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5" r:id="rId3"/>
    <p:sldId id="867" r:id="rId4"/>
    <p:sldId id="868" r:id="rId5"/>
    <p:sldId id="866" r:id="rId6"/>
    <p:sldId id="865" r:id="rId7"/>
    <p:sldId id="845" r:id="rId8"/>
    <p:sldId id="870" r:id="rId9"/>
    <p:sldId id="844" r:id="rId10"/>
    <p:sldId id="853" r:id="rId11"/>
    <p:sldId id="862" r:id="rId12"/>
    <p:sldId id="846" r:id="rId13"/>
    <p:sldId id="847" r:id="rId14"/>
    <p:sldId id="8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867"/>
            <p14:sldId id="868"/>
            <p14:sldId id="866"/>
            <p14:sldId id="865"/>
            <p14:sldId id="845"/>
            <p14:sldId id="870"/>
            <p14:sldId id="844"/>
            <p14:sldId id="853"/>
            <p14:sldId id="862"/>
            <p14:sldId id="846"/>
            <p14:sldId id="847"/>
            <p14:sldId id="8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A64"/>
    <a:srgbClr val="FA8231"/>
    <a:srgbClr val="0FB9B1"/>
    <a:srgbClr val="54A0FF"/>
    <a:srgbClr val="FAFAFA"/>
    <a:srgbClr val="F5F5F5"/>
    <a:srgbClr val="EF5777"/>
    <a:srgbClr val="F7B7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49" autoAdjust="0"/>
    <p:restoredTop sz="91361"/>
  </p:normalViewPr>
  <p:slideViewPr>
    <p:cSldViewPr snapToGrid="0" snapToObjects="1">
      <p:cViewPr varScale="1">
        <p:scale>
          <a:sx n="123" d="100"/>
          <a:sy n="123" d="100"/>
        </p:scale>
        <p:origin x="512" y="18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6/3/26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1ZWbsLfSqDiuqSzGaOy74m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450973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559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oogle Shape;28;p22">
            <a:extLst>
              <a:ext uri="{FF2B5EF4-FFF2-40B4-BE49-F238E27FC236}">
                <a16:creationId xmlns:a16="http://schemas.microsoft.com/office/drawing/2014/main" id="{0AF9D5B5-28A0-4F09-B9B2-1657522DE3BE}"/>
              </a:ext>
            </a:extLst>
          </p:cNvPr>
          <p:cNvSpPr/>
          <p:nvPr userDrawn="1"/>
        </p:nvSpPr>
        <p:spPr>
          <a:xfrm>
            <a:off x="7199333" y="4731098"/>
            <a:ext cx="106792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Instructor</a:t>
            </a:r>
            <a:endParaRPr dirty="0"/>
          </a:p>
        </p:txBody>
      </p:sp>
      <p:sp>
        <p:nvSpPr>
          <p:cNvPr id="25" name="Google Shape;29;p22">
            <a:extLst>
              <a:ext uri="{FF2B5EF4-FFF2-40B4-BE49-F238E27FC236}">
                <a16:creationId xmlns:a16="http://schemas.microsoft.com/office/drawing/2014/main" id="{59EAC0F9-4A6A-4F2C-8A7D-EC60A641306A}"/>
              </a:ext>
            </a:extLst>
          </p:cNvPr>
          <p:cNvSpPr/>
          <p:nvPr userDrawn="1"/>
        </p:nvSpPr>
        <p:spPr>
          <a:xfrm>
            <a:off x="7768795" y="4987340"/>
            <a:ext cx="4796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TAs</a:t>
            </a:r>
            <a:endParaRPr dirty="0"/>
          </a:p>
        </p:txBody>
      </p:sp>
      <p:sp>
        <p:nvSpPr>
          <p:cNvPr id="10" name="Google Shape;98;p1">
            <a:extLst>
              <a:ext uri="{FF2B5EF4-FFF2-40B4-BE49-F238E27FC236}">
                <a16:creationId xmlns:a16="http://schemas.microsoft.com/office/drawing/2014/main" id="{298524C5-FA47-DCAB-8F98-72A17D84F8D5}"/>
              </a:ext>
            </a:extLst>
          </p:cNvPr>
          <p:cNvSpPr txBox="1"/>
          <p:nvPr userDrawn="1"/>
        </p:nvSpPr>
        <p:spPr>
          <a:xfrm>
            <a:off x="8250841" y="4661079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B0F83548-2E94-B4AC-C179-282F2F46E846}"/>
              </a:ext>
            </a:extLst>
          </p:cNvPr>
          <p:cNvSpPr txBox="1"/>
          <p:nvPr userDrawn="1"/>
        </p:nvSpPr>
        <p:spPr>
          <a:xfrm>
            <a:off x="7389971" y="4028853"/>
            <a:ext cx="460554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26sp </a:t>
            </a:r>
            <a:r>
              <a:rPr lang="en-US" sz="2200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Lecture Jams🎧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13" name="Google Shape;99;p1">
            <a:extLst>
              <a:ext uri="{FF2B5EF4-FFF2-40B4-BE49-F238E27FC236}">
                <a16:creationId xmlns:a16="http://schemas.microsoft.com/office/drawing/2014/main" id="{03889AD1-1C49-BE92-AEE7-0F1A45ABA044}"/>
              </a:ext>
            </a:extLst>
          </p:cNvPr>
          <p:cNvSpPr txBox="1"/>
          <p:nvPr userDrawn="1"/>
        </p:nvSpPr>
        <p:spPr>
          <a:xfrm>
            <a:off x="8250841" y="4961137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William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 lvl="0">
              <a:lnSpc>
                <a:spcPct val="115000"/>
              </a:lnSpc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Shreyank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Isis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Naomi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P.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R.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18: Putting It All Together (Review)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18025E-CDE4-C94D-8F39-6F8E09142EE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41076B-DECA-945D-2DC7-899FACA1757C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A4B864-5FDA-81FE-F56F-ED9BCEDC4093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6sp/exams/study_tips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cse12x-sp26-ta-evals" TargetMode="External"/><Relationship Id="rId2" Type="http://schemas.openxmlformats.org/officeDocument/2006/relationships/hyperlink" Target="https://uw.iasystem.org/survey/324556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6sp/exams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Putting It All Together</a:t>
            </a:r>
            <a:br>
              <a:rPr lang="en-US" sz="3600" dirty="0"/>
            </a:br>
            <a:r>
              <a:rPr lang="en-US" sz="3600" dirty="0"/>
              <a:t>(Review)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41170"/>
            <a:ext cx="46314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Vote &amp; Talk with your neighbors:</a:t>
            </a:r>
          </a:p>
          <a:p>
            <a:pPr algn="ctr"/>
            <a:b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songs should we put on our CSE 122 26sp final exam grading playlist?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0DA41-D7D8-66C5-D881-0582DC99C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424" y="5647944"/>
            <a:ext cx="1118616" cy="11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C456-7098-502F-5077-78F78056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C2CEB-06EA-3042-177C-9C507A19B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Pre-Class Materials + Lectures</a:t>
            </a:r>
          </a:p>
          <a:p>
            <a:r>
              <a:rPr lang="en-US" dirty="0"/>
              <a:t>Section Handouts</a:t>
            </a:r>
          </a:p>
          <a:p>
            <a:r>
              <a:rPr lang="en-US" dirty="0"/>
              <a:t>Quizzes</a:t>
            </a:r>
          </a:p>
          <a:p>
            <a:r>
              <a:rPr lang="en-US" dirty="0"/>
              <a:t>Your Notes!</a:t>
            </a:r>
          </a:p>
          <a:p>
            <a:pPr lvl="1"/>
            <a:r>
              <a:rPr lang="en-US" dirty="0"/>
              <a:t>Helpful for contextualizing what you learned</a:t>
            </a:r>
          </a:p>
          <a:p>
            <a:r>
              <a:rPr lang="en-US" dirty="0"/>
              <a:t>Practice final exams</a:t>
            </a:r>
          </a:p>
        </p:txBody>
      </p:sp>
    </p:spTree>
    <p:extLst>
      <p:ext uri="{BB962C8B-B14F-4D97-AF65-F5344CB8AC3E}">
        <p14:creationId xmlns:p14="http://schemas.microsoft.com/office/powerpoint/2010/main" val="260375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(3/4)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74780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1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75FB-7084-6DAA-96DF-93FBA9A4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Study 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D3B1C-8608-BBF4-EBDF-C3839CEA8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Early and Often</a:t>
            </a:r>
          </a:p>
          <a:p>
            <a:r>
              <a:rPr lang="en-US" dirty="0"/>
              <a:t>Stay Healthy</a:t>
            </a:r>
          </a:p>
          <a:p>
            <a:r>
              <a:rPr lang="en-US" dirty="0"/>
              <a:t>Study Like you Test</a:t>
            </a:r>
          </a:p>
          <a:p>
            <a:r>
              <a:rPr lang="en-US" dirty="0"/>
              <a:t>Connect Problems: How is one problem similar/different to another?</a:t>
            </a:r>
          </a:p>
          <a:p>
            <a:r>
              <a:rPr lang="en-US" dirty="0"/>
              <a:t>Mixed Practice vs. Massed Practice</a:t>
            </a:r>
          </a:p>
          <a:p>
            <a:r>
              <a:rPr lang="en-US" dirty="0"/>
              <a:t>Embrace Difficulty</a:t>
            </a:r>
          </a:p>
          <a:p>
            <a:r>
              <a:rPr lang="en-US" dirty="0"/>
              <a:t>Reference Sheet: Iterative Refining</a:t>
            </a:r>
          </a:p>
        </p:txBody>
      </p:sp>
    </p:spTree>
    <p:extLst>
      <p:ext uri="{BB962C8B-B14F-4D97-AF65-F5344CB8AC3E}">
        <p14:creationId xmlns:p14="http://schemas.microsoft.com/office/powerpoint/2010/main" val="3877130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09F8-9DEB-EC29-CD9A-FFEF96F6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382AE-103E-F8AA-7F4D-0DB40BB2B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5954486" cy="4805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 of the most important parts of learning is </a:t>
            </a:r>
            <a:r>
              <a:rPr lang="en-US" u="sng" dirty="0"/>
              <a:t>relating</a:t>
            </a:r>
            <a:r>
              <a:rPr lang="en-US" i="1" dirty="0"/>
              <a:t> </a:t>
            </a:r>
            <a:r>
              <a:rPr lang="en-US" dirty="0"/>
              <a:t>concepts to each other</a:t>
            </a:r>
          </a:p>
          <a:p>
            <a:pPr lvl="1"/>
            <a:r>
              <a:rPr lang="en-US" dirty="0"/>
              <a:t>Almost all learning is contextual: based on relating one thing to another</a:t>
            </a:r>
          </a:p>
          <a:p>
            <a:pPr lvl="1"/>
            <a:r>
              <a:rPr lang="en-US" i="1" dirty="0"/>
              <a:t>Transfer</a:t>
            </a:r>
            <a:r>
              <a:rPr lang="en-US" dirty="0"/>
              <a:t> is challenging! </a:t>
            </a:r>
          </a:p>
          <a:p>
            <a:r>
              <a:rPr lang="en-US" b="1" dirty="0"/>
              <a:t>Mind Maps </a:t>
            </a:r>
            <a:r>
              <a:rPr lang="en-US" dirty="0"/>
              <a:t>empower you to write out how topics relate to each other. Concretizing relations.</a:t>
            </a:r>
          </a:p>
          <a:p>
            <a:r>
              <a:rPr lang="en-US" dirty="0"/>
              <a:t>Can be incredibly helpful when reviewing and can be a great resource for looking back at this class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E0600C-B58F-DD89-FF64-E01B74690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43" y="1972886"/>
            <a:ext cx="5116286" cy="317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74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FA88A9-831B-C0DA-0ABB-1DF1A90FE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68" y="1084082"/>
            <a:ext cx="11154833" cy="5571242"/>
          </a:xfrm>
          <a:ln>
            <a:solidFill>
              <a:srgbClr val="AB56F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Some Fun</a:t>
            </a:r>
            <a:r>
              <a:rPr lang="en-US" sz="1400" dirty="0"/>
              <a:t>: Draw your TA(s) teaching section this quarter!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5E35B5-87F1-C141-2FB8-3028C7EA1B8B}"/>
              </a:ext>
            </a:extLst>
          </p:cNvPr>
          <p:cNvSpPr txBox="1"/>
          <p:nvPr/>
        </p:nvSpPr>
        <p:spPr>
          <a:xfrm>
            <a:off x="433632" y="311084"/>
            <a:ext cx="615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Name:</a:t>
            </a:r>
          </a:p>
          <a:p>
            <a:r>
              <a:rPr lang="en-US" dirty="0">
                <a:latin typeface="Calibri" pitchFamily="34" charset="0"/>
              </a:rPr>
              <a:t>TA Name(s): 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26269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(1/4)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08151" y="145620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8415528" cy="5486400"/>
          </a:xfrm>
        </p:spPr>
        <p:txBody>
          <a:bodyPr tIns="0" bIns="0">
            <a:normAutofit fontScale="92500" lnSpcReduction="10000"/>
          </a:bodyPr>
          <a:lstStyle/>
          <a:p>
            <a:r>
              <a:rPr lang="en-US" sz="3000" dirty="0"/>
              <a:t>Last couple sessions of classes! </a:t>
            </a:r>
          </a:p>
          <a:p>
            <a:pPr lvl="1"/>
            <a:r>
              <a:rPr lang="en-US" dirty="0"/>
              <a:t>Quick overview of class today; Victory lap + AMA on Friday</a:t>
            </a:r>
          </a:p>
          <a:p>
            <a:r>
              <a:rPr lang="en-US" sz="3000" dirty="0"/>
              <a:t>Creative Project 3 (C3) currently out</a:t>
            </a:r>
          </a:p>
          <a:p>
            <a:pPr lvl="1"/>
            <a:r>
              <a:rPr lang="en-US" dirty="0"/>
              <a:t>Due tomorrow, Thursday,</a:t>
            </a:r>
            <a:r>
              <a:rPr lang="en-US" b="1" dirty="0"/>
              <a:t> </a:t>
            </a:r>
            <a:r>
              <a:rPr lang="en-US" dirty="0"/>
              <a:t>June 4</a:t>
            </a:r>
            <a:r>
              <a:rPr lang="en-US" baseline="30000" dirty="0"/>
              <a:t>th</a:t>
            </a:r>
            <a:r>
              <a:rPr lang="en-US" dirty="0"/>
              <a:t> by 11:59pm PT</a:t>
            </a:r>
          </a:p>
          <a:p>
            <a:r>
              <a:rPr lang="en-US" sz="3000" dirty="0">
                <a:latin typeface="Calibri" panose="020F0502020204030204" pitchFamily="34" charset="0"/>
              </a:rPr>
              <a:t>Resubmission Cycle 7 (R7) opens tomorrow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Due Tue, Jun 9</a:t>
            </a:r>
            <a:r>
              <a:rPr lang="en-US" baseline="30000" dirty="0">
                <a:latin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</a:rPr>
              <a:t> by 11:59pm PT; open to </a:t>
            </a:r>
            <a:r>
              <a:rPr lang="en-US" b="1" u="sng" dirty="0">
                <a:latin typeface="Calibri" panose="020F0502020204030204" pitchFamily="34" charset="0"/>
              </a:rPr>
              <a:t>all</a:t>
            </a:r>
            <a:r>
              <a:rPr lang="en-US" b="1" i="1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previous assignments</a:t>
            </a:r>
          </a:p>
          <a:p>
            <a:r>
              <a:rPr lang="en-US" sz="3000" dirty="0">
                <a:latin typeface="Calibri" panose="020F0502020204030204" pitchFamily="34" charset="0"/>
              </a:rPr>
              <a:t>Resubmission Cycle 8 (participation bonus) opens soon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More info being sent directly to those who qualified!</a:t>
            </a:r>
          </a:p>
          <a:p>
            <a:r>
              <a:rPr lang="en-US" sz="3000" dirty="0">
                <a:latin typeface="Calibri" panose="020F0502020204030204" pitchFamily="34" charset="0"/>
              </a:rPr>
              <a:t>Provide feedback by June 7</a:t>
            </a:r>
            <a:r>
              <a:rPr lang="en-US" sz="3000" baseline="30000" dirty="0">
                <a:latin typeface="Calibri" panose="020F0502020204030204" pitchFamily="34" charset="0"/>
              </a:rPr>
              <a:t>th</a:t>
            </a:r>
            <a:endParaRPr lang="en-US" sz="3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</a:rPr>
              <a:t>Course evaluations: 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Section A: </a:t>
            </a:r>
            <a:r>
              <a:rPr lang="en-US" dirty="0">
                <a:solidFill>
                  <a:srgbClr val="4F4F4F"/>
                </a:solidFill>
                <a:latin typeface="Arial" panose="020B0604020202020204" pitchFamily="34" charset="0"/>
                <a:hlinkClick r:id="rId2"/>
              </a:rPr>
              <a:t>https://uw.iasystem.org/survey/324556</a:t>
            </a:r>
            <a:endParaRPr lang="en-US" dirty="0">
              <a:solidFill>
                <a:srgbClr val="4F4F4F"/>
              </a:solidFill>
              <a:latin typeface="Arial" panose="020B060402020202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</a:rPr>
              <a:t>TA evaluations: </a:t>
            </a:r>
            <a:r>
              <a:rPr lang="en-US" dirty="0">
                <a:latin typeface="Calibri" panose="020F0502020204030204" pitchFamily="34" charset="0"/>
                <a:hlinkClick r:id="rId3"/>
              </a:rPr>
              <a:t>https://tinyurl.com/cse12x-sp26-ta-evals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sz="3000" dirty="0"/>
              <a:t>IPL/Office Hours ending this Friday!</a:t>
            </a:r>
          </a:p>
          <a:p>
            <a:r>
              <a:rPr lang="en-US" sz="3000" dirty="0">
                <a:latin typeface="Calibri" panose="020F0502020204030204" pitchFamily="34" charset="0"/>
              </a:rPr>
              <a:t>Come meet Gigi on Monday, June 8</a:t>
            </a:r>
            <a:r>
              <a:rPr lang="en-US" sz="3000" baseline="30000" dirty="0">
                <a:latin typeface="Calibri" panose="020F0502020204030204" pitchFamily="34" charset="0"/>
              </a:rPr>
              <a:t>th</a:t>
            </a:r>
            <a:r>
              <a:rPr lang="en-US" sz="3000" dirty="0">
                <a:latin typeface="Calibri" panose="020F0502020204030204" pitchFamily="34" charset="0"/>
              </a:rPr>
              <a:t> at 1:30pm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969DA-D75D-6955-D017-BB34936CE6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467" t="11378" r="10830"/>
          <a:stretch>
            <a:fillRect/>
          </a:stretch>
        </p:blipFill>
        <p:spPr>
          <a:xfrm>
            <a:off x="9168384" y="1633728"/>
            <a:ext cx="2902998" cy="43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6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11032672" cy="5486400"/>
          </a:xfrm>
        </p:spPr>
        <p:txBody>
          <a:bodyPr>
            <a:normAutofit/>
          </a:bodyPr>
          <a:lstStyle/>
          <a:p>
            <a:r>
              <a:rPr lang="en-US" sz="3000" dirty="0"/>
              <a:t>Final Exam Review: </a:t>
            </a:r>
            <a:r>
              <a:rPr lang="en-US" sz="3000" b="1" dirty="0"/>
              <a:t>Monday, Jun 8</a:t>
            </a:r>
            <a:r>
              <a:rPr lang="en-US" sz="3000" b="1" baseline="30000" dirty="0"/>
              <a:t>th</a:t>
            </a:r>
            <a:r>
              <a:rPr lang="en-US" sz="3000" b="1" dirty="0"/>
              <a:t> 4:30</a:t>
            </a:r>
            <a:r>
              <a:rPr lang="en-US" sz="3000" b="1" dirty="0">
                <a:effectLst/>
                <a:latin typeface="Calibri" panose="020F0502020204030204" pitchFamily="34" charset="0"/>
              </a:rPr>
              <a:t> – </a:t>
            </a:r>
            <a:r>
              <a:rPr lang="en-US" sz="3000" b="1" dirty="0">
                <a:latin typeface="Calibri" panose="020F0502020204030204" pitchFamily="34" charset="0"/>
              </a:rPr>
              <a:t>7:00pm in BAG 131</a:t>
            </a:r>
            <a:endParaRPr lang="en-US" sz="3000" dirty="0"/>
          </a:p>
          <a:p>
            <a:pPr lvl="1"/>
            <a:r>
              <a:rPr lang="en-US" sz="2800" dirty="0"/>
              <a:t>Led by TAs</a:t>
            </a:r>
          </a:p>
          <a:p>
            <a:pPr lvl="1"/>
            <a:r>
              <a:rPr lang="en-US" sz="2800" dirty="0"/>
              <a:t>First half: time to work on practice exam with TAs in room</a:t>
            </a:r>
          </a:p>
          <a:p>
            <a:pPr lvl="1"/>
            <a:r>
              <a:rPr lang="en-US" sz="2800" dirty="0"/>
              <a:t>Second half: TAs going over exam, giving tips</a:t>
            </a:r>
          </a:p>
          <a:p>
            <a:pPr lvl="1"/>
            <a:r>
              <a:rPr lang="en-US" sz="2800" dirty="0"/>
              <a:t>Likely recorded, we’ll update if this isn’t the case!</a:t>
            </a:r>
          </a:p>
          <a:p>
            <a:r>
              <a:rPr lang="en-US" sz="3000" dirty="0"/>
              <a:t>Final Exam: </a:t>
            </a:r>
            <a:r>
              <a:rPr lang="en-US" sz="3000" b="1" dirty="0">
                <a:effectLst/>
                <a:latin typeface="Calibri" panose="020F0502020204030204" pitchFamily="34" charset="0"/>
              </a:rPr>
              <a:t>Tuesday, Jun </a:t>
            </a:r>
            <a:r>
              <a:rPr lang="en-US" sz="3000" b="1" dirty="0">
                <a:latin typeface="Calibri" panose="020F0502020204030204" pitchFamily="34" charset="0"/>
              </a:rPr>
              <a:t>9</a:t>
            </a:r>
            <a:r>
              <a:rPr lang="en-US" sz="3000" b="1" baseline="30000" dirty="0">
                <a:latin typeface="Calibri" panose="020F0502020204030204" pitchFamily="34" charset="0"/>
              </a:rPr>
              <a:t>th</a:t>
            </a:r>
            <a:r>
              <a:rPr lang="en-US" sz="3000" b="1" dirty="0">
                <a:effectLst/>
                <a:latin typeface="Calibri" panose="020F0502020204030204" pitchFamily="34" charset="0"/>
              </a:rPr>
              <a:t> </a:t>
            </a:r>
            <a:r>
              <a:rPr lang="en-US" sz="3000" b="1" dirty="0">
                <a:latin typeface="Calibri" panose="020F0502020204030204" pitchFamily="34" charset="0"/>
              </a:rPr>
              <a:t>2</a:t>
            </a:r>
            <a:r>
              <a:rPr lang="en-US" sz="3000" b="1" dirty="0">
                <a:effectLst/>
                <a:latin typeface="Calibri" panose="020F0502020204030204" pitchFamily="34" charset="0"/>
              </a:rPr>
              <a:t>:30 – 4:20pm in KNE 120</a:t>
            </a:r>
          </a:p>
          <a:p>
            <a:pPr lvl="1"/>
            <a:r>
              <a:rPr lang="en-US" sz="2800" dirty="0">
                <a:effectLst/>
                <a:latin typeface="Calibri" panose="020F0502020204030204" pitchFamily="34" charset="0"/>
              </a:rPr>
              <a:t>Preliminary details are </a:t>
            </a:r>
            <a:r>
              <a:rPr lang="en-US" sz="2800" dirty="0">
                <a:effectLst/>
                <a:latin typeface="Calibri" panose="020F0502020204030204" pitchFamily="34" charset="0"/>
                <a:hlinkClick r:id="rId2"/>
              </a:rPr>
              <a:t>up on the course website</a:t>
            </a:r>
            <a:r>
              <a:rPr lang="en-US" sz="2800" dirty="0">
                <a:effectLst/>
                <a:latin typeface="Calibri" panose="020F0502020204030204" pitchFamily="34" charset="0"/>
              </a:rPr>
              <a:t>!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Seating chart will be posted soon!</a:t>
            </a:r>
            <a:endParaRPr lang="en-US" sz="2400" dirty="0">
              <a:latin typeface="Calibri" panose="020F0502020204030204" pitchFamily="34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Already up: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</a:rPr>
              <a:t>Final Exam Study Guide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</a:rPr>
              <a:t>Past &amp; Practice Exams</a:t>
            </a:r>
          </a:p>
        </p:txBody>
      </p:sp>
    </p:spTree>
    <p:extLst>
      <p:ext uri="{BB962C8B-B14F-4D97-AF65-F5344CB8AC3E}">
        <p14:creationId xmlns:p14="http://schemas.microsoft.com/office/powerpoint/2010/main" val="427232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(2/4)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425122" y="2120233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6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AF65-D121-7384-D33B-D9A7F74B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8780B-8E07-1B0B-A533-F3EF1D0BC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questions in total, each will receive one ESN grade</a:t>
            </a:r>
          </a:p>
          <a:p>
            <a:pPr lvl="1"/>
            <a:r>
              <a:rPr lang="en-US" dirty="0"/>
              <a:t>Some questions might have sub-parts</a:t>
            </a:r>
          </a:p>
          <a:p>
            <a:pPr lvl="1"/>
            <a:r>
              <a:rPr lang="en-US" dirty="0"/>
              <a:t>Reminder: Quiz and Exam grades are all mixed into the same bucket</a:t>
            </a:r>
          </a:p>
          <a:p>
            <a:r>
              <a:rPr lang="en-US" dirty="0"/>
              <a:t>General format</a:t>
            </a:r>
          </a:p>
          <a:p>
            <a:pPr lvl="1"/>
            <a:r>
              <a:rPr lang="en-US" dirty="0"/>
              <a:t>3 Questions: Mix of Conceptual, Mechanical/Tracing, Debugging Problems</a:t>
            </a:r>
          </a:p>
          <a:p>
            <a:pPr lvl="1"/>
            <a:r>
              <a:rPr lang="en-US" dirty="0"/>
              <a:t>3 Questions: Programming Problems </a:t>
            </a:r>
          </a:p>
          <a:p>
            <a:r>
              <a:rPr lang="en-US" dirty="0"/>
              <a:t>See sections for the last 2 weeks for practice handwriting problems</a:t>
            </a:r>
          </a:p>
        </p:txBody>
      </p:sp>
    </p:spTree>
    <p:extLst>
      <p:ext uri="{BB962C8B-B14F-4D97-AF65-F5344CB8AC3E}">
        <p14:creationId xmlns:p14="http://schemas.microsoft.com/office/powerpoint/2010/main" val="394435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CA1C3-FC58-7393-AB05-9D673146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54A0A-3D76-CB33-315E-A74622C0F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Most important bits</a:t>
            </a:r>
          </a:p>
          <a:p>
            <a:r>
              <a:rPr lang="en-US" b="1" dirty="0"/>
              <a:t>Tuesday June 9</a:t>
            </a:r>
            <a:r>
              <a:rPr lang="en-US" b="1" baseline="30000" dirty="0"/>
              <a:t>th</a:t>
            </a:r>
            <a:r>
              <a:rPr lang="en-US" b="1" dirty="0"/>
              <a:t> from 2:30 – 4:20pm in KNE 120</a:t>
            </a:r>
          </a:p>
          <a:p>
            <a:r>
              <a:rPr lang="en-US" dirty="0"/>
              <a:t>Seat assignments to be posted on the course website</a:t>
            </a:r>
          </a:p>
          <a:p>
            <a:r>
              <a:rPr lang="en-US" dirty="0"/>
              <a:t>Don’t cheat </a:t>
            </a:r>
          </a:p>
          <a:p>
            <a:pPr lvl="1"/>
            <a:r>
              <a:rPr lang="en-US" dirty="0"/>
              <a:t>Only have the exam open during the time (don’t start early; don’t work after)</a:t>
            </a:r>
          </a:p>
          <a:p>
            <a:pPr lvl="1"/>
            <a:r>
              <a:rPr lang="en-US" dirty="0"/>
              <a:t>No electronic devices</a:t>
            </a:r>
          </a:p>
          <a:p>
            <a:r>
              <a:rPr lang="en-US" dirty="0"/>
              <a:t>You can bring one 8.5x11 inch (or A4) paper with notes (front and back)</a:t>
            </a:r>
          </a:p>
          <a:p>
            <a:pPr lvl="1"/>
            <a:r>
              <a:rPr lang="en-US" dirty="0"/>
              <a:t>Will also provide a reference sheet (see course website)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Questions? Raise hand or as on </a:t>
            </a:r>
            <a:r>
              <a:rPr lang="en-US" dirty="0" err="1"/>
              <a:t>sli.do</a:t>
            </a:r>
            <a:r>
              <a:rPr lang="en-US" dirty="0"/>
              <a:t> (cse122)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9D7D1-16D0-CFBA-D877-9EF828E07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136" y="4401312"/>
            <a:ext cx="2359152" cy="235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4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E69C3-7EA5-D5A7-7BA6-654428468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D792A-BA14-9D3D-4D22-54B0E99B3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(3/4)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99F80-85AA-8CF7-0208-0BC9F6B99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Exam Logistics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EE8A64"/>
                </a:solidFill>
              </a:rPr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3CC8339D-F2CE-2B78-FDDF-801328328F19}"/>
              </a:ext>
            </a:extLst>
          </p:cNvPr>
          <p:cNvSpPr/>
          <p:nvPr/>
        </p:nvSpPr>
        <p:spPr>
          <a:xfrm rot="10800000">
            <a:off x="2352226" y="277860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B5DF-A241-CD9C-0C4B-A48C9DD6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So Far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9763A1-72D7-79E8-2124-35E75A3F7AB6}"/>
              </a:ext>
            </a:extLst>
          </p:cNvPr>
          <p:cNvSpPr txBox="1"/>
          <p:nvPr/>
        </p:nvSpPr>
        <p:spPr>
          <a:xfrm>
            <a:off x="2597978" y="1242529"/>
            <a:ext cx="349802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CS Concepts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Problem Solving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Functional Decomposition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Debugging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Testing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Third Party Libraries*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A234B-59F5-E23A-7836-AD9E1E7DF515}"/>
              </a:ext>
            </a:extLst>
          </p:cNvPr>
          <p:cNvSpPr txBox="1"/>
          <p:nvPr/>
        </p:nvSpPr>
        <p:spPr>
          <a:xfrm>
            <a:off x="6279375" y="1219200"/>
            <a:ext cx="51489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Java Language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File I/O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Iterators and For-each Loops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Exceptions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Reference Semantics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JUnit*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5D5965-6CE0-4816-8BC6-5EA0B8518914}"/>
              </a:ext>
            </a:extLst>
          </p:cNvPr>
          <p:cNvSpPr txBox="1"/>
          <p:nvPr/>
        </p:nvSpPr>
        <p:spPr>
          <a:xfrm>
            <a:off x="4540927" y="3515143"/>
            <a:ext cx="306257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Java Collections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Arrays / 2D Arrays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 err="1">
                <a:cs typeface="Arial" panose="020B0604020202020204" pitchFamily="34" charset="0"/>
              </a:rPr>
              <a:t>ArrayList</a:t>
            </a:r>
            <a:endParaRPr lang="en-US" sz="2000" dirty="0">
              <a:cs typeface="Arial" panose="020B0604020202020204" pitchFamily="34" charset="0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LinkedList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Stack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 err="1">
                <a:cs typeface="Arial" panose="020B0604020202020204" pitchFamily="34" charset="0"/>
              </a:rPr>
              <a:t>TreeSet</a:t>
            </a:r>
            <a:r>
              <a:rPr lang="en-US" sz="2000" dirty="0">
                <a:cs typeface="Arial" panose="020B0604020202020204" pitchFamily="34" charset="0"/>
              </a:rPr>
              <a:t> / </a:t>
            </a:r>
            <a:r>
              <a:rPr lang="en-US" sz="2000" dirty="0" err="1">
                <a:cs typeface="Arial" panose="020B0604020202020204" pitchFamily="34" charset="0"/>
              </a:rPr>
              <a:t>TreeMap</a:t>
            </a:r>
            <a:endParaRPr lang="en-US" sz="2000" dirty="0">
              <a:cs typeface="Arial" panose="020B0604020202020204" pitchFamily="34" charset="0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HashSet / HashMap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Interfaces for Collections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76C39-9A07-40BE-ADDD-0B62793EFF37}"/>
              </a:ext>
            </a:extLst>
          </p:cNvPr>
          <p:cNvSpPr txBox="1"/>
          <p:nvPr/>
        </p:nvSpPr>
        <p:spPr>
          <a:xfrm>
            <a:off x="1187450" y="3502086"/>
            <a:ext cx="445935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Data Structures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ADTs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Lists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Stacks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Queues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Sets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Maps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83B71-9724-4709-AB7F-AE2F1C44BA1A}"/>
              </a:ext>
            </a:extLst>
          </p:cNvPr>
          <p:cNvSpPr txBox="1"/>
          <p:nvPr/>
        </p:nvSpPr>
        <p:spPr>
          <a:xfrm>
            <a:off x="8140629" y="3515143"/>
            <a:ext cx="2579552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cs typeface="Arial" panose="020B0604020202020204" pitchFamily="34" charset="0"/>
              </a:rPr>
              <a:t>Object Oriented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Instance variables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Instance methods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Interfaces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Abstraction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Encapsulation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Client/Implementer</a:t>
            </a:r>
          </a:p>
        </p:txBody>
      </p:sp>
    </p:spTree>
    <p:extLst>
      <p:ext uri="{BB962C8B-B14F-4D97-AF65-F5344CB8AC3E}">
        <p14:creationId xmlns:p14="http://schemas.microsoft.com/office/powerpoint/2010/main" val="2454680228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33043</TotalTime>
  <Words>678</Words>
  <Application>Microsoft Macintosh PowerPoint</Application>
  <PresentationFormat>Widescreen</PresentationFormat>
  <Paragraphs>133</Paragraphs>
  <Slides>14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Montserrat</vt:lpstr>
      <vt:lpstr>Montserrat ExtraBold</vt:lpstr>
      <vt:lpstr>Montserrat SemiBold</vt:lpstr>
      <vt:lpstr>System Font Regular</vt:lpstr>
      <vt:lpstr>CSE 373 Summer 2020</vt:lpstr>
      <vt:lpstr>Putting It All Together (Review)</vt:lpstr>
      <vt:lpstr>Lecture Outline (1/4)</vt:lpstr>
      <vt:lpstr>Announcements</vt:lpstr>
      <vt:lpstr>Announcements</vt:lpstr>
      <vt:lpstr>Lecture Outline (2/4)</vt:lpstr>
      <vt:lpstr>Exam Format</vt:lpstr>
      <vt:lpstr>Exam Logistics</vt:lpstr>
      <vt:lpstr>Lecture Outline (3/4)</vt:lpstr>
      <vt:lpstr>Review So Far</vt:lpstr>
      <vt:lpstr>Review Resources</vt:lpstr>
      <vt:lpstr>Lecture Outline (3/4)</vt:lpstr>
      <vt:lpstr>Study Strategies</vt:lpstr>
      <vt:lpstr>Mind Maps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Aaron S Johnston</dc:creator>
  <cp:keywords/>
  <dc:description/>
  <cp:lastModifiedBy>Elba G.</cp:lastModifiedBy>
  <cp:revision>472</cp:revision>
  <cp:lastPrinted>2026-06-03T20:19:38Z</cp:lastPrinted>
  <dcterms:created xsi:type="dcterms:W3CDTF">2020-06-13T06:27:42Z</dcterms:created>
  <dcterms:modified xsi:type="dcterms:W3CDTF">2026-06-04T05:52:10Z</dcterms:modified>
  <cp:category/>
</cp:coreProperties>
</file>