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324" r:id="rId4"/>
    <p:sldId id="844" r:id="rId5"/>
    <p:sldId id="843" r:id="rId6"/>
    <p:sldId id="846" r:id="rId7"/>
    <p:sldId id="840" r:id="rId8"/>
    <p:sldId id="842" r:id="rId9"/>
    <p:sldId id="845" r:id="rId10"/>
    <p:sldId id="838" r:id="rId11"/>
    <p:sldId id="8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844"/>
            <p14:sldId id="843"/>
            <p14:sldId id="846"/>
            <p14:sldId id="840"/>
            <p14:sldId id="842"/>
            <p14:sldId id="845"/>
            <p14:sldId id="838"/>
            <p14:sldId id="8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D"/>
    <a:srgbClr val="C00001"/>
    <a:srgbClr val="FF40FF"/>
    <a:srgbClr val="257F99"/>
    <a:srgbClr val="001080"/>
    <a:srgbClr val="795E26"/>
    <a:srgbClr val="0F0F80"/>
    <a:srgbClr val="266FEF"/>
    <a:srgbClr val="54A0FF"/>
    <a:srgbClr val="7F3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B3D86-20DC-DE4D-8F94-72264EC56487}" v="12" dt="2026-05-15T04:25:21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1361"/>
  </p:normalViewPr>
  <p:slideViewPr>
    <p:cSldViewPr snapToGrid="0" snapToObjects="1">
      <p:cViewPr varScale="1">
        <p:scale>
          <a:sx n="122" d="100"/>
          <a:sy n="122" d="100"/>
        </p:scale>
        <p:origin x="416" y="2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6326E1F-00BA-861D-28DC-43EC91047491}"/>
              </a:ext>
            </a:extLst>
          </p:cNvPr>
          <p:cNvSpPr txBox="1"/>
          <p:nvPr userDrawn="1"/>
        </p:nvSpPr>
        <p:spPr>
          <a:xfrm>
            <a:off x="7161002" y="43617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F7461547-5534-9791-E4DC-11A29871C103}"/>
              </a:ext>
            </a:extLst>
          </p:cNvPr>
          <p:cNvSpPr txBox="1"/>
          <p:nvPr userDrawn="1"/>
        </p:nvSpPr>
        <p:spPr>
          <a:xfrm>
            <a:off x="7161002" y="46223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D4AFDCBE-9510-83FA-E854-45AB492FA0CE}"/>
              </a:ext>
            </a:extLst>
          </p:cNvPr>
          <p:cNvSpPr txBox="1"/>
          <p:nvPr userDrawn="1"/>
        </p:nvSpPr>
        <p:spPr>
          <a:xfrm>
            <a:off x="8250841" y="4333620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S Garza</a:t>
            </a: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E4AE62E0-7087-8CF2-A550-5A96B31BDE92}"/>
              </a:ext>
            </a:extLst>
          </p:cNvPr>
          <p:cNvSpPr txBox="1"/>
          <p:nvPr userDrawn="1"/>
        </p:nvSpPr>
        <p:spPr>
          <a:xfrm>
            <a:off x="7389971" y="3701394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6797B939-F0F7-6712-E8AC-E8D92A6CD6C9}"/>
              </a:ext>
            </a:extLst>
          </p:cNvPr>
          <p:cNvSpPr txBox="1"/>
          <p:nvPr userDrawn="1"/>
        </p:nvSpPr>
        <p:spPr>
          <a:xfrm>
            <a:off x="8250841" y="4673434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Elsa Garza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1E7BA-6262-3B98-710D-F58B4410C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3546" y="5652102"/>
            <a:ext cx="1116756" cy="11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19078-E725-7315-98C7-D1697EBC0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0" y="300371"/>
            <a:ext cx="787615" cy="7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DA66B-8D39-02BD-F11A-65C7DFC70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49" y="300370"/>
            <a:ext cx="749809" cy="7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Advanced JUnit 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Advanced JUnit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shape of pasta? 🍝🍜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7ED2-8DA8-4B28-8696-DB4C604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Card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4817-B173-448E-8475-668B8BFA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289664" cy="48053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public Card(int value, String suit)</a:t>
            </a:r>
          </a:p>
          <a:p>
            <a:pPr lvl="1"/>
            <a:r>
              <a:rPr lang="en-US" sz="2800" dirty="0"/>
              <a:t>Throws an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/>
              <a:t> if </a:t>
            </a:r>
            <a:r>
              <a:rPr lang="en-US" sz="2800" dirty="0">
                <a:latin typeface="Consolas" panose="020B0609020204030204" pitchFamily="49" charset="0"/>
              </a:rPr>
              <a:t>value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</a:rPr>
              <a:t>suit</a:t>
            </a:r>
            <a:r>
              <a:rPr lang="en-US" sz="2800" dirty="0"/>
              <a:t> is invalid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String </a:t>
            </a:r>
            <a:r>
              <a:rPr lang="en-US" sz="3200" dirty="0" err="1">
                <a:latin typeface="Consolas" panose="020B0609020204030204" pitchFamily="49" charset="0"/>
              </a:rPr>
              <a:t>getSuit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int </a:t>
            </a:r>
            <a:r>
              <a:rPr lang="en-US" sz="3200" dirty="0" err="1">
                <a:latin typeface="Consolas" panose="020B0609020204030204" pitchFamily="49" charset="0"/>
              </a:rPr>
              <a:t>getValue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String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equals(Object other)</a:t>
            </a:r>
          </a:p>
        </p:txBody>
      </p:sp>
      <p:pic>
        <p:nvPicPr>
          <p:cNvPr id="1026" name="Picture 2" descr="Icon of playing cards ">
            <a:extLst>
              <a:ext uri="{FF2B5EF4-FFF2-40B4-BE49-F238E27FC236}">
                <a16:creationId xmlns:a16="http://schemas.microsoft.com/office/drawing/2014/main" id="{1D2EDA56-9A17-4C36-AD9A-A71E13F5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10" y="515607"/>
            <a:ext cx="2338892" cy="2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6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7ED2-8DA8-4B28-8696-DB4C604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BattleManager</a:t>
            </a:r>
            <a:r>
              <a:rPr lang="en-US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4817-B173-448E-8475-668B8BFA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763000" cy="5219700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BattleManager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BattleManager</a:t>
            </a:r>
            <a:r>
              <a:rPr lang="en-US" dirty="0">
                <a:latin typeface="Consolas" panose="020B0609020204030204" pitchFamily="49" charset="0"/>
              </a:rPr>
              <a:t>(List&lt;Card&gt; deck1,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         List&lt;Card&gt; deck2)</a:t>
            </a:r>
          </a:p>
          <a:p>
            <a:r>
              <a:rPr lang="en-US" dirty="0">
                <a:latin typeface="Consolas" panose="020B0609020204030204" pitchFamily="49" charset="0"/>
              </a:rPr>
              <a:t>public int getPlayer1DeckSize()</a:t>
            </a:r>
          </a:p>
          <a:p>
            <a:r>
              <a:rPr lang="en-US" dirty="0">
                <a:latin typeface="Consolas" panose="020B0609020204030204" pitchFamily="49" charset="0"/>
              </a:rPr>
              <a:t>public int getPlayer2DeckSize()</a:t>
            </a:r>
          </a:p>
          <a:p>
            <a:r>
              <a:rPr lang="en-US" dirty="0">
                <a:latin typeface="Consolas" panose="020B0609020204030204" pitchFamily="49" charset="0"/>
              </a:rPr>
              <a:t>public void deal()</a:t>
            </a:r>
          </a:p>
          <a:p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gameOver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public void play()</a:t>
            </a:r>
          </a:p>
          <a:p>
            <a:pPr lvl="1"/>
            <a:r>
              <a:rPr lang="en-US" sz="2400" dirty="0"/>
              <a:t>Throws an </a:t>
            </a:r>
            <a:r>
              <a:rPr lang="en-US" sz="2400" dirty="0" err="1">
                <a:latin typeface="Consolas" panose="020B0609020204030204" pitchFamily="49" charset="0"/>
              </a:rPr>
              <a:t>IllegalStateException</a:t>
            </a:r>
            <a:r>
              <a:rPr lang="en-US" sz="2400" dirty="0"/>
              <a:t> if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either hand is empty</a:t>
            </a:r>
          </a:p>
        </p:txBody>
      </p:sp>
      <p:pic>
        <p:nvPicPr>
          <p:cNvPr id="1026" name="Picture 2" descr="Icon of playing cards ">
            <a:extLst>
              <a:ext uri="{FF2B5EF4-FFF2-40B4-BE49-F238E27FC236}">
                <a16:creationId xmlns:a16="http://schemas.microsoft.com/office/drawing/2014/main" id="{1D2EDA56-9A17-4C36-AD9A-A71E13F5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26" y="736141"/>
            <a:ext cx="2338892" cy="2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6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JUnit Recap</a:t>
            </a:r>
          </a:p>
          <a:p>
            <a:pPr>
              <a:spcAft>
                <a:spcPts val="1200"/>
              </a:spcAft>
            </a:pPr>
            <a:r>
              <a:rPr lang="en-US" dirty="0"/>
              <a:t>Card &amp; </a:t>
            </a:r>
            <a:r>
              <a:rPr lang="en-US" dirty="0" err="1"/>
              <a:t>BattleManager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10515600" cy="51856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Creative Project 3 (C3) will be released later today</a:t>
            </a:r>
          </a:p>
          <a:p>
            <a:pPr lvl="1"/>
            <a:r>
              <a:rPr lang="en-US" sz="3200" dirty="0"/>
              <a:t>Focused on JUnit/Testing</a:t>
            </a:r>
          </a:p>
          <a:p>
            <a:r>
              <a:rPr lang="en-US" sz="3600" dirty="0"/>
              <a:t>Final Exam: </a:t>
            </a:r>
            <a:r>
              <a:rPr lang="en-US" sz="3600" b="1" dirty="0"/>
              <a:t>Tuesday, June 9th 2:30-4:20 PM</a:t>
            </a:r>
          </a:p>
          <a:p>
            <a:pPr lvl="1"/>
            <a:r>
              <a:rPr lang="en-US" sz="3200" dirty="0"/>
              <a:t>KNE 120 (here)</a:t>
            </a:r>
          </a:p>
          <a:p>
            <a:r>
              <a:rPr lang="en-US" sz="3600" dirty="0">
                <a:effectLst/>
              </a:rPr>
              <a:t>More information on the Final Exam will be posted on the course website later tonight! </a:t>
            </a:r>
          </a:p>
          <a:p>
            <a:r>
              <a:rPr lang="en-US" sz="3600" dirty="0">
                <a:effectLst/>
              </a:rPr>
              <a:t>JUnit “virtual section” for JUnit content, linked on Ed</a:t>
            </a:r>
          </a:p>
          <a:p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FFBFC-945A-4795-E10A-A9C35700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2949-E7E5-1E10-7D82-118160B2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B7D4-781B-5B41-DC71-05244CAA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JUnit Recap</a:t>
            </a:r>
          </a:p>
          <a:p>
            <a:pPr>
              <a:spcAft>
                <a:spcPts val="1200"/>
              </a:spcAft>
            </a:pPr>
            <a:r>
              <a:rPr lang="en-US" dirty="0"/>
              <a:t>Card &amp; </a:t>
            </a:r>
            <a:r>
              <a:rPr lang="en-US" dirty="0" err="1"/>
              <a:t>BattleManager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898CC33-3F8C-1B41-7012-75C56E7BD170}"/>
              </a:ext>
            </a:extLst>
          </p:cNvPr>
          <p:cNvSpPr/>
          <p:nvPr/>
        </p:nvSpPr>
        <p:spPr>
          <a:xfrm rot="10800000">
            <a:off x="2935346" y="212794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6AF45-82E7-6D79-4ECF-A7F9F9043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9B16-D750-EC55-801B-F4A670EC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Recap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D463-4F52-BA56-1B4B-5A1897D0E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JUnit – a unit testing framework for the Java language</a:t>
            </a:r>
          </a:p>
          <a:p>
            <a:r>
              <a:rPr lang="en-US" dirty="0"/>
              <a:t>Unit Test – testing a specific part of your program</a:t>
            </a:r>
          </a:p>
          <a:p>
            <a:r>
              <a:rPr lang="en-US" dirty="0"/>
              <a:t>Method Annotations (‘@’ Symbols)</a:t>
            </a:r>
          </a:p>
          <a:p>
            <a:pPr lvl="1"/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</a:rPr>
              <a:t>@Test</a:t>
            </a:r>
          </a:p>
          <a:p>
            <a:pPr lvl="2"/>
            <a:r>
              <a:rPr lang="en-US" dirty="0"/>
              <a:t>Tells Java to treat the method like a JUnit test</a:t>
            </a:r>
          </a:p>
          <a:p>
            <a:pPr lvl="1"/>
            <a:r>
              <a:rPr lang="en-US" dirty="0">
                <a:solidFill>
                  <a:srgbClr val="0000FD"/>
                </a:solidFill>
                <a:latin typeface="Consolas" panose="020B0609020204030204" pitchFamily="49" charset="0"/>
              </a:rPr>
              <a:t>@DisplayName</a:t>
            </a:r>
          </a:p>
          <a:p>
            <a:pPr lvl="2"/>
            <a:r>
              <a:rPr lang="en-US" dirty="0">
                <a:cs typeface="Calibri" panose="020F0502020204030204" pitchFamily="34" charset="0"/>
              </a:rPr>
              <a:t>Lets us name our test cases</a:t>
            </a:r>
          </a:p>
          <a:p>
            <a:r>
              <a:rPr lang="en-US" dirty="0"/>
              <a:t>Assertion Methods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assertEquals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assertTrue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assertFalse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809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0E4D0-C0C7-416F-ADD3-5736C8FE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90D5-2C3D-77F8-5DF2-FFED3F67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Recap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3273-6F2B-0C6B-C2C1-B2B0573F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Specification Testing</a:t>
            </a:r>
            <a:r>
              <a:rPr lang="en-US" dirty="0"/>
              <a:t> – You do not need to look at the code to test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Tests are based on what the end goals of the methods are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be written in advance before the code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 will use specification testing more (like in C3)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70C0"/>
                </a:solidFill>
              </a:rPr>
              <a:t>Clearbox</a:t>
            </a:r>
            <a:r>
              <a:rPr lang="en-US" b="1" dirty="0">
                <a:solidFill>
                  <a:srgbClr val="0070C0"/>
                </a:solidFill>
              </a:rPr>
              <a:t> Testing</a:t>
            </a:r>
            <a:r>
              <a:rPr lang="en-US" dirty="0"/>
              <a:t> – Specifically using your implementation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Write after you have written your code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0455-7B20-7764-0EEC-4DB76FC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correctly compares two lists have the same elements in the same order?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CD5DC-79C8-0A4F-65CF-B2D5418431DF}"/>
              </a:ext>
            </a:extLst>
          </p:cNvPr>
          <p:cNvSpPr txBox="1"/>
          <p:nvPr/>
        </p:nvSpPr>
        <p:spPr>
          <a:xfrm>
            <a:off x="838198" y="2710234"/>
            <a:ext cx="9703677" cy="370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assertSame</a:t>
            </a:r>
            <a:r>
              <a:rPr lang="en-US" sz="3200" dirty="0">
                <a:solidFill>
                  <a:schemeClr val="accent1"/>
                </a:solidFill>
              </a:rPr>
              <a:t>(list1, list2);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assertArrayEquals</a:t>
            </a:r>
            <a:r>
              <a:rPr lang="en-US" sz="3200" dirty="0">
                <a:solidFill>
                  <a:schemeClr val="accent1"/>
                </a:solidFill>
              </a:rPr>
              <a:t>(list1, list2);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assertTrue</a:t>
            </a:r>
            <a:r>
              <a:rPr lang="en-US" sz="3200" dirty="0">
                <a:solidFill>
                  <a:schemeClr val="accent1"/>
                </a:solidFill>
              </a:rPr>
              <a:t>(list1.equals(list2));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assertTrue</a:t>
            </a:r>
            <a:r>
              <a:rPr lang="en-US" sz="3200" dirty="0">
                <a:solidFill>
                  <a:schemeClr val="accent1"/>
                </a:solidFill>
              </a:rPr>
              <a:t>(list1 == list2);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assertFalse</a:t>
            </a:r>
            <a:r>
              <a:rPr lang="en-US" sz="3200" dirty="0">
                <a:solidFill>
                  <a:schemeClr val="accent1"/>
                </a:solidFill>
              </a:rPr>
              <a:t>(list1 == list2);</a:t>
            </a:r>
          </a:p>
        </p:txBody>
      </p:sp>
    </p:spTree>
    <p:extLst>
      <p:ext uri="{BB962C8B-B14F-4D97-AF65-F5344CB8AC3E}">
        <p14:creationId xmlns:p14="http://schemas.microsoft.com/office/powerpoint/2010/main" val="349735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1BAC1-8F06-7133-718D-51FCC3C14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EC86-F182-15C8-3A32-F8129B98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 following correctly compares two lists have the same elements in the same order?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3ECBA-DABB-CAD6-8CEA-3A8D6F3443F5}"/>
              </a:ext>
            </a:extLst>
          </p:cNvPr>
          <p:cNvSpPr txBox="1"/>
          <p:nvPr/>
        </p:nvSpPr>
        <p:spPr>
          <a:xfrm>
            <a:off x="838198" y="2710234"/>
            <a:ext cx="9703677" cy="370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assertSame</a:t>
            </a:r>
            <a:r>
              <a:rPr lang="en-US" sz="3200" dirty="0">
                <a:solidFill>
                  <a:schemeClr val="accent1"/>
                </a:solidFill>
              </a:rPr>
              <a:t>(list1, list2);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assertArrayEquals</a:t>
            </a:r>
            <a:r>
              <a:rPr lang="en-US" sz="3200" dirty="0">
                <a:solidFill>
                  <a:schemeClr val="accent1"/>
                </a:solidFill>
              </a:rPr>
              <a:t>(list1, list2);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assertTrue</a:t>
            </a:r>
            <a:r>
              <a:rPr lang="en-US" sz="3200" dirty="0">
                <a:solidFill>
                  <a:schemeClr val="accent1"/>
                </a:solidFill>
              </a:rPr>
              <a:t>(list1.equals(list2));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assertTrue</a:t>
            </a:r>
            <a:r>
              <a:rPr lang="en-US" sz="3200" dirty="0">
                <a:solidFill>
                  <a:schemeClr val="accent1"/>
                </a:solidFill>
              </a:rPr>
              <a:t>(list1 == list2);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assertFalse</a:t>
            </a:r>
            <a:r>
              <a:rPr lang="en-US" sz="3200" dirty="0">
                <a:solidFill>
                  <a:schemeClr val="accent1"/>
                </a:solidFill>
              </a:rPr>
              <a:t>(list1 == list2);</a:t>
            </a:r>
          </a:p>
        </p:txBody>
      </p:sp>
    </p:spTree>
    <p:extLst>
      <p:ext uri="{BB962C8B-B14F-4D97-AF65-F5344CB8AC3E}">
        <p14:creationId xmlns:p14="http://schemas.microsoft.com/office/powerpoint/2010/main" val="15674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D0CB3-FB71-2BEE-4DE2-89C4DF0F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C61B-E0E4-5EC1-A13C-0C1211B1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7E2C-6C3B-37BA-A275-0D093ADD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JUnit Recap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Card &amp; </a:t>
            </a:r>
            <a:r>
              <a:rPr lang="en-US" b="1" dirty="0" err="1">
                <a:solidFill>
                  <a:schemeClr val="accent5"/>
                </a:solidFill>
              </a:rPr>
              <a:t>BattleManager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77919A1-6712-BAA9-3747-0AFF5A9F35A2}"/>
              </a:ext>
            </a:extLst>
          </p:cNvPr>
          <p:cNvSpPr/>
          <p:nvPr/>
        </p:nvSpPr>
        <p:spPr>
          <a:xfrm rot="10800000">
            <a:off x="4594026" y="27871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128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25238</TotalTime>
  <Words>426</Words>
  <Application>Microsoft Macintosh PowerPoint</Application>
  <PresentationFormat>Widescreen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Advanced JUnit </vt:lpstr>
      <vt:lpstr>Lecture Outline</vt:lpstr>
      <vt:lpstr>Announcements</vt:lpstr>
      <vt:lpstr>Lecture Outline</vt:lpstr>
      <vt:lpstr>JUnit Recap (1/2)</vt:lpstr>
      <vt:lpstr>JUnit Recap (2/2)</vt:lpstr>
      <vt:lpstr>Which of the following correctly compares two lists have the same elements in the same order?</vt:lpstr>
      <vt:lpstr>Which of the following correctly compares two lists have the same elements in the same order?</vt:lpstr>
      <vt:lpstr>Lecture Outline</vt:lpstr>
      <vt:lpstr>Card Class</vt:lpstr>
      <vt:lpstr>BattleManager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Colin Lim</cp:lastModifiedBy>
  <cp:revision>366</cp:revision>
  <cp:lastPrinted>2026-05-29T20:19:47Z</cp:lastPrinted>
  <dcterms:created xsi:type="dcterms:W3CDTF">2020-06-13T06:27:42Z</dcterms:created>
  <dcterms:modified xsi:type="dcterms:W3CDTF">2026-05-29T20:20:19Z</dcterms:modified>
</cp:coreProperties>
</file>