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85" r:id="rId3"/>
    <p:sldId id="324" r:id="rId4"/>
    <p:sldId id="822" r:id="rId5"/>
    <p:sldId id="413" r:id="rId6"/>
    <p:sldId id="827" r:id="rId7"/>
    <p:sldId id="840" r:id="rId8"/>
    <p:sldId id="809" r:id="rId9"/>
    <p:sldId id="823" r:id="rId10"/>
    <p:sldId id="841" r:id="rId11"/>
    <p:sldId id="842" r:id="rId12"/>
    <p:sldId id="835" r:id="rId13"/>
    <p:sldId id="843" r:id="rId14"/>
    <p:sldId id="826" r:id="rId15"/>
    <p:sldId id="816" r:id="rId16"/>
    <p:sldId id="831" r:id="rId17"/>
    <p:sldId id="828" r:id="rId18"/>
    <p:sldId id="832" r:id="rId19"/>
    <p:sldId id="829" r:id="rId20"/>
    <p:sldId id="833" r:id="rId21"/>
    <p:sldId id="830" r:id="rId22"/>
    <p:sldId id="834" r:id="rId23"/>
    <p:sldId id="845" r:id="rId24"/>
    <p:sldId id="846" r:id="rId25"/>
    <p:sldId id="817" r:id="rId26"/>
    <p:sldId id="8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822"/>
            <p14:sldId id="413"/>
            <p14:sldId id="827"/>
            <p14:sldId id="840"/>
            <p14:sldId id="809"/>
            <p14:sldId id="823"/>
            <p14:sldId id="841"/>
            <p14:sldId id="842"/>
            <p14:sldId id="835"/>
            <p14:sldId id="843"/>
            <p14:sldId id="826"/>
            <p14:sldId id="816"/>
            <p14:sldId id="831"/>
            <p14:sldId id="828"/>
            <p14:sldId id="832"/>
            <p14:sldId id="829"/>
            <p14:sldId id="833"/>
            <p14:sldId id="830"/>
            <p14:sldId id="834"/>
            <p14:sldId id="845"/>
            <p14:sldId id="846"/>
            <p14:sldId id="817"/>
            <p14:sldId id="8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31"/>
    <a:srgbClr val="EF5777"/>
    <a:srgbClr val="4E408B"/>
    <a:srgbClr val="54A0FF"/>
    <a:srgbClr val="0FB9B1"/>
    <a:srgbClr val="FAFAFA"/>
    <a:srgbClr val="F5F5F5"/>
    <a:srgbClr val="F7B731"/>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95495"/>
  </p:normalViewPr>
  <p:slideViewPr>
    <p:cSldViewPr snapToGrid="0">
      <p:cViewPr varScale="1">
        <p:scale>
          <a:sx n="112" d="100"/>
          <a:sy n="112" d="100"/>
        </p:scale>
        <p:origin x="256" y="184"/>
      </p:cViewPr>
      <p:guideLst/>
    </p:cSldViewPr>
  </p:slideViewPr>
  <p:notesTextViewPr>
    <p:cViewPr>
      <p:scale>
        <a:sx n="1" d="1"/>
        <a:sy n="1" d="1"/>
      </p:scale>
      <p:origin x="0" y="0"/>
    </p:cViewPr>
  </p:notesTextViewPr>
  <p:notesViewPr>
    <p:cSldViewPr snapToGrid="0">
      <p:cViewPr varScale="1">
        <p:scale>
          <a:sx n="89" d="100"/>
          <a:sy n="89" d="100"/>
        </p:scale>
        <p:origin x="396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66C927-3BD9-224A-A3AD-0086605C60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0A7D2B-CA9A-4830-5FB2-0031E7AF3A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F8FB68-DC42-EB4C-B2D2-315CA47A985F}" type="datetimeFigureOut">
              <a:rPr lang="en-US" smtClean="0"/>
              <a:t>5/27/26</a:t>
            </a:fld>
            <a:endParaRPr lang="en-US"/>
          </a:p>
        </p:txBody>
      </p:sp>
      <p:sp>
        <p:nvSpPr>
          <p:cNvPr id="4" name="Footer Placeholder 3">
            <a:extLst>
              <a:ext uri="{FF2B5EF4-FFF2-40B4-BE49-F238E27FC236}">
                <a16:creationId xmlns:a16="http://schemas.microsoft.com/office/drawing/2014/main" id="{4B8285EC-4460-E6E0-44A4-D797334301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B90811-3CA2-E2FA-A922-98D789EA56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F2B3FD-AC52-664F-9D5E-EDA264724415}" type="slidenum">
              <a:rPr lang="en-US" smtClean="0"/>
              <a:t>‹#›</a:t>
            </a:fld>
            <a:endParaRPr lang="en-US"/>
          </a:p>
        </p:txBody>
      </p:sp>
    </p:spTree>
    <p:extLst>
      <p:ext uri="{BB962C8B-B14F-4D97-AF65-F5344CB8AC3E}">
        <p14:creationId xmlns:p14="http://schemas.microsoft.com/office/powerpoint/2010/main" val="476248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5/27/26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44" name="Title 8">
            <a:extLst>
              <a:ext uri="{FF2B5EF4-FFF2-40B4-BE49-F238E27FC236}">
                <a16:creationId xmlns:a16="http://schemas.microsoft.com/office/drawing/2014/main" id="{E3A24F23-F94F-84BD-8AC1-8DB197570E09}"/>
              </a:ext>
            </a:extLst>
          </p:cNvPr>
          <p:cNvSpPr>
            <a:spLocks noGrp="1"/>
          </p:cNvSpPr>
          <p:nvPr>
            <p:ph type="title" hasCustomPrompt="1"/>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JUnit Testing</a:t>
            </a:r>
          </a:p>
        </p:txBody>
      </p:sp>
      <p:sp>
        <p:nvSpPr>
          <p:cNvPr id="45" name="Rounded Rectangle 44">
            <a:extLst>
              <a:ext uri="{FF2B5EF4-FFF2-40B4-BE49-F238E27FC236}">
                <a16:creationId xmlns:a16="http://schemas.microsoft.com/office/drawing/2014/main" id="{7C36C7AD-C8B8-E6E1-EFCA-0C8688BB76B6}"/>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16</a:t>
            </a:r>
          </a:p>
        </p:txBody>
      </p:sp>
      <p:sp>
        <p:nvSpPr>
          <p:cNvPr id="46" name="Rounded Rectangle 45">
            <a:extLst>
              <a:ext uri="{FF2B5EF4-FFF2-40B4-BE49-F238E27FC236}">
                <a16:creationId xmlns:a16="http://schemas.microsoft.com/office/drawing/2014/main" id="{C39F9D14-0E9C-F3F6-8ACE-BFDF922455B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a:extLst>
              <a:ext uri="{FF2B5EF4-FFF2-40B4-BE49-F238E27FC236}">
                <a16:creationId xmlns:a16="http://schemas.microsoft.com/office/drawing/2014/main" id="{A7E0443E-5879-CD89-34D6-EB45D76462DB}"/>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4A824450-6E56-712B-67CE-6244DC53F693}"/>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49" name="Rectangle 48">
            <a:extLst>
              <a:ext uri="{FF2B5EF4-FFF2-40B4-BE49-F238E27FC236}">
                <a16:creationId xmlns:a16="http://schemas.microsoft.com/office/drawing/2014/main" id="{A13291BD-3E6F-31EF-5724-46FEA7CF5B00}"/>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50" name="Rounded Rectangle 49">
            <a:extLst>
              <a:ext uri="{FF2B5EF4-FFF2-40B4-BE49-F238E27FC236}">
                <a16:creationId xmlns:a16="http://schemas.microsoft.com/office/drawing/2014/main" id="{FAB84360-5A7B-4D14-0962-38FCFA970DE5}"/>
              </a:ext>
            </a:extLst>
          </p:cNvPr>
          <p:cNvSpPr/>
          <p:nvPr userDrawn="1"/>
        </p:nvSpPr>
        <p:spPr>
          <a:xfrm>
            <a:off x="2950313" y="5594680"/>
            <a:ext cx="1218438" cy="1223089"/>
          </a:xfrm>
          <a:prstGeom prst="roundRect">
            <a:avLst>
              <a:gd name="adj" fmla="val 332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7064F340-2954-9552-75A1-CC59E44ED276}"/>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A08C2E3-C92E-181C-49DB-4D25F81ECAC9}"/>
              </a:ext>
            </a:extLst>
          </p:cNvPr>
          <p:cNvCxnSpPr/>
          <p:nvPr userDrawn="1"/>
        </p:nvCxnSpPr>
        <p:spPr>
          <a:xfrm>
            <a:off x="7452794" y="4387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Google Shape;96;p1">
            <a:extLst>
              <a:ext uri="{FF2B5EF4-FFF2-40B4-BE49-F238E27FC236}">
                <a16:creationId xmlns:a16="http://schemas.microsoft.com/office/drawing/2014/main" id="{FF544EA6-5E03-C181-7F30-7F9DF2E2787F}"/>
              </a:ext>
            </a:extLst>
          </p:cNvPr>
          <p:cNvSpPr txBox="1"/>
          <p:nvPr userDrawn="1"/>
        </p:nvSpPr>
        <p:spPr>
          <a:xfrm>
            <a:off x="7226456" y="439544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55" name="Google Shape;97;p1">
            <a:extLst>
              <a:ext uri="{FF2B5EF4-FFF2-40B4-BE49-F238E27FC236}">
                <a16:creationId xmlns:a16="http://schemas.microsoft.com/office/drawing/2014/main" id="{E16DC8EA-AAB1-9457-A4FA-442CA7E57229}"/>
              </a:ext>
            </a:extLst>
          </p:cNvPr>
          <p:cNvSpPr txBox="1"/>
          <p:nvPr userDrawn="1"/>
        </p:nvSpPr>
        <p:spPr>
          <a:xfrm>
            <a:off x="7226456" y="465605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56" name="Google Shape;98;p1">
            <a:extLst>
              <a:ext uri="{FF2B5EF4-FFF2-40B4-BE49-F238E27FC236}">
                <a16:creationId xmlns:a16="http://schemas.microsoft.com/office/drawing/2014/main" id="{6287B106-DE64-ACB4-5188-F19FFC65EE65}"/>
              </a:ext>
            </a:extLst>
          </p:cNvPr>
          <p:cNvSpPr txBox="1"/>
          <p:nvPr userDrawn="1"/>
        </p:nvSpPr>
        <p:spPr>
          <a:xfrm>
            <a:off x="8316295" y="4367358"/>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bg2">
                    <a:lumMod val="50000"/>
                  </a:schemeClr>
                </a:solidFill>
                <a:latin typeface="Montserrat SemiBold"/>
                <a:ea typeface="Montserrat SemiBold"/>
                <a:cs typeface="Montserrat SemiBold"/>
                <a:sym typeface="Montserrat SemiBold"/>
              </a:rPr>
              <a:t>Elba Garza</a:t>
            </a:r>
            <a:endParaRPr sz="1400" dirty="0">
              <a:solidFill>
                <a:schemeClr val="bg2">
                  <a:lumMod val="50000"/>
                </a:schemeClr>
              </a:solidFill>
              <a:latin typeface="Montserrat SemiBold"/>
              <a:ea typeface="Montserrat SemiBold"/>
              <a:cs typeface="Montserrat SemiBold"/>
              <a:sym typeface="Montserrat SemiBold"/>
            </a:endParaRPr>
          </a:p>
        </p:txBody>
      </p:sp>
      <p:sp>
        <p:nvSpPr>
          <p:cNvPr id="57" name="Google Shape;99;p1">
            <a:extLst>
              <a:ext uri="{FF2B5EF4-FFF2-40B4-BE49-F238E27FC236}">
                <a16:creationId xmlns:a16="http://schemas.microsoft.com/office/drawing/2014/main" id="{836C43E8-75A4-ECA7-0379-F3F84868F139}"/>
              </a:ext>
            </a:extLst>
          </p:cNvPr>
          <p:cNvSpPr txBox="1"/>
          <p:nvPr userDrawn="1"/>
        </p:nvSpPr>
        <p:spPr>
          <a:xfrm>
            <a:off x="8275471" y="4649005"/>
            <a:ext cx="3737319" cy="1651296"/>
          </a:xfrm>
          <a:prstGeom prst="rect">
            <a:avLst/>
          </a:prstGeom>
          <a:noFill/>
          <a:ln>
            <a:noFill/>
          </a:ln>
        </p:spPr>
        <p:txBody>
          <a:bodyPr spcFirstLastPara="1" wrap="square" lIns="91440" tIns="91425" rIns="91425" bIns="91425" numCol="4" anchor="t" anchorCtr="0">
            <a:noAutofit/>
          </a:bodyPr>
          <a:lstStyle/>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David</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William</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Dani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Rohan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Andrew</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Ava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Shreyank</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Caleb</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Wesley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Isis</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Colin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Naomi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Hanna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P.</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Carson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Sushma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Connor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Mahima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Nicolae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Ivory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Yang</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Cady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Diya</a:t>
            </a:r>
          </a:p>
        </p:txBody>
      </p:sp>
      <p:sp>
        <p:nvSpPr>
          <p:cNvPr id="52" name="Rectangle 51">
            <a:extLst>
              <a:ext uri="{FF2B5EF4-FFF2-40B4-BE49-F238E27FC236}">
                <a16:creationId xmlns:a16="http://schemas.microsoft.com/office/drawing/2014/main" id="{5C65F4D1-FCE8-B8AB-BF75-C92E86BC84C5}"/>
              </a:ext>
            </a:extLst>
          </p:cNvPr>
          <p:cNvSpPr/>
          <p:nvPr userDrawn="1"/>
        </p:nvSpPr>
        <p:spPr>
          <a:xfrm>
            <a:off x="3010892" y="5663619"/>
            <a:ext cx="1097280"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a:xfrm>
            <a:off x="11487150" y="6329363"/>
            <a:ext cx="552450" cy="365125"/>
          </a:xfrm>
          <a:prstGeom prst="rect">
            <a:avLst/>
          </a:prstGeom>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a:xfrm>
            <a:off x="838200" y="456565"/>
            <a:ext cx="10515600" cy="762635"/>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a:xfrm>
            <a:off x="838200" y="1371600"/>
            <a:ext cx="10515600" cy="4805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a:xfrm>
            <a:off x="11487150" y="6329363"/>
            <a:ext cx="552450" cy="365125"/>
          </a:xfrm>
          <a:prstGeom prst="rect">
            <a:avLst/>
          </a:prstGeom>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a:xfrm>
            <a:off x="11487150" y="6329363"/>
            <a:ext cx="552450" cy="365125"/>
          </a:xfrm>
          <a:prstGeom prst="rect">
            <a:avLst/>
          </a:prstGeom>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C36729-8DB2-29B4-922F-6D1669135CD2}"/>
              </a:ext>
            </a:extLst>
          </p:cNvPr>
          <p:cNvPicPr>
            <a:picLocks noChangeAspect="1"/>
          </p:cNvPicPr>
          <p:nvPr userDrawn="1"/>
        </p:nvPicPr>
        <p:blipFill>
          <a:blip r:embed="rId3"/>
          <a:stretch>
            <a:fillRect/>
          </a:stretch>
        </p:blipFill>
        <p:spPr>
          <a:xfrm>
            <a:off x="7356609" y="303773"/>
            <a:ext cx="755350" cy="762636"/>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a:xfrm>
            <a:off x="11487150" y="6329363"/>
            <a:ext cx="552450" cy="365125"/>
          </a:xfrm>
          <a:prstGeom prst="rect">
            <a:avLst/>
          </a:prstGeom>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a:solidFill>
                  <a:schemeClr val="bg1"/>
                </a:solidFill>
              </a:rPr>
              <a:t>Practice : Pair</a:t>
            </a:r>
          </a:p>
        </p:txBody>
      </p:sp>
      <p:pic>
        <p:nvPicPr>
          <p:cNvPr id="6" name="Picture 5">
            <a:extLst>
              <a:ext uri="{FF2B5EF4-FFF2-40B4-BE49-F238E27FC236}">
                <a16:creationId xmlns:a16="http://schemas.microsoft.com/office/drawing/2014/main" id="{C69AEDF7-54D0-C70C-C066-BB5480DE1EB2}"/>
              </a:ext>
            </a:extLst>
          </p:cNvPr>
          <p:cNvPicPr>
            <a:picLocks noChangeAspect="1"/>
          </p:cNvPicPr>
          <p:nvPr userDrawn="1"/>
        </p:nvPicPr>
        <p:blipFill>
          <a:blip r:embed="rId3"/>
          <a:stretch>
            <a:fillRect/>
          </a:stretch>
        </p:blipFill>
        <p:spPr>
          <a:xfrm>
            <a:off x="7356609" y="303773"/>
            <a:ext cx="755350" cy="762636"/>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a:xfrm>
            <a:off x="838200" y="456565"/>
            <a:ext cx="10515600" cy="76263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a:xfrm>
            <a:off x="11487150" y="6329363"/>
            <a:ext cx="552450" cy="365125"/>
          </a:xfrm>
          <a:prstGeom prst="rect">
            <a:avLst/>
          </a:prstGeom>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a:xfrm>
            <a:off x="11487150" y="6329363"/>
            <a:ext cx="552450" cy="365125"/>
          </a:xfrm>
          <a:prstGeom prst="rect">
            <a:avLst/>
          </a:prstGeom>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79083F3-0ED5-511E-8DB7-C068C71FDB60}"/>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671A667C-BC02-62AA-F668-290FBD9F8A26}"/>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684EC309-DC9F-4D85-600F-7C86E138FA93}"/>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12" name="Rectangle 11">
            <a:extLst>
              <a:ext uri="{FF2B5EF4-FFF2-40B4-BE49-F238E27FC236}">
                <a16:creationId xmlns:a16="http://schemas.microsoft.com/office/drawing/2014/main" id="{E9254724-547E-EB3D-EA0E-B7F0B55F563C}"/>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ADB9E5-FA4D-5FB4-3C27-E61DBEE7FF4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16: JUnit Day 1</a:t>
            </a:r>
          </a:p>
        </p:txBody>
      </p:sp>
      <p:pic>
        <p:nvPicPr>
          <p:cNvPr id="14" name="Picture 13">
            <a:extLst>
              <a:ext uri="{FF2B5EF4-FFF2-40B4-BE49-F238E27FC236}">
                <a16:creationId xmlns:a16="http://schemas.microsoft.com/office/drawing/2014/main" id="{708CFFAD-BCB7-4ACC-3BA5-26DE7FDC65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15" name="TextBox 14">
            <a:extLst>
              <a:ext uri="{FF2B5EF4-FFF2-40B4-BE49-F238E27FC236}">
                <a16:creationId xmlns:a16="http://schemas.microsoft.com/office/drawing/2014/main" id="{B6239562-1EDE-9EA3-2276-FDCEFEF600A1}"/>
              </a:ext>
            </a:extLst>
          </p:cNvPr>
          <p:cNvSpPr txBox="1"/>
          <p:nvPr userDrawn="1"/>
        </p:nvSpPr>
        <p:spPr>
          <a:xfrm>
            <a:off x="8369161" y="10264"/>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Spring 2026</a:t>
            </a:r>
          </a:p>
        </p:txBody>
      </p:sp>
      <p:sp>
        <p:nvSpPr>
          <p:cNvPr id="16" name="TextBox 15">
            <a:extLst>
              <a:ext uri="{FF2B5EF4-FFF2-40B4-BE49-F238E27FC236}">
                <a16:creationId xmlns:a16="http://schemas.microsoft.com/office/drawing/2014/main" id="{DE5B8B26-D1E2-CAB7-C8B4-3DF87B2F3C13}"/>
              </a:ext>
            </a:extLst>
          </p:cNvPr>
          <p:cNvSpPr txBox="1"/>
          <p:nvPr userDrawn="1"/>
        </p:nvSpPr>
        <p:spPr>
          <a:xfrm>
            <a:off x="10539812" y="15965"/>
            <a:ext cx="1622425" cy="230832"/>
          </a:xfrm>
          <a:prstGeom prst="rect">
            <a:avLst/>
          </a:prstGeom>
          <a:noFill/>
        </p:spPr>
        <p:txBody>
          <a:bodyPr wrap="square" rtlCol="0">
            <a:spAutoFit/>
          </a:bodyPr>
          <a:lstStyle/>
          <a:p>
            <a:pPr algn="r"/>
            <a:r>
              <a:rPr lang="en-US" sz="900" b="1" i="0" dirty="0" err="1">
                <a:solidFill>
                  <a:schemeClr val="bg1"/>
                </a:solidFill>
                <a:latin typeface="Montserrat SemiBold" pitchFamily="2" charset="77"/>
              </a:rPr>
              <a:t>sli.do</a:t>
            </a:r>
            <a:r>
              <a:rPr lang="en-US" sz="900" b="1" i="0" dirty="0">
                <a:solidFill>
                  <a:schemeClr val="bg1"/>
                </a:solidFill>
                <a:latin typeface="Montserrat SemiBold" pitchFamily="2" charset="77"/>
              </a:rPr>
              <a:t> #cse122</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pen.spotify.com/playlist/1ZWbsLfSqDiuqSzGaOy74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hackaday.com/2015/10/26/killed-by-a-machine-the-therac-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guardian.com/business/2023/sep/18/post-office-horizon-scandal-victims-compens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4800" dirty="0"/>
              <a:t>JUnit Testing</a:t>
            </a:r>
          </a:p>
        </p:txBody>
      </p:sp>
      <p:sp>
        <p:nvSpPr>
          <p:cNvPr id="7" name="TextBox 6">
            <a:extLst>
              <a:ext uri="{FF2B5EF4-FFF2-40B4-BE49-F238E27FC236}">
                <a16:creationId xmlns:a16="http://schemas.microsoft.com/office/drawing/2014/main" id="{07A9AD34-7642-47AE-9CCA-2049E5616110}"/>
              </a:ext>
            </a:extLst>
          </p:cNvPr>
          <p:cNvSpPr txBox="1"/>
          <p:nvPr/>
        </p:nvSpPr>
        <p:spPr>
          <a:xfrm>
            <a:off x="7379594" y="1403798"/>
            <a:ext cx="4631431" cy="338554"/>
          </a:xfrm>
          <a:prstGeom prst="rect">
            <a:avLst/>
          </a:prstGeom>
          <a:noFill/>
        </p:spPr>
        <p:txBody>
          <a:bodyPr wrap="square" rtlCol="0">
            <a:spAutoFit/>
          </a:bodyPr>
          <a:lstStyle/>
          <a:p>
            <a:pPr algn="ctr"/>
            <a:r>
              <a:rPr lang="en-US" sz="1600" b="1" spc="80">
                <a:solidFill>
                  <a:schemeClr val="bg1">
                    <a:lumMod val="65000"/>
                  </a:schemeClr>
                </a:solidFill>
                <a:latin typeface="Montserrat SemiBold" pitchFamily="2" charset="77"/>
              </a:rPr>
              <a:t>BEFORE WE START</a:t>
            </a:r>
          </a:p>
        </p:txBody>
      </p:sp>
      <p:sp>
        <p:nvSpPr>
          <p:cNvPr id="3" name="TextBox 2">
            <a:extLst>
              <a:ext uri="{FF2B5EF4-FFF2-40B4-BE49-F238E27FC236}">
                <a16:creationId xmlns:a16="http://schemas.microsoft.com/office/drawing/2014/main" id="{733261D8-44A4-4523-8A26-31571FCC4BFD}"/>
              </a:ext>
            </a:extLst>
          </p:cNvPr>
          <p:cNvSpPr txBox="1"/>
          <p:nvPr/>
        </p:nvSpPr>
        <p:spPr>
          <a:xfrm>
            <a:off x="7456906" y="2225075"/>
            <a:ext cx="4476805" cy="1107996"/>
          </a:xfrm>
          <a:prstGeom prst="rect">
            <a:avLst/>
          </a:prstGeom>
          <a:noFill/>
        </p:spPr>
        <p:txBody>
          <a:bodyPr wrap="square" rtlCol="0">
            <a:spAutoFit/>
          </a:bodyPr>
          <a:lstStyle/>
          <a:p>
            <a:pPr algn="ctr"/>
            <a:r>
              <a:rPr lang="en-US" sz="2200" b="1" i="1" dirty="0" err="1">
                <a:solidFill>
                  <a:schemeClr val="tx1">
                    <a:lumMod val="75000"/>
                    <a:lumOff val="25000"/>
                  </a:schemeClr>
                </a:solidFill>
                <a:latin typeface="Calibri" panose="020F0502020204030204" pitchFamily="34" charset="0"/>
                <a:cs typeface="Calibri" panose="020F0502020204030204" pitchFamily="34" charset="0"/>
              </a:rPr>
              <a:t>Slido</a:t>
            </a:r>
            <a:r>
              <a:rPr lang="en-US" sz="2200" b="1" i="1" dirty="0">
                <a:solidFill>
                  <a:schemeClr val="tx1">
                    <a:lumMod val="75000"/>
                    <a:lumOff val="25000"/>
                  </a:schemeClr>
                </a:solidFill>
                <a:latin typeface="Calibri" panose="020F0502020204030204" pitchFamily="34" charset="0"/>
                <a:cs typeface="Calibri" panose="020F0502020204030204" pitchFamily="34" charset="0"/>
              </a:rPr>
              <a:t> vote &amp; chat with neighbors: </a:t>
            </a:r>
            <a:r>
              <a:rPr lang="en-US" sz="2200" i="1" dirty="0">
                <a:solidFill>
                  <a:schemeClr val="tx1">
                    <a:lumMod val="75000"/>
                    <a:lumOff val="25000"/>
                  </a:schemeClr>
                </a:solidFill>
                <a:latin typeface="Calibri" panose="020F0502020204030204" pitchFamily="34" charset="0"/>
                <a:cs typeface="Calibri" panose="020F0502020204030204" pitchFamily="34" charset="0"/>
              </a:rPr>
              <a:t>What is your favorite bug (insect or otherwise) and why?</a:t>
            </a:r>
          </a:p>
        </p:txBody>
      </p:sp>
      <p:sp>
        <p:nvSpPr>
          <p:cNvPr id="6" name="TextBox 5">
            <a:extLst>
              <a:ext uri="{FF2B5EF4-FFF2-40B4-BE49-F238E27FC236}">
                <a16:creationId xmlns:a16="http://schemas.microsoft.com/office/drawing/2014/main" id="{5B32BC3F-1E8B-73B8-EBEA-4E61ECC92A69}"/>
              </a:ext>
            </a:extLst>
          </p:cNvPr>
          <p:cNvSpPr txBox="1"/>
          <p:nvPr/>
        </p:nvSpPr>
        <p:spPr>
          <a:xfrm>
            <a:off x="6469508" y="3863485"/>
            <a:ext cx="6451600" cy="430887"/>
          </a:xfrm>
          <a:prstGeom prst="rect">
            <a:avLst/>
          </a:prstGeom>
          <a:noFill/>
        </p:spPr>
        <p:txBody>
          <a:bodyPr wrap="square">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en-US" sz="2200" u="sng" dirty="0">
                <a:solidFill>
                  <a:srgbClr val="0000FF"/>
                </a:solidFill>
                <a:latin typeface="Calibri"/>
                <a:ea typeface="Calibri"/>
                <a:cs typeface="Calibri"/>
                <a:sym typeface="Calibri"/>
                <a:hlinkClick r:id="rId2"/>
              </a:rPr>
              <a:t>122 26sp </a:t>
            </a:r>
            <a:r>
              <a:rPr lang="en-US" sz="2200" u="sng" dirty="0">
                <a:solidFill>
                  <a:srgbClr val="0070C0"/>
                </a:solidFill>
                <a:latin typeface="Calibri"/>
                <a:ea typeface="Calibri"/>
                <a:cs typeface="Calibri"/>
                <a:sym typeface="Calibri"/>
                <a:hlinkClick r:id="rId2"/>
              </a:rPr>
              <a:t>Lecture Jams🎧</a:t>
            </a:r>
            <a:endParaRPr lang="en-US" sz="2200" dirty="0">
              <a:solidFill>
                <a:srgbClr val="0070C0"/>
              </a:solidFill>
            </a:endParaRPr>
          </a:p>
        </p:txBody>
      </p:sp>
      <p:pic>
        <p:nvPicPr>
          <p:cNvPr id="5" name="Picture 4" descr="Event QR code">
            <a:extLst>
              <a:ext uri="{FF2B5EF4-FFF2-40B4-BE49-F238E27FC236}">
                <a16:creationId xmlns:a16="http://schemas.microsoft.com/office/drawing/2014/main" id="{D6ED5562-D6A9-A6AD-73FD-47D1D5C3CC32}"/>
              </a:ext>
            </a:extLst>
          </p:cNvPr>
          <p:cNvPicPr>
            <a:picLocks noChangeAspect="1"/>
          </p:cNvPicPr>
          <p:nvPr/>
        </p:nvPicPr>
        <p:blipFill>
          <a:blip r:embed="rId3"/>
          <a:stretch>
            <a:fillRect/>
          </a:stretch>
        </p:blipFill>
        <p:spPr>
          <a:xfrm>
            <a:off x="3007415" y="5659175"/>
            <a:ext cx="1118815" cy="1118815"/>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a:xfrm>
            <a:off x="838200" y="456565"/>
            <a:ext cx="10515600" cy="762635"/>
          </a:xfrm>
        </p:spPr>
        <p:txBody>
          <a:bodyPr/>
          <a:lstStyle/>
          <a:p>
            <a:r>
              <a:rPr lang="en-US"/>
              <a:t>Using a Testing Framework</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4294967295"/>
          </p:nvPr>
        </p:nvSpPr>
        <p:spPr>
          <a:xfrm>
            <a:off x="838200" y="1371600"/>
            <a:ext cx="10515600" cy="4805363"/>
          </a:xfrm>
          <a:prstGeom prst="rect">
            <a:avLst/>
          </a:prstGeom>
        </p:spPr>
        <p:txBody>
          <a:bodyPr>
            <a:normAutofit/>
          </a:bodyPr>
          <a:lstStyle/>
          <a:p>
            <a:r>
              <a:rPr lang="en-US">
                <a:latin typeface="Consolas" panose="020B0609020204030204" pitchFamily="49" charset="0"/>
              </a:rPr>
              <a:t>Unit Test </a:t>
            </a:r>
            <a:r>
              <a:rPr lang="en-US"/>
              <a:t>– a method that compares what your code does against what you </a:t>
            </a:r>
            <a:r>
              <a:rPr lang="en-US" i="1"/>
              <a:t>expect</a:t>
            </a:r>
            <a:r>
              <a:rPr lang="en-US"/>
              <a:t> it to do</a:t>
            </a:r>
          </a:p>
          <a:p>
            <a:r>
              <a:rPr lang="en-US">
                <a:latin typeface="Consolas" panose="020B0609020204030204" pitchFamily="49" charset="0"/>
              </a:rPr>
              <a:t>Testing Framework – </a:t>
            </a:r>
            <a:r>
              <a:rPr lang="en-US"/>
              <a:t>a library of code that gives you  special tags and key words for your unit tests so that you can click the “test” button instead of the “run” button and you get a list of tests with info like green check mark passes or error messages</a:t>
            </a:r>
          </a:p>
        </p:txBody>
      </p:sp>
      <p:pic>
        <p:nvPicPr>
          <p:cNvPr id="2050" name="Picture 2" descr="How to tune Violin Digital Tuner">
            <a:extLst>
              <a:ext uri="{FF2B5EF4-FFF2-40B4-BE49-F238E27FC236}">
                <a16:creationId xmlns:a16="http://schemas.microsoft.com/office/drawing/2014/main" id="{2DB9680C-A938-56D2-7BA8-CDC1228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5" r="17697"/>
          <a:stretch/>
        </p:blipFill>
        <p:spPr bwMode="auto">
          <a:xfrm>
            <a:off x="8350775" y="3607420"/>
            <a:ext cx="3159142" cy="2900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F39-F6D5-1477-47DE-36FB3F9C408D}"/>
              </a:ext>
            </a:extLst>
          </p:cNvPr>
          <p:cNvSpPr txBox="1"/>
          <p:nvPr/>
        </p:nvSpPr>
        <p:spPr>
          <a:xfrm>
            <a:off x="3738261" y="5419043"/>
            <a:ext cx="4715478" cy="923330"/>
          </a:xfrm>
          <a:prstGeom prst="rect">
            <a:avLst/>
          </a:prstGeom>
          <a:noFill/>
        </p:spPr>
        <p:txBody>
          <a:bodyPr wrap="square" rtlCol="0">
            <a:spAutoFit/>
          </a:bodyPr>
          <a:lstStyle/>
          <a:p>
            <a:r>
              <a:rPr lang="en-US"/>
              <a:t>Like a music tuner! Technology specifically built to compare what your instrument sounds like against what it’s expected to sound like</a:t>
            </a:r>
          </a:p>
        </p:txBody>
      </p:sp>
    </p:spTree>
    <p:extLst>
      <p:ext uri="{BB962C8B-B14F-4D97-AF65-F5344CB8AC3E}">
        <p14:creationId xmlns:p14="http://schemas.microsoft.com/office/powerpoint/2010/main" val="13349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EF90-7511-33B1-6A6F-89C5AF0DD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8E3AD-4E29-C978-E2B5-D7003858DB2A}"/>
              </a:ext>
            </a:extLst>
          </p:cNvPr>
          <p:cNvSpPr>
            <a:spLocks noGrp="1"/>
          </p:cNvSpPr>
          <p:nvPr>
            <p:ph type="title"/>
          </p:nvPr>
        </p:nvSpPr>
        <p:spPr>
          <a:xfrm>
            <a:off x="838200" y="456565"/>
            <a:ext cx="10515600" cy="762635"/>
          </a:xfrm>
        </p:spPr>
        <p:txBody>
          <a:bodyPr/>
          <a:lstStyle/>
          <a:p>
            <a:r>
              <a:rPr lang="en-US" dirty="0"/>
              <a:t>Writing a Unit Test</a:t>
            </a:r>
          </a:p>
        </p:txBody>
      </p:sp>
      <p:sp>
        <p:nvSpPr>
          <p:cNvPr id="3" name="Content Placeholder 2">
            <a:extLst>
              <a:ext uri="{FF2B5EF4-FFF2-40B4-BE49-F238E27FC236}">
                <a16:creationId xmlns:a16="http://schemas.microsoft.com/office/drawing/2014/main" id="{7C88DEED-2C75-ECA2-116E-90D85B6B2AC2}"/>
              </a:ext>
            </a:extLst>
          </p:cNvPr>
          <p:cNvSpPr>
            <a:spLocks noGrp="1"/>
          </p:cNvSpPr>
          <p:nvPr>
            <p:ph idx="4294967295"/>
          </p:nvPr>
        </p:nvSpPr>
        <p:spPr>
          <a:xfrm>
            <a:off x="838200" y="1371600"/>
            <a:ext cx="5352535" cy="1025611"/>
          </a:xfrm>
          <a:prstGeom prst="rect">
            <a:avLst/>
          </a:prstGeom>
        </p:spPr>
        <p:txBody>
          <a:bodyPr>
            <a:normAutofit/>
          </a:bodyPr>
          <a:lstStyle/>
          <a:p>
            <a:r>
              <a:rPr lang="en-US" dirty="0"/>
              <a:t>Break your code into cases, what should occur in each case?</a:t>
            </a:r>
          </a:p>
        </p:txBody>
      </p:sp>
      <p:sp>
        <p:nvSpPr>
          <p:cNvPr id="7" name="TextBox 6">
            <a:extLst>
              <a:ext uri="{FF2B5EF4-FFF2-40B4-BE49-F238E27FC236}">
                <a16:creationId xmlns:a16="http://schemas.microsoft.com/office/drawing/2014/main" id="{ECEF1FB3-5D1B-1631-5A3D-33E65CF58CAB}"/>
              </a:ext>
            </a:extLst>
          </p:cNvPr>
          <p:cNvSpPr txBox="1"/>
          <p:nvPr/>
        </p:nvSpPr>
        <p:spPr>
          <a:xfrm>
            <a:off x="6605793" y="1333972"/>
            <a:ext cx="4329938" cy="181588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public static int </a:t>
            </a:r>
            <a:r>
              <a:rPr lang="en-US" sz="1600" dirty="0">
                <a:effectLst/>
                <a:latin typeface="Consolas" panose="020B0609020204030204" pitchFamily="49" charset="0"/>
                <a:cs typeface="Consolas" panose="020B0609020204030204" pitchFamily="49" charset="0"/>
              </a:rPr>
              <a:t>max(</a:t>
            </a:r>
            <a:r>
              <a:rPr lang="en-US" sz="1600" dirty="0">
                <a:solidFill>
                  <a:srgbClr val="0033B3"/>
                </a:solidFill>
                <a:effectLst/>
                <a:latin typeface="Consolas" panose="020B0609020204030204" pitchFamily="49" charset="0"/>
                <a:cs typeface="Consolas" panose="020B0609020204030204" pitchFamily="49" charset="0"/>
              </a:rPr>
              <a:t>int </a:t>
            </a:r>
            <a:r>
              <a:rPr lang="en-US" sz="1600" dirty="0">
                <a:effectLst/>
                <a:latin typeface="Consolas" panose="020B0609020204030204" pitchFamily="49" charset="0"/>
                <a:cs typeface="Consolas" panose="020B0609020204030204" pitchFamily="49" charset="0"/>
              </a:rPr>
              <a:t>x, </a:t>
            </a:r>
            <a:r>
              <a:rPr lang="en-US" sz="1600" dirty="0">
                <a:solidFill>
                  <a:srgbClr val="0033B3"/>
                </a:solidFill>
                <a:effectLst/>
                <a:latin typeface="Consolas" panose="020B0609020204030204" pitchFamily="49" charset="0"/>
                <a:cs typeface="Consolas" panose="020B0609020204030204" pitchFamily="49" charset="0"/>
              </a:rPr>
              <a:t>int </a:t>
            </a:r>
            <a:r>
              <a:rPr lang="en-US" sz="1600" dirty="0">
                <a:effectLst/>
                <a:latin typeface="Consolas" panose="020B0609020204030204" pitchFamily="49" charset="0"/>
                <a:cs typeface="Consolas" panose="020B0609020204030204" pitchFamily="49" charset="0"/>
              </a:rPr>
              <a:t>y) {</a:t>
            </a:r>
          </a:p>
          <a:p>
            <a:r>
              <a:rPr lang="en-US" sz="1600" dirty="0">
                <a:solidFill>
                  <a:srgbClr val="0033B3"/>
                </a:solidFill>
                <a:latin typeface="Consolas" panose="020B0609020204030204" pitchFamily="49" charset="0"/>
                <a:cs typeface="Consolas" panose="020B0609020204030204" pitchFamily="49" charset="0"/>
              </a:rPr>
              <a:t>    if </a:t>
            </a:r>
            <a:r>
              <a:rPr lang="en-US" sz="1600" dirty="0">
                <a:latin typeface="Consolas" panose="020B0609020204030204" pitchFamily="49" charset="0"/>
                <a:cs typeface="Consolas" panose="020B0609020204030204" pitchFamily="49" charset="0"/>
              </a:rPr>
              <a:t>(x &gt; y) {</a:t>
            </a:r>
          </a:p>
          <a:p>
            <a:r>
              <a:rPr lang="en-US" sz="1600" dirty="0">
                <a:solidFill>
                  <a:srgbClr val="0033B3"/>
                </a:solidFill>
                <a:latin typeface="Consolas" panose="020B0609020204030204" pitchFamily="49" charset="0"/>
                <a:cs typeface="Consolas" panose="020B0609020204030204" pitchFamily="49" charset="0"/>
              </a:rPr>
              <a:t>        return </a:t>
            </a:r>
            <a:r>
              <a:rPr lang="en-US" sz="1600" dirty="0">
                <a:latin typeface="Consolas" panose="020B0609020204030204" pitchFamily="49" charset="0"/>
                <a:cs typeface="Consolas" panose="020B0609020204030204" pitchFamily="49" charset="0"/>
              </a:rPr>
              <a:t>x;</a:t>
            </a:r>
          </a:p>
          <a:p>
            <a:r>
              <a:rPr lang="en-US" sz="1600" dirty="0">
                <a:latin typeface="Consolas" panose="020B0609020204030204" pitchFamily="49" charset="0"/>
                <a:cs typeface="Consolas" panose="020B0609020204030204" pitchFamily="49" charset="0"/>
              </a:rPr>
              <a:t>    } </a:t>
            </a:r>
            <a:r>
              <a:rPr lang="en-US" sz="1600" dirty="0">
                <a:solidFill>
                  <a:srgbClr val="0033B3"/>
                </a:solidFill>
                <a:latin typeface="Consolas" panose="020B0609020204030204" pitchFamily="49" charset="0"/>
                <a:cs typeface="Consolas" panose="020B0609020204030204" pitchFamily="49" charset="0"/>
              </a:rPr>
              <a:t>else</a:t>
            </a:r>
            <a:r>
              <a:rPr lang="en-US" sz="1600" dirty="0">
                <a:latin typeface="Consolas" panose="020B0609020204030204" pitchFamily="49" charset="0"/>
                <a:cs typeface="Consolas" panose="020B0609020204030204" pitchFamily="49" charset="0"/>
              </a:rPr>
              <a:t> {</a:t>
            </a:r>
          </a:p>
          <a:p>
            <a:r>
              <a:rPr lang="en-US" sz="1600" dirty="0">
                <a:solidFill>
                  <a:srgbClr val="0033B3"/>
                </a:solidFill>
                <a:latin typeface="Consolas" panose="020B0609020204030204" pitchFamily="49" charset="0"/>
                <a:cs typeface="Consolas" panose="020B0609020204030204" pitchFamily="49" charset="0"/>
              </a:rPr>
              <a:t>        return </a:t>
            </a:r>
            <a:r>
              <a:rPr lang="en-US" sz="1600" dirty="0">
                <a:latin typeface="Consolas" panose="020B0609020204030204" pitchFamily="49" charset="0"/>
                <a:cs typeface="Consolas" panose="020B0609020204030204" pitchFamily="49" charset="0"/>
              </a:rPr>
              <a:t>y;</a:t>
            </a:r>
          </a:p>
          <a:p>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a:t>
            </a:r>
          </a:p>
        </p:txBody>
      </p:sp>
      <p:sp>
        <p:nvSpPr>
          <p:cNvPr id="10" name="Content Placeholder 2">
            <a:extLst>
              <a:ext uri="{FF2B5EF4-FFF2-40B4-BE49-F238E27FC236}">
                <a16:creationId xmlns:a16="http://schemas.microsoft.com/office/drawing/2014/main" id="{A365A460-054D-C8E8-C4B2-170B49FED31F}"/>
              </a:ext>
            </a:extLst>
          </p:cNvPr>
          <p:cNvSpPr txBox="1">
            <a:spLocks/>
          </p:cNvSpPr>
          <p:nvPr/>
        </p:nvSpPr>
        <p:spPr>
          <a:xfrm>
            <a:off x="838200" y="3215757"/>
            <a:ext cx="10515600" cy="3024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70C0"/>
                </a:solidFill>
              </a:rPr>
              <a:t>Specification Testing</a:t>
            </a:r>
            <a:r>
              <a:rPr lang="en-US" dirty="0">
                <a:solidFill>
                  <a:srgbClr val="0070C0"/>
                </a:solidFill>
              </a:rPr>
              <a:t> </a:t>
            </a:r>
            <a:r>
              <a:rPr lang="en-US" dirty="0"/>
              <a:t>(based on the spec) vs. </a:t>
            </a:r>
            <a:r>
              <a:rPr lang="en-US" b="1" dirty="0">
                <a:solidFill>
                  <a:srgbClr val="FA8231"/>
                </a:solidFill>
              </a:rPr>
              <a:t>Clear-box Testing </a:t>
            </a:r>
            <a:r>
              <a:rPr lang="en-US" dirty="0"/>
              <a:t>(based on how you know your implementation works)</a:t>
            </a:r>
          </a:p>
          <a:p>
            <a:pPr lvl="1"/>
            <a:r>
              <a:rPr lang="en-US" b="1" dirty="0">
                <a:solidFill>
                  <a:srgbClr val="0070C0"/>
                </a:solidFill>
              </a:rPr>
              <a:t>Specification Testing </a:t>
            </a:r>
            <a:r>
              <a:rPr lang="en-US" dirty="0"/>
              <a:t>you can do </a:t>
            </a:r>
            <a:r>
              <a:rPr lang="en-US" i="1" dirty="0"/>
              <a:t>before </a:t>
            </a:r>
            <a:r>
              <a:rPr lang="en-US" dirty="0"/>
              <a:t>writing your solution!  (Test Driven Development)</a:t>
            </a:r>
          </a:p>
          <a:p>
            <a:pPr lvl="1"/>
            <a:endParaRPr lang="en-US" dirty="0"/>
          </a:p>
          <a:p>
            <a:pPr marL="457200" lvl="1" indent="0">
              <a:buNone/>
            </a:pPr>
            <a:endParaRPr lang="en-US" dirty="0"/>
          </a:p>
          <a:p>
            <a:pPr lvl="1"/>
            <a:r>
              <a:rPr lang="en-US" b="1" dirty="0">
                <a:solidFill>
                  <a:srgbClr val="FA8231"/>
                </a:solidFill>
              </a:rPr>
              <a:t>Clear-box Testing </a:t>
            </a:r>
            <a:r>
              <a:rPr lang="en-US" dirty="0"/>
              <a:t>you do </a:t>
            </a:r>
            <a:r>
              <a:rPr lang="en-US" i="1" dirty="0"/>
              <a:t>after</a:t>
            </a:r>
            <a:r>
              <a:rPr lang="en-US" dirty="0"/>
              <a:t> you've written your solution.</a:t>
            </a:r>
          </a:p>
        </p:txBody>
      </p:sp>
      <p:sp>
        <p:nvSpPr>
          <p:cNvPr id="13" name="TextBox 12">
            <a:extLst>
              <a:ext uri="{FF2B5EF4-FFF2-40B4-BE49-F238E27FC236}">
                <a16:creationId xmlns:a16="http://schemas.microsoft.com/office/drawing/2014/main" id="{6F2C749E-11C4-1459-FC4F-106EEF4F18B9}"/>
              </a:ext>
            </a:extLst>
          </p:cNvPr>
          <p:cNvSpPr txBox="1"/>
          <p:nvPr/>
        </p:nvSpPr>
        <p:spPr>
          <a:xfrm>
            <a:off x="1969473" y="4854023"/>
            <a:ext cx="4636320" cy="584775"/>
          </a:xfrm>
          <a:prstGeom prst="rect">
            <a:avLst/>
          </a:prstGeom>
          <a:solidFill>
            <a:schemeClr val="bg1">
              <a:lumMod val="95000"/>
            </a:schemeClr>
          </a:solidFill>
          <a:ln>
            <a:solidFill>
              <a:schemeClr val="tx1"/>
            </a:solidFill>
          </a:ln>
        </p:spPr>
        <p:txBody>
          <a:bodyPr wrap="square" rtlCol="0">
            <a:spAutoFit/>
          </a:bodyPr>
          <a:lstStyle/>
          <a:p>
            <a:r>
              <a:rPr lang="en-US" sz="1600" dirty="0">
                <a:effectLst/>
                <a:latin typeface="Consolas" panose="020B0609020204030204" pitchFamily="49" charset="0"/>
                <a:cs typeface="Consolas" panose="020B0609020204030204" pitchFamily="49" charset="0"/>
              </a:rPr>
              <a:t>// Returns the maximum of two integers.</a:t>
            </a:r>
          </a:p>
          <a:p>
            <a:r>
              <a:rPr lang="en-US" sz="1600" dirty="0">
                <a:solidFill>
                  <a:srgbClr val="0033B3"/>
                </a:solidFill>
                <a:latin typeface="Consolas" panose="020B0609020204030204" pitchFamily="49" charset="0"/>
                <a:cs typeface="Consolas" panose="020B0609020204030204" pitchFamily="49" charset="0"/>
              </a:rPr>
              <a:t>public static int </a:t>
            </a:r>
            <a:r>
              <a:rPr lang="en-US" sz="1600" dirty="0">
                <a:latin typeface="Consolas" panose="020B0609020204030204" pitchFamily="49" charset="0"/>
                <a:cs typeface="Consolas" panose="020B0609020204030204" pitchFamily="49" charset="0"/>
              </a:rPr>
              <a:t>max(</a:t>
            </a:r>
            <a:r>
              <a:rPr lang="en-US" sz="1600" dirty="0">
                <a:solidFill>
                  <a:srgbClr val="0033B3"/>
                </a:solidFill>
                <a:latin typeface="Consolas" panose="020B0609020204030204" pitchFamily="49" charset="0"/>
                <a:cs typeface="Consolas" panose="020B0609020204030204" pitchFamily="49" charset="0"/>
              </a:rPr>
              <a:t>int </a:t>
            </a:r>
            <a:r>
              <a:rPr lang="en-US" sz="1600" dirty="0">
                <a:latin typeface="Consolas" panose="020B0609020204030204" pitchFamily="49" charset="0"/>
                <a:cs typeface="Consolas" panose="020B0609020204030204" pitchFamily="49" charset="0"/>
              </a:rPr>
              <a:t>x, </a:t>
            </a:r>
            <a:r>
              <a:rPr lang="en-US" sz="1600" dirty="0">
                <a:solidFill>
                  <a:srgbClr val="0033B3"/>
                </a:solidFill>
                <a:latin typeface="Consolas" panose="020B0609020204030204" pitchFamily="49" charset="0"/>
                <a:cs typeface="Consolas" panose="020B0609020204030204" pitchFamily="49" charset="0"/>
              </a:rPr>
              <a:t>int </a:t>
            </a:r>
            <a:r>
              <a:rPr lang="en-US" sz="1600" dirty="0">
                <a:latin typeface="Consolas" panose="020B0609020204030204" pitchFamily="49" charset="0"/>
                <a:cs typeface="Consolas" panose="020B0609020204030204" pitchFamily="49" charset="0"/>
              </a:rPr>
              <a:t>y) {</a:t>
            </a:r>
          </a:p>
        </p:txBody>
      </p:sp>
    </p:spTree>
    <p:extLst>
      <p:ext uri="{BB962C8B-B14F-4D97-AF65-F5344CB8AC3E}">
        <p14:creationId xmlns:p14="http://schemas.microsoft.com/office/powerpoint/2010/main" val="41394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3563-3ECC-C02D-36D7-38C5C302B411}"/>
              </a:ext>
            </a:extLst>
          </p:cNvPr>
          <p:cNvSpPr>
            <a:spLocks noGrp="1"/>
          </p:cNvSpPr>
          <p:nvPr>
            <p:ph type="title"/>
          </p:nvPr>
        </p:nvSpPr>
        <p:spPr>
          <a:xfrm>
            <a:off x="838200" y="456565"/>
            <a:ext cx="10515600" cy="762635"/>
          </a:xfrm>
        </p:spPr>
        <p:txBody>
          <a:bodyPr/>
          <a:lstStyle/>
          <a:p>
            <a:r>
              <a:rPr lang="en-US"/>
              <a:t>In-Class: Remix – Courses Taught</a:t>
            </a:r>
          </a:p>
        </p:txBody>
      </p:sp>
    </p:spTree>
    <p:extLst>
      <p:ext uri="{BB962C8B-B14F-4D97-AF65-F5344CB8AC3E}">
        <p14:creationId xmlns:p14="http://schemas.microsoft.com/office/powerpoint/2010/main" val="340099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FFC88-FA08-0E01-1AF5-731FAF77D4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ABD2D5-CB0D-55D5-9494-83DCBCB256F4}"/>
              </a:ext>
            </a:extLst>
          </p:cNvPr>
          <p:cNvSpPr>
            <a:spLocks noGrp="1"/>
          </p:cNvSpPr>
          <p:nvPr>
            <p:ph type="title"/>
          </p:nvPr>
        </p:nvSpPr>
        <p:spPr/>
        <p:txBody>
          <a:bodyPr>
            <a:noAutofit/>
          </a:bodyPr>
          <a:lstStyle/>
          <a:p>
            <a:r>
              <a:rPr lang="en-US" sz="3600" dirty="0"/>
              <a:t>What test cases can you test for the </a:t>
            </a:r>
            <a:r>
              <a:rPr lang="en-US" sz="3600" dirty="0" err="1"/>
              <a:t>coursesTaught</a:t>
            </a:r>
            <a:r>
              <a:rPr lang="en-US" sz="3600" dirty="0"/>
              <a:t> method? </a:t>
            </a:r>
          </a:p>
        </p:txBody>
      </p:sp>
      <p:sp>
        <p:nvSpPr>
          <p:cNvPr id="5" name="Content Placeholder 2">
            <a:extLst>
              <a:ext uri="{FF2B5EF4-FFF2-40B4-BE49-F238E27FC236}">
                <a16:creationId xmlns:a16="http://schemas.microsoft.com/office/drawing/2014/main" id="{4727DD9D-5699-5A9F-193A-5E36E42D7B34}"/>
              </a:ext>
            </a:extLst>
          </p:cNvPr>
          <p:cNvSpPr txBox="1">
            <a:spLocks/>
          </p:cNvSpPr>
          <p:nvPr/>
        </p:nvSpPr>
        <p:spPr>
          <a:xfrm>
            <a:off x="773463" y="2150701"/>
            <a:ext cx="10515600" cy="4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a:p>
        </p:txBody>
      </p:sp>
      <p:sp>
        <p:nvSpPr>
          <p:cNvPr id="6" name="Content Placeholder 2">
            <a:extLst>
              <a:ext uri="{FF2B5EF4-FFF2-40B4-BE49-F238E27FC236}">
                <a16:creationId xmlns:a16="http://schemas.microsoft.com/office/drawing/2014/main" id="{97671AA5-E2BB-AE51-DC0A-85E30731EB43}"/>
              </a:ext>
            </a:extLst>
          </p:cNvPr>
          <p:cNvSpPr txBox="1">
            <a:spLocks/>
          </p:cNvSpPr>
          <p:nvPr/>
        </p:nvSpPr>
        <p:spPr>
          <a:xfrm>
            <a:off x="838199" y="2471360"/>
            <a:ext cx="10515600" cy="4123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700" dirty="0"/>
          </a:p>
          <a:p>
            <a:pPr marL="0" indent="0" algn="ctr">
              <a:buNone/>
            </a:pPr>
            <a:r>
              <a:rPr lang="en-US" sz="3200" b="1" i="1" dirty="0">
                <a:solidFill>
                  <a:schemeClr val="accent6"/>
                </a:solidFill>
              </a:rPr>
              <a:t>Spend 1 minute brainstorming </a:t>
            </a:r>
            <a:r>
              <a:rPr lang="en-US" sz="3200" b="1" i="1" u="sng" dirty="0">
                <a:solidFill>
                  <a:schemeClr val="accent6"/>
                </a:solidFill>
              </a:rPr>
              <a:t>specification testing</a:t>
            </a:r>
            <a:endParaRPr lang="en-US" sz="3200" i="1" u="sng" dirty="0">
              <a:solidFill>
                <a:schemeClr val="accent6"/>
              </a:solidFill>
            </a:endParaRPr>
          </a:p>
          <a:p>
            <a:pPr marL="0" indent="0" algn="ctr">
              <a:buNone/>
            </a:pPr>
            <a:r>
              <a:rPr lang="en-US" sz="3200" b="1" i="1" dirty="0">
                <a:solidFill>
                  <a:schemeClr val="accent6"/>
                </a:solidFill>
              </a:rPr>
              <a:t>Then 1 minute brainstorming </a:t>
            </a:r>
            <a:r>
              <a:rPr lang="en-US" sz="3200" b="1" i="1" u="sng" dirty="0">
                <a:solidFill>
                  <a:schemeClr val="accent6"/>
                </a:solidFill>
              </a:rPr>
              <a:t>clear-box testing</a:t>
            </a:r>
            <a:endParaRPr lang="en-US" sz="3200" b="1" i="1" dirty="0">
              <a:solidFill>
                <a:schemeClr val="accent6"/>
              </a:solidFill>
            </a:endParaRPr>
          </a:p>
        </p:txBody>
      </p:sp>
      <p:pic>
        <p:nvPicPr>
          <p:cNvPr id="3" name="Picture 2" descr="A qr code with a few black squares&#10;&#10;Description automatically generated">
            <a:extLst>
              <a:ext uri="{FF2B5EF4-FFF2-40B4-BE49-F238E27FC236}">
                <a16:creationId xmlns:a16="http://schemas.microsoft.com/office/drawing/2014/main" id="{FEA9110B-0F0A-8DED-2ECF-91378D5DB9E1}"/>
              </a:ext>
            </a:extLst>
          </p:cNvPr>
          <p:cNvPicPr>
            <a:picLocks noChangeAspect="1"/>
          </p:cNvPicPr>
          <p:nvPr/>
        </p:nvPicPr>
        <p:blipFill>
          <a:blip r:embed="rId2"/>
          <a:stretch>
            <a:fillRect/>
          </a:stretch>
        </p:blipFill>
        <p:spPr>
          <a:xfrm>
            <a:off x="7379189" y="319649"/>
            <a:ext cx="725365" cy="715314"/>
          </a:xfrm>
          <a:prstGeom prst="rect">
            <a:avLst/>
          </a:prstGeom>
        </p:spPr>
      </p:pic>
    </p:spTree>
    <p:extLst>
      <p:ext uri="{BB962C8B-B14F-4D97-AF65-F5344CB8AC3E}">
        <p14:creationId xmlns:p14="http://schemas.microsoft.com/office/powerpoint/2010/main" val="328771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a:xfrm>
            <a:off x="838200" y="456565"/>
            <a:ext cx="10515600" cy="762635"/>
          </a:xfrm>
        </p:spPr>
        <p:txBody>
          <a:bodyPr/>
          <a:lstStyle/>
          <a:p>
            <a:r>
              <a:rPr lang="en-US"/>
              <a:t>JUnit Basics</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4294967295"/>
          </p:nvPr>
        </p:nvSpPr>
        <p:spPr>
          <a:xfrm>
            <a:off x="838200" y="1371600"/>
            <a:ext cx="10515600" cy="4805363"/>
          </a:xfrm>
          <a:prstGeom prst="rect">
            <a:avLst/>
          </a:prstGeom>
        </p:spPr>
        <p:txBody>
          <a:bodyPr>
            <a:normAutofit lnSpcReduction="10000"/>
          </a:bodyPr>
          <a:lstStyle/>
          <a:p>
            <a:r>
              <a:rPr lang="en-US" dirty="0">
                <a:latin typeface="Consolas" panose="020B0609020204030204" pitchFamily="49" charset="0"/>
              </a:rPr>
              <a:t>JUnit </a:t>
            </a:r>
            <a:r>
              <a:rPr lang="en-US" dirty="0"/>
              <a:t>– a unit testing framework for the Java language</a:t>
            </a:r>
          </a:p>
          <a:p>
            <a:pPr lvl="1"/>
            <a:r>
              <a:rPr lang="en-US" dirty="0">
                <a:latin typeface="Consolas" panose="020B0609020204030204" pitchFamily="49" charset="0"/>
              </a:rPr>
              <a:t>import</a:t>
            </a:r>
            <a:r>
              <a:rPr lang="en-US" dirty="0"/>
              <a:t> statements to give you access to JUnit method annotations and assertion methods!</a:t>
            </a:r>
          </a:p>
          <a:p>
            <a:r>
              <a:rPr lang="en-US" dirty="0"/>
              <a:t>Method Annotations</a:t>
            </a:r>
          </a:p>
          <a:p>
            <a:pPr lvl="1"/>
            <a:r>
              <a:rPr lang="en-US" dirty="0">
                <a:latin typeface="Consolas" panose="020B0609020204030204" pitchFamily="49" charset="0"/>
              </a:rPr>
              <a:t>@Test</a:t>
            </a:r>
          </a:p>
          <a:p>
            <a:pPr lvl="1"/>
            <a:r>
              <a:rPr lang="en-US" dirty="0">
                <a:latin typeface="Consolas" panose="020B0609020204030204" pitchFamily="49" charset="0"/>
              </a:rPr>
              <a:t>@DisplayName</a:t>
            </a:r>
          </a:p>
          <a:p>
            <a:pPr lvl="1"/>
            <a:r>
              <a:rPr lang="en-US" dirty="0"/>
              <a:t>…</a:t>
            </a:r>
          </a:p>
          <a:p>
            <a:r>
              <a:rPr lang="en-US" dirty="0"/>
              <a:t>Assertion Methods</a:t>
            </a:r>
          </a:p>
          <a:p>
            <a:pPr lvl="1"/>
            <a:r>
              <a:rPr lang="en-US" dirty="0" err="1">
                <a:latin typeface="Consolas" panose="020B0609020204030204" pitchFamily="49" charset="0"/>
              </a:rPr>
              <a:t>assertEquals</a:t>
            </a:r>
            <a:endParaRPr lang="en-US" dirty="0">
              <a:latin typeface="Consolas" panose="020B0609020204030204" pitchFamily="49" charset="0"/>
            </a:endParaRPr>
          </a:p>
          <a:p>
            <a:pPr lvl="1"/>
            <a:r>
              <a:rPr lang="en-US" dirty="0" err="1">
                <a:latin typeface="Consolas" panose="020B0609020204030204" pitchFamily="49" charset="0"/>
              </a:rPr>
              <a:t>assertTrue</a:t>
            </a:r>
            <a:endParaRPr lang="en-US" dirty="0">
              <a:latin typeface="Consolas" panose="020B0609020204030204" pitchFamily="49" charset="0"/>
            </a:endParaRPr>
          </a:p>
          <a:p>
            <a:pPr lvl="1"/>
            <a:r>
              <a:rPr lang="en-US" dirty="0" err="1">
                <a:latin typeface="Consolas" panose="020B0609020204030204" pitchFamily="49" charset="0"/>
              </a:rPr>
              <a:t>assertFalse</a:t>
            </a:r>
            <a:endParaRPr lang="en-US" dirty="0">
              <a:latin typeface="Consolas" panose="020B0609020204030204" pitchFamily="49" charset="0"/>
            </a:endParaRPr>
          </a:p>
          <a:p>
            <a:pPr lvl="1"/>
            <a:r>
              <a:rPr lang="en-US" dirty="0"/>
              <a:t>…</a:t>
            </a:r>
          </a:p>
        </p:txBody>
      </p:sp>
      <p:sp>
        <p:nvSpPr>
          <p:cNvPr id="4" name="TextBox 3">
            <a:extLst>
              <a:ext uri="{FF2B5EF4-FFF2-40B4-BE49-F238E27FC236}">
                <a16:creationId xmlns:a16="http://schemas.microsoft.com/office/drawing/2014/main" id="{BE75241C-F5A2-7AA2-73D3-026D25B317D8}"/>
              </a:ext>
            </a:extLst>
          </p:cNvPr>
          <p:cNvSpPr txBox="1"/>
          <p:nvPr/>
        </p:nvSpPr>
        <p:spPr>
          <a:xfrm>
            <a:off x="5666678" y="2685057"/>
            <a:ext cx="5807927"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cxnSp>
        <p:nvCxnSpPr>
          <p:cNvPr id="6" name="Straight Arrow Connector 5">
            <a:extLst>
              <a:ext uri="{FF2B5EF4-FFF2-40B4-BE49-F238E27FC236}">
                <a16:creationId xmlns:a16="http://schemas.microsoft.com/office/drawing/2014/main" id="{69F0049F-F522-9C93-A51A-6218BA998E13}"/>
              </a:ext>
            </a:extLst>
          </p:cNvPr>
          <p:cNvCxnSpPr>
            <a:cxnSpLocks/>
          </p:cNvCxnSpPr>
          <p:nvPr/>
        </p:nvCxnSpPr>
        <p:spPr>
          <a:xfrm>
            <a:off x="3902927" y="2832410"/>
            <a:ext cx="2193073" cy="1206065"/>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564A89-4083-C208-3BB9-AFFDD2EB48B5}"/>
              </a:ext>
            </a:extLst>
          </p:cNvPr>
          <p:cNvCxnSpPr>
            <a:cxnSpLocks/>
          </p:cNvCxnSpPr>
          <p:nvPr/>
        </p:nvCxnSpPr>
        <p:spPr>
          <a:xfrm>
            <a:off x="3724507" y="4716966"/>
            <a:ext cx="2787805" cy="126851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83C5-17DE-72B9-D460-24524E9F61BB}"/>
              </a:ext>
            </a:extLst>
          </p:cNvPr>
          <p:cNvCxnSpPr>
            <a:cxnSpLocks/>
          </p:cNvCxnSpPr>
          <p:nvPr/>
        </p:nvCxnSpPr>
        <p:spPr>
          <a:xfrm>
            <a:off x="4170556" y="2207941"/>
            <a:ext cx="1496122" cy="99419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497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4145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278094"/>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latin typeface="Consolas" panose="020B0609020204030204" pitchFamily="49" charset="0"/>
                <a:cs typeface="Consolas" panose="020B0609020204030204" pitchFamily="49" charset="0"/>
              </a:rPr>
              <a:t>@Test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“Nicolae"</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60271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278094"/>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latin typeface="Consolas" panose="020B0609020204030204" pitchFamily="49" charset="0"/>
                <a:cs typeface="Consolas" panose="020B0609020204030204" pitchFamily="49" charset="0"/>
              </a:rPr>
              <a:t>@Test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“Nicolae"</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 FALSE!!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379791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278094"/>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latin typeface="Consolas" panose="020B0609020204030204" pitchFamily="49" charset="0"/>
                <a:cs typeface="Consolas" panose="020B0609020204030204" pitchFamily="49" charset="0"/>
              </a:rPr>
              <a:t>@Test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“Shreyank"</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75228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a:xfrm>
            <a:off x="838200" y="456565"/>
            <a:ext cx="10515600" cy="762635"/>
          </a:xfrm>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4294967295"/>
          </p:nvPr>
        </p:nvSpPr>
        <p:spPr>
          <a:xfrm>
            <a:off x="838200" y="1371600"/>
            <a:ext cx="10515600" cy="4805363"/>
          </a:xfrm>
          <a:prstGeom prst="rect">
            <a:avLst/>
          </a:prstGeom>
        </p:spPr>
        <p:txBody>
          <a:bodyPr/>
          <a:lstStyle/>
          <a:p>
            <a:pPr>
              <a:spcAft>
                <a:spcPts val="1200"/>
              </a:spcAft>
            </a:pPr>
            <a:r>
              <a:rPr lang="en-US" b="1" dirty="0">
                <a:solidFill>
                  <a:schemeClr val="accent5"/>
                </a:solidFill>
              </a:rPr>
              <a:t>Announcements</a:t>
            </a:r>
          </a:p>
          <a:p>
            <a:pPr>
              <a:spcAft>
                <a:spcPts val="1200"/>
              </a:spcAft>
            </a:pPr>
            <a:r>
              <a:rPr lang="en-US" dirty="0"/>
              <a:t>Importance of Testing</a:t>
            </a:r>
          </a:p>
          <a:p>
            <a:pPr>
              <a:spcAft>
                <a:spcPts val="1200"/>
              </a:spcAft>
            </a:pPr>
            <a:r>
              <a:rPr lang="en-US" dirty="0"/>
              <a:t>JUnit</a:t>
            </a:r>
          </a:p>
          <a:p>
            <a:pPr>
              <a:spcAft>
                <a:spcPts val="1200"/>
              </a:spcAft>
            </a:pPr>
            <a:r>
              <a:rPr lang="en-US" dirty="0"/>
              <a:t>Testing Tips</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278094"/>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latin typeface="Consolas"/>
                <a:cs typeface="Consolas" panose="020B0609020204030204" pitchFamily="49" charset="0"/>
              </a:rPr>
              <a:t> </a:t>
            </a:r>
            <a:r>
              <a:rPr lang="en-US" sz="1600" dirty="0">
                <a:latin typeface="Consolas" panose="020B0609020204030204" pitchFamily="49" charset="0"/>
                <a:cs typeface="Consolas" panose="020B0609020204030204" pitchFamily="49" charset="0"/>
              </a:rPr>
              <a:t>@Test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a:cs typeface="Consolas" panose="020B0609020204030204" pitchFamily="49" charset="0"/>
              </a:rPr>
              <a:t>Shreyank</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17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770537"/>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a:cs typeface="Consolas" panose="020B0609020204030204" pitchFamily="49" charset="0"/>
              </a:rPr>
              <a:t>Shreyank</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4851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a:xfrm>
            <a:off x="838200" y="456565"/>
            <a:ext cx="10515600" cy="762635"/>
          </a:xfrm>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770537"/>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latin typeface="Consolas"/>
                <a:cs typeface="Consolas" panose="020B0609020204030204" pitchFamily="49" charset="0"/>
              </a:rPr>
              <a:t> </a:t>
            </a:r>
            <a:r>
              <a:rPr lang="en-US" sz="1600" dirty="0">
                <a:latin typeface="Consolas" panose="020B0609020204030204" pitchFamily="49" charset="0"/>
                <a:cs typeface="Consolas" panose="020B0609020204030204" pitchFamily="49" charset="0"/>
              </a:rPr>
              <a:t>@Test</a:t>
            </a:r>
          </a:p>
          <a:p>
            <a:r>
              <a:rPr lang="en-US" sz="1600" dirty="0">
                <a:latin typeface="Consolas" panose="020B0609020204030204" pitchFamily="49" charset="0"/>
                <a:cs typeface="Consolas" panose="020B0609020204030204" pitchFamily="49" charset="0"/>
              </a:rPr>
              <a:t>    @DisplayName(</a:t>
            </a:r>
            <a:r>
              <a:rPr lang="en-US" sz="1600" dirty="0">
                <a:solidFill>
                  <a:srgbClr val="067D17"/>
                </a:solidFill>
                <a:latin typeface="Consolas" panose="020B0609020204030204" pitchFamily="49" charset="0"/>
                <a:cs typeface="Consolas" panose="020B0609020204030204" pitchFamily="49" charset="0"/>
              </a:rPr>
              <a:t>“Add works alongside Get"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“Nicolae"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“Shreyank"</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“Isis"</a:t>
            </a:r>
            <a:r>
              <a:rPr lang="en-US" sz="1600" dirty="0">
                <a:latin typeface="Consolas" panose="020B0609020204030204" pitchFamily="49" charset="0"/>
                <a:cs typeface="Consolas" panose="020B0609020204030204" pitchFamily="49" charset="0"/>
              </a:rPr>
              <a:t>, </a:t>
            </a:r>
            <a:r>
              <a:rPr lang="en-US" sz="1600" dirty="0" err="1">
                <a:solidFill>
                  <a:srgbClr val="000000"/>
                </a:solidFill>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1</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a:t>
            </a:r>
            <a:r>
              <a:rPr lang="en-US" sz="1600" dirty="0">
                <a:solidFill>
                  <a:srgbClr val="067D17"/>
                </a:solidFill>
                <a:latin typeface="Consolas"/>
                <a:cs typeface="Consolas" panose="020B0609020204030204" pitchFamily="49" charset="0"/>
              </a:rPr>
              <a:t>Shreyank</a:t>
            </a:r>
            <a:r>
              <a:rPr lang="en-US" sz="1600" dirty="0">
                <a:solidFill>
                  <a:srgbClr val="067D17"/>
                </a:solidFill>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2720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EF0F-1986-5DA6-55C9-47C0243E9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A74F9-1C82-EFE1-E276-94B83B698CDC}"/>
              </a:ext>
            </a:extLst>
          </p:cNvPr>
          <p:cNvSpPr>
            <a:spLocks noGrp="1"/>
          </p:cNvSpPr>
          <p:nvPr>
            <p:ph type="title"/>
          </p:nvPr>
        </p:nvSpPr>
        <p:spPr>
          <a:xfrm>
            <a:off x="838200" y="456565"/>
            <a:ext cx="10515600" cy="762635"/>
          </a:xfrm>
        </p:spPr>
        <p:txBody>
          <a:bodyPr>
            <a:normAutofit fontScale="90000"/>
          </a:bodyPr>
          <a:lstStyle/>
          <a:p>
            <a:r>
              <a:rPr lang="en-US" dirty="0"/>
              <a:t>In-Class: Remix – Courses Taught (Testing time!)</a:t>
            </a:r>
          </a:p>
        </p:txBody>
      </p:sp>
    </p:spTree>
    <p:extLst>
      <p:ext uri="{BB962C8B-B14F-4D97-AF65-F5344CB8AC3E}">
        <p14:creationId xmlns:p14="http://schemas.microsoft.com/office/powerpoint/2010/main" val="127876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9EC6F-D2C3-4A5B-3CC7-B5EF35C59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F9612-01FD-E800-6832-0A368CCCCF7F}"/>
              </a:ext>
            </a:extLst>
          </p:cNvPr>
          <p:cNvSpPr>
            <a:spLocks noGrp="1"/>
          </p:cNvSpPr>
          <p:nvPr>
            <p:ph type="title"/>
          </p:nvPr>
        </p:nvSpPr>
        <p:spPr>
          <a:xfrm>
            <a:off x="838200" y="456565"/>
            <a:ext cx="10515600" cy="762635"/>
          </a:xfrm>
        </p:spPr>
        <p:txBody>
          <a:bodyPr/>
          <a:lstStyle/>
          <a:p>
            <a:r>
              <a:rPr lang="en-US"/>
              <a:t>Lecture Outline</a:t>
            </a:r>
          </a:p>
        </p:txBody>
      </p:sp>
      <p:sp>
        <p:nvSpPr>
          <p:cNvPr id="3" name="Content Placeholder 2">
            <a:extLst>
              <a:ext uri="{FF2B5EF4-FFF2-40B4-BE49-F238E27FC236}">
                <a16:creationId xmlns:a16="http://schemas.microsoft.com/office/drawing/2014/main" id="{6F9C364C-6EE8-D4DA-6230-6B211C13C058}"/>
              </a:ext>
            </a:extLst>
          </p:cNvPr>
          <p:cNvSpPr>
            <a:spLocks noGrp="1"/>
          </p:cNvSpPr>
          <p:nvPr>
            <p:ph idx="4294967295"/>
          </p:nvPr>
        </p:nvSpPr>
        <p:spPr>
          <a:xfrm>
            <a:off x="838200" y="1371600"/>
            <a:ext cx="10515600" cy="4805363"/>
          </a:xfrm>
          <a:prstGeom prst="rect">
            <a:avLst/>
          </a:prstGeom>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dirty="0"/>
              <a:t>JUnit</a:t>
            </a:r>
          </a:p>
          <a:p>
            <a:pPr>
              <a:spcAft>
                <a:spcPts val="1200"/>
              </a:spcAft>
            </a:pPr>
            <a:r>
              <a:rPr lang="en-US" b="1" dirty="0">
                <a:solidFill>
                  <a:srgbClr val="FA8231"/>
                </a:solidFill>
              </a:rPr>
              <a:t>Testing Tips</a:t>
            </a:r>
          </a:p>
        </p:txBody>
      </p:sp>
      <p:sp>
        <p:nvSpPr>
          <p:cNvPr id="4" name="Pentagon 3">
            <a:extLst>
              <a:ext uri="{FF2B5EF4-FFF2-40B4-BE49-F238E27FC236}">
                <a16:creationId xmlns:a16="http://schemas.microsoft.com/office/drawing/2014/main" id="{3D9C11A7-74CE-C335-B412-8FAF7A7DC39D}"/>
              </a:ext>
            </a:extLst>
          </p:cNvPr>
          <p:cNvSpPr/>
          <p:nvPr/>
        </p:nvSpPr>
        <p:spPr>
          <a:xfrm rot="10800000">
            <a:off x="2964043" y="3454284"/>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5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3E3-4936-A420-30C5-350C62AA6ECE}"/>
              </a:ext>
            </a:extLst>
          </p:cNvPr>
          <p:cNvSpPr>
            <a:spLocks noGrp="1"/>
          </p:cNvSpPr>
          <p:nvPr>
            <p:ph type="title"/>
          </p:nvPr>
        </p:nvSpPr>
        <p:spPr>
          <a:xfrm>
            <a:off x="838200" y="456565"/>
            <a:ext cx="10515600" cy="762635"/>
          </a:xfrm>
        </p:spPr>
        <p:txBody>
          <a:bodyPr/>
          <a:lstStyle/>
          <a:p>
            <a:r>
              <a:rPr lang="en-US"/>
              <a:t>Testing Tips</a:t>
            </a:r>
          </a:p>
        </p:txBody>
      </p:sp>
      <p:sp>
        <p:nvSpPr>
          <p:cNvPr id="3" name="Content Placeholder 2">
            <a:extLst>
              <a:ext uri="{FF2B5EF4-FFF2-40B4-BE49-F238E27FC236}">
                <a16:creationId xmlns:a16="http://schemas.microsoft.com/office/drawing/2014/main" id="{88D8D45B-1499-8F0F-665F-82A05E3EF610}"/>
              </a:ext>
            </a:extLst>
          </p:cNvPr>
          <p:cNvSpPr>
            <a:spLocks noGrp="1"/>
          </p:cNvSpPr>
          <p:nvPr>
            <p:ph idx="4294967295"/>
          </p:nvPr>
        </p:nvSpPr>
        <p:spPr>
          <a:xfrm>
            <a:off x="838200" y="1371600"/>
            <a:ext cx="10515600" cy="4805363"/>
          </a:xfrm>
          <a:prstGeom prst="rect">
            <a:avLst/>
          </a:prstGeom>
        </p:spPr>
        <p:txBody>
          <a:bodyPr>
            <a:normAutofit/>
          </a:bodyPr>
          <a:lstStyle/>
          <a:p>
            <a:r>
              <a:rPr lang="en-US" sz="3200" dirty="0"/>
              <a:t>Write many tests for each method</a:t>
            </a:r>
          </a:p>
          <a:p>
            <a:pPr lvl="1"/>
            <a:r>
              <a:rPr lang="en-US" sz="2800" dirty="0"/>
              <a:t>Test that your method does what you want it to do</a:t>
            </a:r>
          </a:p>
          <a:p>
            <a:pPr lvl="1"/>
            <a:r>
              <a:rPr lang="en-US" sz="2800" dirty="0"/>
              <a:t>Test combinations of your method being used with other methods</a:t>
            </a:r>
          </a:p>
          <a:p>
            <a:r>
              <a:rPr lang="en-US" sz="3200" dirty="0"/>
              <a:t>Use </a:t>
            </a:r>
            <a:r>
              <a:rPr lang="en-US" sz="3200" dirty="0" err="1">
                <a:latin typeface="Consolas" panose="020B0609020204030204" pitchFamily="49" charset="0"/>
                <a:ea typeface="Menlo" panose="020B0609030804020204" pitchFamily="49" charset="0"/>
                <a:cs typeface="Menlo" panose="020B0609030804020204" pitchFamily="49" charset="0"/>
              </a:rPr>
              <a:t>assertEquals</a:t>
            </a:r>
            <a:r>
              <a:rPr lang="en-US" sz="3200" dirty="0">
                <a:latin typeface="Consolas" panose="020B0609020204030204" pitchFamily="49" charset="0"/>
                <a:ea typeface="Menlo" panose="020B0609030804020204" pitchFamily="49" charset="0"/>
                <a:cs typeface="Menlo" panose="020B0609030804020204" pitchFamily="49" charset="0"/>
              </a:rPr>
              <a:t>(expected, actual, message)</a:t>
            </a:r>
            <a:r>
              <a:rPr lang="en-US" sz="3200" dirty="0"/>
              <a:t> to provide a description of what case that line is testing  </a:t>
            </a:r>
          </a:p>
          <a:p>
            <a:r>
              <a:rPr lang="en-US" sz="3200" dirty="0"/>
              <a:t>Testing code is just code. Use good coding practices (e.g., helper methods to reduce redundancy) to help you write code.</a:t>
            </a:r>
          </a:p>
          <a:p>
            <a:pPr lvl="1"/>
            <a:r>
              <a:rPr lang="en-US" sz="2800" dirty="0"/>
              <a:t>It can take time, but if you do it well, developing your solution can be a breeze!</a:t>
            </a:r>
          </a:p>
        </p:txBody>
      </p:sp>
    </p:spTree>
    <p:extLst>
      <p:ext uri="{BB962C8B-B14F-4D97-AF65-F5344CB8AC3E}">
        <p14:creationId xmlns:p14="http://schemas.microsoft.com/office/powerpoint/2010/main" val="21269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2A45-2129-8938-F40C-906B50A7E6BF}"/>
              </a:ext>
            </a:extLst>
          </p:cNvPr>
          <p:cNvSpPr>
            <a:spLocks noGrp="1"/>
          </p:cNvSpPr>
          <p:nvPr>
            <p:ph type="title"/>
          </p:nvPr>
        </p:nvSpPr>
        <p:spPr>
          <a:xfrm>
            <a:off x="838200" y="456565"/>
            <a:ext cx="10515600" cy="762635"/>
          </a:xfrm>
        </p:spPr>
        <p:txBody>
          <a:bodyPr/>
          <a:lstStyle/>
          <a:p>
            <a:r>
              <a:rPr lang="en-US" dirty="0"/>
              <a:t>How Many Test Cases Is Enough?</a:t>
            </a:r>
          </a:p>
        </p:txBody>
      </p:sp>
      <p:sp>
        <p:nvSpPr>
          <p:cNvPr id="3" name="Content Placeholder 2">
            <a:extLst>
              <a:ext uri="{FF2B5EF4-FFF2-40B4-BE49-F238E27FC236}">
                <a16:creationId xmlns:a16="http://schemas.microsoft.com/office/drawing/2014/main" id="{FF134745-CCC1-C724-49DE-6815CC693400}"/>
              </a:ext>
            </a:extLst>
          </p:cNvPr>
          <p:cNvSpPr>
            <a:spLocks noGrp="1"/>
          </p:cNvSpPr>
          <p:nvPr>
            <p:ph idx="4294967295"/>
          </p:nvPr>
        </p:nvSpPr>
        <p:spPr>
          <a:xfrm>
            <a:off x="838201" y="1371600"/>
            <a:ext cx="7647878" cy="4805363"/>
          </a:xfrm>
          <a:prstGeom prst="rect">
            <a:avLst/>
          </a:prstGeom>
        </p:spPr>
        <p:txBody>
          <a:bodyPr>
            <a:normAutofit fontScale="92500"/>
          </a:bodyPr>
          <a:lstStyle/>
          <a:p>
            <a:r>
              <a:rPr lang="en-US" dirty="0"/>
              <a:t>In general, more </a:t>
            </a:r>
            <a:r>
              <a:rPr lang="en-US" i="1" dirty="0"/>
              <a:t>diverse </a:t>
            </a:r>
            <a:r>
              <a:rPr lang="en-US" dirty="0"/>
              <a:t>tests –&gt; more confidence!</a:t>
            </a:r>
          </a:p>
          <a:p>
            <a:r>
              <a:rPr lang="en-US" dirty="0"/>
              <a:t>Test a wide variety of different cases </a:t>
            </a:r>
          </a:p>
          <a:p>
            <a:pPr lvl="1"/>
            <a:r>
              <a:rPr lang="en-US" dirty="0"/>
              <a:t>Think about </a:t>
            </a:r>
            <a:r>
              <a:rPr lang="en-US" b="1" dirty="0"/>
              <a:t>boundary or "edge" cases </a:t>
            </a:r>
            <a:r>
              <a:rPr lang="en-US" dirty="0"/>
              <a:t>in particular, </a:t>
            </a:r>
            <a:br>
              <a:rPr lang="en-US" dirty="0"/>
            </a:br>
            <a:r>
              <a:rPr lang="en-US" dirty="0"/>
              <a:t>where the behavior should change</a:t>
            </a:r>
          </a:p>
          <a:p>
            <a:pPr lvl="1"/>
            <a:endParaRPr lang="en-US" dirty="0"/>
          </a:p>
          <a:p>
            <a:pPr lvl="1"/>
            <a:endParaRPr lang="en-US" dirty="0"/>
          </a:p>
          <a:p>
            <a:pPr lvl="1"/>
            <a:endParaRPr lang="en-US" dirty="0"/>
          </a:p>
          <a:p>
            <a:pPr lvl="1"/>
            <a:endParaRPr lang="en-US" dirty="0"/>
          </a:p>
          <a:p>
            <a:pPr marL="457200" lvl="1" indent="0">
              <a:buNone/>
            </a:pPr>
            <a:endParaRPr lang="en-US" dirty="0"/>
          </a:p>
          <a:p>
            <a:pPr lvl="1"/>
            <a:r>
              <a:rPr lang="en-US" dirty="0"/>
              <a:t>Empty objects, null, negative numbers</a:t>
            </a:r>
          </a:p>
          <a:p>
            <a:r>
              <a:rPr lang="en-US" dirty="0"/>
              <a:t>Try to think </a:t>
            </a:r>
            <a:r>
              <a:rPr lang="en-US" dirty="0" err="1"/>
              <a:t>adversarially</a:t>
            </a:r>
            <a:r>
              <a:rPr lang="en-US" dirty="0"/>
              <a:t> and try to break your own code with tests, how do you “user-proof” your code?</a:t>
            </a:r>
          </a:p>
        </p:txBody>
      </p:sp>
      <p:pic>
        <p:nvPicPr>
          <p:cNvPr id="3074" name="Picture 2" descr="This store has a &quot;test ramp&quot; so you can try out your safety boots on  different surfaces. : r/mildlyinteresting">
            <a:extLst>
              <a:ext uri="{FF2B5EF4-FFF2-40B4-BE49-F238E27FC236}">
                <a16:creationId xmlns:a16="http://schemas.microsoft.com/office/drawing/2014/main" id="{1365FC2C-76C6-058F-3E70-5DD53385C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79" y="1219200"/>
            <a:ext cx="3161371" cy="42151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EBD78C-4262-9AEE-FA30-29877661548A}"/>
              </a:ext>
            </a:extLst>
          </p:cNvPr>
          <p:cNvSpPr txBox="1"/>
          <p:nvPr/>
        </p:nvSpPr>
        <p:spPr>
          <a:xfrm>
            <a:off x="1602869" y="2952565"/>
            <a:ext cx="4329938" cy="181588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public static int </a:t>
            </a:r>
            <a:r>
              <a:rPr lang="en-US" sz="1600" dirty="0">
                <a:effectLst/>
                <a:latin typeface="Consolas" panose="020B0609020204030204" pitchFamily="49" charset="0"/>
                <a:cs typeface="Consolas" panose="020B0609020204030204" pitchFamily="49" charset="0"/>
              </a:rPr>
              <a:t>max(</a:t>
            </a:r>
            <a:r>
              <a:rPr lang="en-US" sz="1600" dirty="0">
                <a:solidFill>
                  <a:srgbClr val="0033B3"/>
                </a:solidFill>
                <a:effectLst/>
                <a:latin typeface="Consolas" panose="020B0609020204030204" pitchFamily="49" charset="0"/>
                <a:cs typeface="Consolas" panose="020B0609020204030204" pitchFamily="49" charset="0"/>
              </a:rPr>
              <a:t>int </a:t>
            </a:r>
            <a:r>
              <a:rPr lang="en-US" sz="1600" dirty="0">
                <a:effectLst/>
                <a:latin typeface="Consolas" panose="020B0609020204030204" pitchFamily="49" charset="0"/>
                <a:cs typeface="Consolas" panose="020B0609020204030204" pitchFamily="49" charset="0"/>
              </a:rPr>
              <a:t>x, </a:t>
            </a:r>
            <a:r>
              <a:rPr lang="en-US" sz="1600" dirty="0">
                <a:solidFill>
                  <a:srgbClr val="0033B3"/>
                </a:solidFill>
                <a:effectLst/>
                <a:latin typeface="Consolas" panose="020B0609020204030204" pitchFamily="49" charset="0"/>
                <a:cs typeface="Consolas" panose="020B0609020204030204" pitchFamily="49" charset="0"/>
              </a:rPr>
              <a:t>int </a:t>
            </a:r>
            <a:r>
              <a:rPr lang="en-US" sz="1600" dirty="0">
                <a:effectLst/>
                <a:latin typeface="Consolas" panose="020B0609020204030204" pitchFamily="49" charset="0"/>
                <a:cs typeface="Consolas" panose="020B0609020204030204" pitchFamily="49" charset="0"/>
              </a:rPr>
              <a:t>y) {</a:t>
            </a:r>
          </a:p>
          <a:p>
            <a:r>
              <a:rPr lang="en-US" sz="1600" dirty="0">
                <a:solidFill>
                  <a:srgbClr val="0033B3"/>
                </a:solidFill>
                <a:latin typeface="Consolas" panose="020B0609020204030204" pitchFamily="49" charset="0"/>
                <a:cs typeface="Consolas" panose="020B0609020204030204" pitchFamily="49" charset="0"/>
              </a:rPr>
              <a:t>    if </a:t>
            </a:r>
            <a:r>
              <a:rPr lang="en-US" sz="1600" dirty="0">
                <a:latin typeface="Consolas" panose="020B0609020204030204" pitchFamily="49" charset="0"/>
                <a:cs typeface="Consolas" panose="020B0609020204030204" pitchFamily="49" charset="0"/>
              </a:rPr>
              <a:t>(x &gt;  y) {</a:t>
            </a:r>
          </a:p>
          <a:p>
            <a:r>
              <a:rPr lang="en-US" sz="1600" dirty="0">
                <a:solidFill>
                  <a:srgbClr val="0033B3"/>
                </a:solidFill>
                <a:latin typeface="Consolas" panose="020B0609020204030204" pitchFamily="49" charset="0"/>
                <a:cs typeface="Consolas" panose="020B0609020204030204" pitchFamily="49" charset="0"/>
              </a:rPr>
              <a:t>        return </a:t>
            </a:r>
            <a:r>
              <a:rPr lang="en-US" sz="1600" dirty="0">
                <a:latin typeface="Consolas" panose="020B0609020204030204" pitchFamily="49" charset="0"/>
                <a:cs typeface="Consolas" panose="020B0609020204030204" pitchFamily="49" charset="0"/>
              </a:rPr>
              <a:t>x;</a:t>
            </a:r>
          </a:p>
          <a:p>
            <a:r>
              <a:rPr lang="en-US" sz="1600" dirty="0">
                <a:latin typeface="Consolas" panose="020B0609020204030204" pitchFamily="49" charset="0"/>
                <a:cs typeface="Consolas" panose="020B0609020204030204" pitchFamily="49" charset="0"/>
              </a:rPr>
              <a:t>    } </a:t>
            </a:r>
            <a:r>
              <a:rPr lang="en-US" sz="1600" dirty="0">
                <a:solidFill>
                  <a:srgbClr val="0033B3"/>
                </a:solidFill>
                <a:latin typeface="Consolas" panose="020B0609020204030204" pitchFamily="49" charset="0"/>
                <a:cs typeface="Consolas" panose="020B0609020204030204" pitchFamily="49" charset="0"/>
              </a:rPr>
              <a:t>else</a:t>
            </a:r>
            <a:r>
              <a:rPr lang="en-US" sz="1600" dirty="0">
                <a:latin typeface="Consolas" panose="020B0609020204030204" pitchFamily="49" charset="0"/>
                <a:cs typeface="Consolas" panose="020B0609020204030204" pitchFamily="49" charset="0"/>
              </a:rPr>
              <a:t> {</a:t>
            </a:r>
          </a:p>
          <a:p>
            <a:r>
              <a:rPr lang="en-US" sz="1600" dirty="0">
                <a:solidFill>
                  <a:srgbClr val="0033B3"/>
                </a:solidFill>
                <a:latin typeface="Consolas" panose="020B0609020204030204" pitchFamily="49" charset="0"/>
                <a:cs typeface="Consolas" panose="020B0609020204030204" pitchFamily="49" charset="0"/>
              </a:rPr>
              <a:t>        return </a:t>
            </a:r>
            <a:r>
              <a:rPr lang="en-US" sz="1600" dirty="0">
                <a:latin typeface="Consolas" panose="020B0609020204030204" pitchFamily="49" charset="0"/>
                <a:cs typeface="Consolas" panose="020B0609020204030204" pitchFamily="49" charset="0"/>
              </a:rPr>
              <a:t>y;</a:t>
            </a:r>
          </a:p>
          <a:p>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a:t>
            </a:r>
          </a:p>
        </p:txBody>
      </p:sp>
      <p:sp>
        <p:nvSpPr>
          <p:cNvPr id="5" name="TextBox 4">
            <a:extLst>
              <a:ext uri="{FF2B5EF4-FFF2-40B4-BE49-F238E27FC236}">
                <a16:creationId xmlns:a16="http://schemas.microsoft.com/office/drawing/2014/main" id="{7026A4CB-A991-48F7-CB09-0B4B48FAB9F8}"/>
              </a:ext>
            </a:extLst>
          </p:cNvPr>
          <p:cNvSpPr txBox="1"/>
          <p:nvPr/>
        </p:nvSpPr>
        <p:spPr>
          <a:xfrm>
            <a:off x="2832135" y="3184024"/>
            <a:ext cx="6254684" cy="369332"/>
          </a:xfrm>
          <a:prstGeom prst="rect">
            <a:avLst/>
          </a:prstGeom>
          <a:noFill/>
        </p:spPr>
        <p:txBody>
          <a:bodyPr wrap="square">
            <a:spAutoFit/>
          </a:bodyPr>
          <a:lstStyle/>
          <a:p>
            <a:r>
              <a:rPr lang="en-US" sz="1800" dirty="0">
                <a:latin typeface="Consolas" panose="020B0609020204030204" pitchFamily="49" charset="0"/>
                <a:cs typeface="Consolas" panose="020B0609020204030204" pitchFamily="49" charset="0"/>
              </a:rPr>
              <a:t>=</a:t>
            </a:r>
            <a:endParaRPr lang="en-US" dirty="0"/>
          </a:p>
        </p:txBody>
      </p:sp>
    </p:spTree>
    <p:extLst>
      <p:ext uri="{BB962C8B-B14F-4D97-AF65-F5344CB8AC3E}">
        <p14:creationId xmlns:p14="http://schemas.microsoft.com/office/powerpoint/2010/main" val="2589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a:xfrm>
            <a:off x="838200" y="456565"/>
            <a:ext cx="10515600" cy="762635"/>
          </a:xfrm>
        </p:spPr>
        <p:txBody>
          <a:bodyPr/>
          <a:lstStyle/>
          <a:p>
            <a:r>
              <a:rPr lang="en-US"/>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4294967295"/>
          </p:nvPr>
        </p:nvSpPr>
        <p:spPr>
          <a:xfrm>
            <a:off x="838200" y="1371600"/>
            <a:ext cx="10515600" cy="5185611"/>
          </a:xfrm>
          <a:prstGeom prst="rect">
            <a:avLst/>
          </a:prstGeom>
        </p:spPr>
        <p:txBody>
          <a:bodyPr>
            <a:normAutofit fontScale="92500" lnSpcReduction="10000"/>
          </a:bodyPr>
          <a:lstStyle/>
          <a:p>
            <a:r>
              <a:rPr lang="en-US" sz="3600" dirty="0"/>
              <a:t>Tomorrow (Thursday, May 28): Programming Assignment 3 (P3) due!</a:t>
            </a:r>
          </a:p>
          <a:p>
            <a:r>
              <a:rPr lang="en-US" sz="3600" dirty="0"/>
              <a:t>Resubmission 5 </a:t>
            </a:r>
            <a:r>
              <a:rPr lang="en-US" sz="3600" b="1" dirty="0"/>
              <a:t>extended deadline!</a:t>
            </a:r>
            <a:endParaRPr lang="en-US" sz="3600" dirty="0"/>
          </a:p>
          <a:p>
            <a:pPr lvl="1"/>
            <a:r>
              <a:rPr lang="en-US" sz="3200" dirty="0"/>
              <a:t>Now </a:t>
            </a:r>
            <a:r>
              <a:rPr lang="en-US" sz="3200"/>
              <a:t>due tonight, 11:59 PM</a:t>
            </a:r>
            <a:endParaRPr lang="en-US" sz="3200" dirty="0"/>
          </a:p>
          <a:p>
            <a:r>
              <a:rPr lang="en-US" sz="3600" dirty="0"/>
              <a:t>Resubmission 6 opens tomorrow</a:t>
            </a:r>
            <a:endParaRPr lang="en-US" sz="3200" dirty="0"/>
          </a:p>
          <a:p>
            <a:r>
              <a:rPr lang="en-US" sz="3600" dirty="0"/>
              <a:t>Creative Project 3 (C3) will be released Friday, May 29</a:t>
            </a:r>
          </a:p>
          <a:p>
            <a:r>
              <a:rPr lang="en-US" sz="3600" dirty="0"/>
              <a:t>Final Exam: </a:t>
            </a:r>
            <a:r>
              <a:rPr lang="en-US" sz="3600" b="1" dirty="0"/>
              <a:t>Tuesday, June 9th 2:30-4:20 PM</a:t>
            </a:r>
          </a:p>
          <a:p>
            <a:pPr lvl="1"/>
            <a:r>
              <a:rPr lang="en-US" sz="3200" dirty="0"/>
              <a:t>KNE 120 (here)</a:t>
            </a:r>
          </a:p>
          <a:p>
            <a:r>
              <a:rPr lang="en-US" sz="3600" dirty="0">
                <a:effectLst/>
              </a:rPr>
              <a:t>JUnit “virtual section” for today’s content, linked from this Ed module</a:t>
            </a:r>
          </a:p>
        </p:txBody>
      </p:sp>
    </p:spTree>
    <p:extLst>
      <p:ext uri="{BB962C8B-B14F-4D97-AF65-F5344CB8AC3E}">
        <p14:creationId xmlns:p14="http://schemas.microsoft.com/office/powerpoint/2010/main" val="267378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a:xfrm>
            <a:off x="838200" y="456565"/>
            <a:ext cx="10515600" cy="762635"/>
          </a:xfrm>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4294967295"/>
          </p:nvPr>
        </p:nvSpPr>
        <p:spPr>
          <a:xfrm>
            <a:off x="838200" y="1371600"/>
            <a:ext cx="10515600" cy="4805363"/>
          </a:xfrm>
          <a:prstGeom prst="rect">
            <a:avLst/>
          </a:prstGeom>
        </p:spPr>
        <p:txBody>
          <a:bodyPr/>
          <a:lstStyle/>
          <a:p>
            <a:pPr>
              <a:spcAft>
                <a:spcPts val="1200"/>
              </a:spcAft>
            </a:pPr>
            <a:r>
              <a:rPr lang="en-US" dirty="0"/>
              <a:t>Announcements</a:t>
            </a:r>
          </a:p>
          <a:p>
            <a:pPr>
              <a:spcAft>
                <a:spcPts val="1200"/>
              </a:spcAft>
            </a:pPr>
            <a:r>
              <a:rPr lang="en-US" b="1" dirty="0">
                <a:solidFill>
                  <a:schemeClr val="accent5"/>
                </a:solidFill>
              </a:rPr>
              <a:t>Importance of Testing</a:t>
            </a:r>
          </a:p>
          <a:p>
            <a:pPr>
              <a:spcAft>
                <a:spcPts val="1200"/>
              </a:spcAft>
            </a:pPr>
            <a:r>
              <a:rPr lang="en-US" dirty="0"/>
              <a:t>JUnit</a:t>
            </a:r>
          </a:p>
          <a:p>
            <a:pPr>
              <a:spcAft>
                <a:spcPts val="1200"/>
              </a:spcAft>
            </a:pPr>
            <a:r>
              <a:rPr lang="en-US" dirty="0"/>
              <a:t>Testing Tips</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93439" y="21297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a:xfrm>
            <a:off x="838200" y="456565"/>
            <a:ext cx="10515600" cy="762635"/>
          </a:xfrm>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4294967295"/>
          </p:nvPr>
        </p:nvSpPr>
        <p:spPr>
          <a:xfrm>
            <a:off x="838200" y="1371600"/>
            <a:ext cx="6320692" cy="4805363"/>
          </a:xfrm>
          <a:prstGeom prst="rect">
            <a:avLst/>
          </a:prstGeom>
        </p:spPr>
        <p:txBody>
          <a:bodyPr>
            <a:normAutofit fontScale="92500" lnSpcReduction="10000"/>
          </a:bodyPr>
          <a:lstStyle/>
          <a:p>
            <a:pPr marL="0" indent="0">
              <a:buNone/>
            </a:pPr>
            <a:r>
              <a:rPr lang="en-US" sz="3600" dirty="0"/>
              <a:t>Software, written by people, controls more and more of our day-to-day lives. </a:t>
            </a:r>
          </a:p>
          <a:p>
            <a:pPr marL="0" indent="0">
              <a:buNone/>
            </a:pPr>
            <a:endParaRPr lang="en-US" sz="3600" dirty="0"/>
          </a:p>
          <a:p>
            <a:pPr marL="0" indent="0">
              <a:buNone/>
            </a:pPr>
            <a:r>
              <a:rPr lang="en-US" sz="3600" dirty="0"/>
              <a:t>Bugs (just like the ones we all write) are just as easy to write in this software.</a:t>
            </a:r>
          </a:p>
          <a:p>
            <a:pPr marL="0" indent="0">
              <a:buNone/>
            </a:pPr>
            <a:endParaRPr lang="en-US" sz="3600" dirty="0"/>
          </a:p>
          <a:p>
            <a:pPr marL="0" indent="0">
              <a:buNone/>
            </a:pPr>
            <a:r>
              <a:rPr lang="en-US" sz="3600" dirty="0"/>
              <a:t>Stakes can be quite high so bugs</a:t>
            </a:r>
            <a:br>
              <a:rPr lang="en-US" sz="3600" dirty="0"/>
            </a:br>
            <a:r>
              <a:rPr lang="en-US" sz="3600" dirty="0"/>
              <a:t>can have catastrophic effects</a:t>
            </a:r>
          </a:p>
        </p:txBody>
      </p:sp>
      <p:sp>
        <p:nvSpPr>
          <p:cNvPr id="4" name="TextBox 3">
            <a:extLst>
              <a:ext uri="{FF2B5EF4-FFF2-40B4-BE49-F238E27FC236}">
                <a16:creationId xmlns:a16="http://schemas.microsoft.com/office/drawing/2014/main" id="{E5905BFB-26C6-70C8-39E1-D28D100372AF}"/>
              </a:ext>
            </a:extLst>
          </p:cNvPr>
          <p:cNvSpPr txBox="1"/>
          <p:nvPr/>
        </p:nvSpPr>
        <p:spPr>
          <a:xfrm>
            <a:off x="7772785" y="6176963"/>
            <a:ext cx="3946465" cy="500137"/>
          </a:xfrm>
          <a:prstGeom prst="rect">
            <a:avLst/>
          </a:prstGeom>
          <a:noFill/>
        </p:spPr>
        <p:txBody>
          <a:bodyPr wrap="none" rtlCol="0">
            <a:spAutoFit/>
          </a:bodyPr>
          <a:lstStyle/>
          <a:p>
            <a:r>
              <a:rPr lang="en-US" sz="1600"/>
              <a:t>The Horizon IT System for The UK Post Office </a:t>
            </a:r>
            <a:br>
              <a:rPr lang="en-US" sz="1600" i="1"/>
            </a:br>
            <a:r>
              <a:rPr lang="en-US" sz="1050" i="1"/>
              <a:t>Source: </a:t>
            </a:r>
            <a:r>
              <a:rPr lang="en-US" sz="1050" i="1" err="1"/>
              <a:t>Fujitsu.com</a:t>
            </a:r>
            <a:endParaRPr lang="en-US" sz="1600" i="1"/>
          </a:p>
        </p:txBody>
      </p:sp>
      <p:pic>
        <p:nvPicPr>
          <p:cNvPr id="8" name="Picture 7" descr="A computer monitor and keyboard&#10;&#10;Description automatically generated">
            <a:extLst>
              <a:ext uri="{FF2B5EF4-FFF2-40B4-BE49-F238E27FC236}">
                <a16:creationId xmlns:a16="http://schemas.microsoft.com/office/drawing/2014/main" id="{7A568CDD-FFF8-806E-26F6-C395FFCDDBDD}"/>
              </a:ext>
            </a:extLst>
          </p:cNvPr>
          <p:cNvPicPr>
            <a:picLocks noChangeAspect="1"/>
          </p:cNvPicPr>
          <p:nvPr/>
        </p:nvPicPr>
        <p:blipFill>
          <a:blip r:embed="rId2"/>
          <a:stretch>
            <a:fillRect/>
          </a:stretch>
        </p:blipFill>
        <p:spPr>
          <a:xfrm>
            <a:off x="7728164" y="3220603"/>
            <a:ext cx="3991086" cy="2956360"/>
          </a:xfrm>
          <a:prstGeom prst="rect">
            <a:avLst/>
          </a:prstGeom>
        </p:spPr>
      </p:pic>
      <p:pic>
        <p:nvPicPr>
          <p:cNvPr id="6" name="Picture 5" descr="therac-machine">
            <a:extLst>
              <a:ext uri="{FF2B5EF4-FFF2-40B4-BE49-F238E27FC236}">
                <a16:creationId xmlns:a16="http://schemas.microsoft.com/office/drawing/2014/main" id="{63FEE0CE-02FF-46E7-8F71-EEFDC898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19" y="385483"/>
            <a:ext cx="3501081"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5905BFB-26C6-70C8-39E1-D28D100372AF}"/>
              </a:ext>
            </a:extLst>
          </p:cNvPr>
          <p:cNvSpPr txBox="1"/>
          <p:nvPr/>
        </p:nvSpPr>
        <p:spPr>
          <a:xfrm>
            <a:off x="10573865" y="2959944"/>
            <a:ext cx="1286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t>Source: </a:t>
            </a:r>
            <a:r>
              <a:rPr lang="en-US" sz="1200" i="1" dirty="0">
                <a:hlinkClick r:id="rId4"/>
              </a:rPr>
              <a:t>Hackaday</a:t>
            </a:r>
            <a:endParaRPr lang="en-US" sz="1200" i="1" dirty="0"/>
          </a:p>
        </p:txBody>
      </p:sp>
    </p:spTree>
    <p:extLst>
      <p:ext uri="{BB962C8B-B14F-4D97-AF65-F5344CB8AC3E}">
        <p14:creationId xmlns:p14="http://schemas.microsoft.com/office/powerpoint/2010/main" val="2429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a:xfrm>
            <a:off x="838200" y="456565"/>
            <a:ext cx="10515600" cy="762635"/>
          </a:xfrm>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4294967295"/>
          </p:nvPr>
        </p:nvSpPr>
        <p:spPr>
          <a:xfrm>
            <a:off x="838200" y="1371600"/>
            <a:ext cx="6297246" cy="4805363"/>
          </a:xfrm>
          <a:prstGeom prst="rect">
            <a:avLst/>
          </a:prstGeom>
        </p:spPr>
        <p:txBody>
          <a:bodyPr>
            <a:normAutofit/>
          </a:bodyPr>
          <a:lstStyle/>
          <a:p>
            <a:pPr marL="0" indent="0">
              <a:buNone/>
            </a:pPr>
            <a:r>
              <a:rPr lang="en-US" sz="3600"/>
              <a:t>“</a:t>
            </a:r>
            <a:r>
              <a:rPr lang="en-US"/>
              <a:t>The Horizon scandal, described as ‘the most widespread miscarriage of justice in UK history’, resulted in more than 700 post office operators being </a:t>
            </a:r>
            <a:r>
              <a:rPr lang="en-US" b="1"/>
              <a:t>prosecuted between 1999 and 2015 for theft, fraud and false accounting because of faulty accounting software</a:t>
            </a:r>
            <a:r>
              <a:rPr lang="en-US"/>
              <a:t> installed in the late 1990s… Some spent time in prison, and the scandal has been </a:t>
            </a:r>
            <a:r>
              <a:rPr lang="en-US" b="1"/>
              <a:t>linked to four suicides</a:t>
            </a:r>
            <a:r>
              <a:rPr lang="en-US"/>
              <a:t>.”</a:t>
            </a:r>
          </a:p>
          <a:p>
            <a:pPr marL="0" indent="0">
              <a:buNone/>
            </a:pPr>
            <a:endParaRPr lang="en-US" sz="1600"/>
          </a:p>
          <a:p>
            <a:pPr marL="0" indent="0">
              <a:buNone/>
            </a:pPr>
            <a:r>
              <a:rPr lang="en-US" sz="2000">
                <a:hlinkClick r:id="rId2"/>
              </a:rPr>
              <a:t>Source: The Guardian</a:t>
            </a:r>
            <a:endParaRPr lang="en-US" sz="2000"/>
          </a:p>
        </p:txBody>
      </p:sp>
      <p:pic>
        <p:nvPicPr>
          <p:cNvPr id="5" name="Picture 4" descr="A red and white sign with a white text&#10;&#10;Description automatically generated">
            <a:extLst>
              <a:ext uri="{FF2B5EF4-FFF2-40B4-BE49-F238E27FC236}">
                <a16:creationId xmlns:a16="http://schemas.microsoft.com/office/drawing/2014/main" id="{F609A902-A910-A04A-1609-09DDE672983C}"/>
              </a:ext>
            </a:extLst>
          </p:cNvPr>
          <p:cNvPicPr>
            <a:picLocks noChangeAspect="1"/>
          </p:cNvPicPr>
          <p:nvPr/>
        </p:nvPicPr>
        <p:blipFill>
          <a:blip r:embed="rId3"/>
          <a:stretch>
            <a:fillRect/>
          </a:stretch>
        </p:blipFill>
        <p:spPr>
          <a:xfrm>
            <a:off x="7313225" y="1371600"/>
            <a:ext cx="4526960" cy="4957763"/>
          </a:xfrm>
          <a:prstGeom prst="rect">
            <a:avLst/>
          </a:prstGeom>
        </p:spPr>
      </p:pic>
    </p:spTree>
    <p:extLst>
      <p:ext uri="{BB962C8B-B14F-4D97-AF65-F5344CB8AC3E}">
        <p14:creationId xmlns:p14="http://schemas.microsoft.com/office/powerpoint/2010/main" val="40537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5BC-6269-4DFF-E235-766ECB8AA24B}"/>
              </a:ext>
            </a:extLst>
          </p:cNvPr>
          <p:cNvSpPr>
            <a:spLocks noGrp="1"/>
          </p:cNvSpPr>
          <p:nvPr>
            <p:ph type="title"/>
          </p:nvPr>
        </p:nvSpPr>
        <p:spPr>
          <a:xfrm>
            <a:off x="838200" y="456565"/>
            <a:ext cx="10515600" cy="762635"/>
          </a:xfrm>
        </p:spPr>
        <p:txBody>
          <a:bodyPr>
            <a:normAutofit fontScale="90000"/>
          </a:bodyPr>
          <a:lstStyle/>
          <a:p>
            <a:r>
              <a:rPr lang="en-US"/>
              <a:t>Fun Aside – what was the first computer bug?</a:t>
            </a:r>
          </a:p>
        </p:txBody>
      </p:sp>
      <p:sp>
        <p:nvSpPr>
          <p:cNvPr id="3" name="Content Placeholder 2">
            <a:extLst>
              <a:ext uri="{FF2B5EF4-FFF2-40B4-BE49-F238E27FC236}">
                <a16:creationId xmlns:a16="http://schemas.microsoft.com/office/drawing/2014/main" id="{99630B42-9B47-9A6F-4D66-E8FCA12FD3F9}"/>
              </a:ext>
            </a:extLst>
          </p:cNvPr>
          <p:cNvSpPr>
            <a:spLocks noGrp="1"/>
          </p:cNvSpPr>
          <p:nvPr>
            <p:ph idx="4294967295"/>
          </p:nvPr>
        </p:nvSpPr>
        <p:spPr>
          <a:xfrm>
            <a:off x="838200" y="1371600"/>
            <a:ext cx="10515600" cy="4805363"/>
          </a:xfrm>
          <a:prstGeom prst="rect">
            <a:avLst/>
          </a:prstGeom>
        </p:spPr>
        <p:txBody>
          <a:bodyPr/>
          <a:lstStyle/>
          <a:p>
            <a:r>
              <a:rPr lang="en-US"/>
              <a:t>1947 Harvard “computers” find moth trapped in the Mark II</a:t>
            </a:r>
          </a:p>
        </p:txBody>
      </p:sp>
      <p:pic>
        <p:nvPicPr>
          <p:cNvPr id="1026" name="Picture 2" descr="Computer Bug">
            <a:extLst>
              <a:ext uri="{FF2B5EF4-FFF2-40B4-BE49-F238E27FC236}">
                <a16:creationId xmlns:a16="http://schemas.microsoft.com/office/drawing/2014/main" id="{C259291B-0B24-048C-C513-AAB0DD6E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1" y="2258476"/>
            <a:ext cx="5997657" cy="40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vard mark II - 1947 | Women in history, Computer history, Inspirational  people">
            <a:extLst>
              <a:ext uri="{FF2B5EF4-FFF2-40B4-BE49-F238E27FC236}">
                <a16:creationId xmlns:a16="http://schemas.microsoft.com/office/drawing/2014/main" id="{6C44EF33-372C-3E33-3243-AEA80628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57" y="2258476"/>
            <a:ext cx="4678475" cy="40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5C31B-A8A8-FE39-8AE2-02CB23FFC6F6}"/>
              </a:ext>
            </a:extLst>
          </p:cNvPr>
          <p:cNvSpPr>
            <a:spLocks noGrp="1"/>
          </p:cNvSpPr>
          <p:nvPr>
            <p:ph type="title"/>
          </p:nvPr>
        </p:nvSpPr>
        <p:spPr/>
        <p:txBody>
          <a:bodyPr>
            <a:normAutofit/>
          </a:bodyPr>
          <a:lstStyle/>
          <a:p>
            <a:r>
              <a:rPr lang="en-US"/>
              <a:t>Bugs you’ve experienced</a:t>
            </a:r>
          </a:p>
        </p:txBody>
      </p:sp>
      <p:sp>
        <p:nvSpPr>
          <p:cNvPr id="7" name="Content Placeholder 2">
            <a:extLst>
              <a:ext uri="{FF2B5EF4-FFF2-40B4-BE49-F238E27FC236}">
                <a16:creationId xmlns:a16="http://schemas.microsoft.com/office/drawing/2014/main" id="{BB904E22-C47F-430A-B4FC-4F14BA55E262}"/>
              </a:ext>
            </a:extLst>
          </p:cNvPr>
          <p:cNvSpPr txBox="1">
            <a:spLocks/>
          </p:cNvSpPr>
          <p:nvPr/>
        </p:nvSpPr>
        <p:spPr>
          <a:xfrm>
            <a:off x="838198" y="2407921"/>
            <a:ext cx="10815321" cy="4114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Can you think of a bug(s) you’ve experienced or heard of that have had serious effects? </a:t>
            </a:r>
          </a:p>
          <a:p>
            <a:pPr marL="0" indent="0">
              <a:buNone/>
            </a:pPr>
            <a:endParaRPr lang="en-US" sz="3600"/>
          </a:p>
          <a:p>
            <a:pPr marL="0" indent="0">
              <a:buNone/>
            </a:pPr>
            <a:r>
              <a:rPr lang="en-US" sz="3600"/>
              <a:t>If you can’t, can you think of any absurd bugs you’ve seen?</a:t>
            </a:r>
          </a:p>
        </p:txBody>
      </p:sp>
    </p:spTree>
    <p:extLst>
      <p:ext uri="{BB962C8B-B14F-4D97-AF65-F5344CB8AC3E}">
        <p14:creationId xmlns:p14="http://schemas.microsoft.com/office/powerpoint/2010/main" val="23828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a:xfrm>
            <a:off x="838200" y="456565"/>
            <a:ext cx="10515600" cy="762635"/>
          </a:xfrm>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4294967295"/>
          </p:nvPr>
        </p:nvSpPr>
        <p:spPr>
          <a:xfrm>
            <a:off x="838200" y="1371600"/>
            <a:ext cx="10515600" cy="4805363"/>
          </a:xfrm>
          <a:prstGeom prst="rect">
            <a:avLst/>
          </a:prstGeom>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b="1" dirty="0">
                <a:solidFill>
                  <a:schemeClr val="accent5"/>
                </a:solidFill>
              </a:rPr>
              <a:t>JUnit</a:t>
            </a:r>
          </a:p>
          <a:p>
            <a:pPr>
              <a:spcAft>
                <a:spcPts val="1200"/>
              </a:spcAft>
            </a:pPr>
            <a:r>
              <a:rPr lang="en-US" dirty="0"/>
              <a:t>Testing Tips</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049644" y="278519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6409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7916</TotalTime>
  <Words>1916</Words>
  <Application>Microsoft Macintosh PowerPoint</Application>
  <PresentationFormat>Widescreen</PresentationFormat>
  <Paragraphs>159</Paragraphs>
  <Slides>26</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System Font Regular</vt:lpstr>
      <vt:lpstr>Aptos</vt:lpstr>
      <vt:lpstr>Arial</vt:lpstr>
      <vt:lpstr>Calibri</vt:lpstr>
      <vt:lpstr>Consolas</vt:lpstr>
      <vt:lpstr>Montserrat</vt:lpstr>
      <vt:lpstr>Montserrat ExtraBold</vt:lpstr>
      <vt:lpstr>Montserrat SemiBold</vt:lpstr>
      <vt:lpstr>CSE 373 Summer 2020</vt:lpstr>
      <vt:lpstr>JUnit Testing</vt:lpstr>
      <vt:lpstr>Lecture Outline</vt:lpstr>
      <vt:lpstr>Announcements</vt:lpstr>
      <vt:lpstr>Lecture Outline</vt:lpstr>
      <vt:lpstr>Importance of Testing</vt:lpstr>
      <vt:lpstr>Importance of Testing</vt:lpstr>
      <vt:lpstr>Fun Aside – what was the first computer bug?</vt:lpstr>
      <vt:lpstr>Bugs you’ve experienced</vt:lpstr>
      <vt:lpstr>Lecture Outline</vt:lpstr>
      <vt:lpstr>Using a Testing Framework</vt:lpstr>
      <vt:lpstr>Writing a Unit Test</vt:lpstr>
      <vt:lpstr>In-Class: Remix – Courses Taught</vt:lpstr>
      <vt:lpstr>What test cases can you test for the coursesTaught method? </vt:lpstr>
      <vt:lpstr>JUnit Basics</vt:lpstr>
      <vt:lpstr>JUnit Testing</vt:lpstr>
      <vt:lpstr>JUnit Testing</vt:lpstr>
      <vt:lpstr>JUnit Testing</vt:lpstr>
      <vt:lpstr>JUnit Testing</vt:lpstr>
      <vt:lpstr>JUnit Testing</vt:lpstr>
      <vt:lpstr>JUnit Testing</vt:lpstr>
      <vt:lpstr>JUnit Testing</vt:lpstr>
      <vt:lpstr>JUnit Testing</vt:lpstr>
      <vt:lpstr>In-Class: Remix – Courses Taught (Testing time!)</vt:lpstr>
      <vt:lpstr>Lecture Outline</vt:lpstr>
      <vt:lpstr>Testing Tips</vt:lpstr>
      <vt:lpstr>How Many Test Cases Is Enough?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Connor R Sun</cp:lastModifiedBy>
  <cp:revision>25</cp:revision>
  <cp:lastPrinted>2022-09-27T21:33:44Z</cp:lastPrinted>
  <dcterms:created xsi:type="dcterms:W3CDTF">2020-06-13T06:27:42Z</dcterms:created>
  <dcterms:modified xsi:type="dcterms:W3CDTF">2026-05-27T20:09:14Z</dcterms:modified>
</cp:coreProperties>
</file>