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73" r:id="rId15"/>
    <p:sldId id="274" r:id="rId16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ExtraBold" panose="00000900000000000000" pitchFamily="2" charset="77"/>
      <p:bold r:id="rId26"/>
      <p:italic r:id="rId27"/>
      <p:boldItalic r:id="rId28"/>
    </p:embeddedFont>
    <p:embeddedFont>
      <p:font typeface="Montserrat SemiBold" panose="00000700000000000000" pitchFamily="2" charset="77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69ADA97-A8A2-4736-977C-7C38D3967FC4}">
  <a:tblStyle styleId="{869ADA97-A8A2-4736-977C-7C38D3967FC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7E9"/>
          </a:solidFill>
        </a:fill>
      </a:tcStyle>
    </a:wholeTbl>
    <a:band1H>
      <a:tcTxStyle/>
      <a:tcStyle>
        <a:tcBdr/>
        <a:fill>
          <a:solidFill>
            <a:srgbClr val="CCCBD1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CBD1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9"/>
    <p:restoredTop sz="95247"/>
  </p:normalViewPr>
  <p:slideViewPr>
    <p:cSldViewPr snapToGrid="0">
      <p:cViewPr varScale="1">
        <p:scale>
          <a:sx n="116" d="100"/>
          <a:sy n="116" d="100"/>
        </p:scale>
        <p:origin x="4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5" name="Google Shape;1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47c8e4abf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47c8e4abf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247c8e4abf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1ZWbsLfSqDiuqSzGaOy74m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2"/>
          <p:cNvSpPr txBox="1"/>
          <p:nvPr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15</a:t>
            </a:r>
            <a:endParaRPr dirty="0"/>
          </a:p>
        </p:txBody>
      </p:sp>
      <p:sp>
        <p:nvSpPr>
          <p:cNvPr id="21" name="Google Shape;21;p2"/>
          <p:cNvSpPr/>
          <p:nvPr userDrawn="1"/>
        </p:nvSpPr>
        <p:spPr>
          <a:xfrm>
            <a:off x="7119063" y="1271964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2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    #cse122 </a:t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5496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96;p1">
            <a:extLst>
              <a:ext uri="{FF2B5EF4-FFF2-40B4-BE49-F238E27FC236}">
                <a16:creationId xmlns:a16="http://schemas.microsoft.com/office/drawing/2014/main" id="{D25B58E1-49E4-1118-6A27-AC8E278498E1}"/>
              </a:ext>
            </a:extLst>
          </p:cNvPr>
          <p:cNvSpPr txBox="1"/>
          <p:nvPr userDrawn="1"/>
        </p:nvSpPr>
        <p:spPr>
          <a:xfrm>
            <a:off x="7226456" y="453578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7" name="Google Shape;97;p1">
            <a:extLst>
              <a:ext uri="{FF2B5EF4-FFF2-40B4-BE49-F238E27FC236}">
                <a16:creationId xmlns:a16="http://schemas.microsoft.com/office/drawing/2014/main" id="{0F93066D-71ED-B121-3D87-C4E351BC21E5}"/>
              </a:ext>
            </a:extLst>
          </p:cNvPr>
          <p:cNvSpPr txBox="1"/>
          <p:nvPr userDrawn="1"/>
        </p:nvSpPr>
        <p:spPr>
          <a:xfrm>
            <a:off x="7226456" y="479639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1D16D3E-6984-486B-8A77-2AA13885C129}"/>
              </a:ext>
            </a:extLst>
          </p:cNvPr>
          <p:cNvSpPr txBox="1"/>
          <p:nvPr userDrawn="1"/>
        </p:nvSpPr>
        <p:spPr>
          <a:xfrm>
            <a:off x="8250841" y="4502583"/>
            <a:ext cx="3556009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</a:p>
        </p:txBody>
      </p:sp>
      <p:sp>
        <p:nvSpPr>
          <p:cNvPr id="8" name="Google Shape;95;p1">
            <a:extLst>
              <a:ext uri="{FF2B5EF4-FFF2-40B4-BE49-F238E27FC236}">
                <a16:creationId xmlns:a16="http://schemas.microsoft.com/office/drawing/2014/main" id="{7FACA54C-F2E5-6563-06B4-1E84B3525029}"/>
              </a:ext>
            </a:extLst>
          </p:cNvPr>
          <p:cNvSpPr txBox="1"/>
          <p:nvPr userDrawn="1"/>
        </p:nvSpPr>
        <p:spPr>
          <a:xfrm>
            <a:off x="7389971" y="3870357"/>
            <a:ext cx="4605546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26sp </a:t>
            </a:r>
            <a:r>
              <a:rPr lang="en-US" sz="2200" u="sng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Lecture Jams🎧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9" name="Google Shape;99;p1">
            <a:extLst>
              <a:ext uri="{FF2B5EF4-FFF2-40B4-BE49-F238E27FC236}">
                <a16:creationId xmlns:a16="http://schemas.microsoft.com/office/drawing/2014/main" id="{E95FC6C7-7490-1F58-328D-BC2ED0D8690E}"/>
              </a:ext>
            </a:extLst>
          </p:cNvPr>
          <p:cNvSpPr txBox="1"/>
          <p:nvPr userDrawn="1"/>
        </p:nvSpPr>
        <p:spPr>
          <a:xfrm>
            <a:off x="8250841" y="4802641"/>
            <a:ext cx="3737319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David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William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Rohan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Ava</a:t>
            </a:r>
          </a:p>
          <a:p>
            <a:pPr lvl="0">
              <a:lnSpc>
                <a:spcPct val="115000"/>
              </a:lnSpc>
            </a:pPr>
            <a:r>
              <a:rPr lang="en-US" sz="1000" dirty="0" err="1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Shreyank</a:t>
            </a:r>
            <a:endParaRPr lang="en-US" sz="10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Neha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Wesley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Isis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Naomi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P.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Blake R.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Sushma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Nicolae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 lvl="0">
              <a:lnSpc>
                <a:spcPct val="115000"/>
              </a:lnSpc>
            </a:pPr>
            <a:r>
              <a:rPr lang="en-US" sz="10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tice: Think">
  <p:cSld name="Practice: Think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5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5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5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46" name="Google Shape;46;p5"/>
          <p:cNvSpPr txBox="1"/>
          <p:nvPr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Think</a:t>
            </a:r>
            <a:endParaRPr/>
          </a:p>
        </p:txBody>
      </p:sp>
      <p:pic>
        <p:nvPicPr>
          <p:cNvPr id="47" name="Google Shape;47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5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acitce: Pair">
  <p:cSld name="Pracitce: Pai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6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" name="Google Shape;54;p6"/>
          <p:cNvSpPr/>
          <p:nvPr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6"/>
          <p:cNvSpPr/>
          <p:nvPr/>
        </p:nvSpPr>
        <p:spPr>
          <a:xfrm>
            <a:off x="8365340" y="393723"/>
            <a:ext cx="3380431" cy="556054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sli.do      #cse122</a:t>
            </a:r>
            <a:endParaRPr/>
          </a:p>
        </p:txBody>
      </p:sp>
      <p:sp>
        <p:nvSpPr>
          <p:cNvPr id="57" name="Google Shape;57;p6"/>
          <p:cNvSpPr/>
          <p:nvPr/>
        </p:nvSpPr>
        <p:spPr>
          <a:xfrm>
            <a:off x="7256995" y="195215"/>
            <a:ext cx="960120" cy="960120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b="1" i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6"/>
          <p:cNvSpPr/>
          <p:nvPr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6"/>
          <p:cNvSpPr txBox="1"/>
          <p:nvPr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Practice : Pair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TR"/>
              <a:buChar char="-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TR"/>
              <a:buChar char="-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TR"/>
              <a:buChar char="-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2E235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"/>
          <p:cNvSpPr/>
          <p:nvPr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 cap="flat" cmpd="sng">
            <a:solidFill>
              <a:srgbClr val="2E235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 txBox="1"/>
          <p:nvPr/>
        </p:nvSpPr>
        <p:spPr>
          <a:xfrm>
            <a:off x="3000376" y="-2819"/>
            <a:ext cx="619124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15: Collections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 b="1" i="0" u="none" strike="noStrike" cap="none">
              <a:solidFill>
                <a:schemeClr val="l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8B586E-E0CB-B128-1F4F-337F357C8CB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909AD5-DE16-C99A-85E2-21235416CC3B}"/>
              </a:ext>
            </a:extLst>
          </p:cNvPr>
          <p:cNvSpPr txBox="1"/>
          <p:nvPr userDrawn="1"/>
        </p:nvSpPr>
        <p:spPr>
          <a:xfrm>
            <a:off x="8369161" y="10264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D8EC2A-EB7F-9DED-B73D-61F0B5A404A1}"/>
              </a:ext>
            </a:extLst>
          </p:cNvPr>
          <p:cNvSpPr txBox="1"/>
          <p:nvPr userDrawn="1"/>
        </p:nvSpPr>
        <p:spPr>
          <a:xfrm>
            <a:off x="10539812" y="15965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 err="1">
                <a:solidFill>
                  <a:schemeClr val="bg1"/>
                </a:solidFill>
                <a:latin typeface="Montserrat SemiBold" pitchFamily="2" charset="77"/>
              </a:rPr>
              <a:t>sli.do</a:t>
            </a:r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 #cse122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Java Collections</a:t>
            </a:r>
            <a:endParaRPr dirty="0"/>
          </a:p>
        </p:txBody>
      </p:sp>
      <p:sp>
        <p:nvSpPr>
          <p:cNvPr id="71" name="Google Shape;71;p9"/>
          <p:cNvSpPr txBox="1"/>
          <p:nvPr/>
        </p:nvSpPr>
        <p:spPr>
          <a:xfrm>
            <a:off x="7498025" y="2041170"/>
            <a:ext cx="463143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US" sz="22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Slido</a:t>
            </a:r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vote &amp; chat with your neighbors:</a:t>
            </a:r>
          </a:p>
        </p:txBody>
      </p:sp>
      <p:sp>
        <p:nvSpPr>
          <p:cNvPr id="72" name="Google Shape;72;p9"/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6" name="Google Shape;71;p9">
            <a:extLst>
              <a:ext uri="{FF2B5EF4-FFF2-40B4-BE49-F238E27FC236}">
                <a16:creationId xmlns:a16="http://schemas.microsoft.com/office/drawing/2014/main" id="{808F98AC-3D57-4291-9153-283D580DD8C0}"/>
              </a:ext>
            </a:extLst>
          </p:cNvPr>
          <p:cNvSpPr txBox="1"/>
          <p:nvPr/>
        </p:nvSpPr>
        <p:spPr>
          <a:xfrm>
            <a:off x="7498024" y="2546163"/>
            <a:ext cx="447680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It’s warm! What’s your favorite cool drink? </a:t>
            </a:r>
            <a:endParaRPr sz="1800" i="1" dirty="0"/>
          </a:p>
        </p:txBody>
      </p:sp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id="{ED3FB56D-3C0D-321B-0D13-A15068B1C952}"/>
              </a:ext>
            </a:extLst>
          </p:cNvPr>
          <p:cNvSpPr/>
          <p:nvPr/>
        </p:nvSpPr>
        <p:spPr>
          <a:xfrm>
            <a:off x="2995983" y="5645425"/>
            <a:ext cx="1122792" cy="11243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41640B-C259-0A48-436F-44E20CEC3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983" y="5645425"/>
            <a:ext cx="1124346" cy="11243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Font typeface="Calibri"/>
              <a:buNone/>
            </a:pPr>
            <a:r>
              <a:rPr lang="en-US" sz="3900" dirty="0"/>
              <a:t>Collections: What</a:t>
            </a:r>
            <a:r>
              <a:rPr lang="en-US" sz="3900" i="1" dirty="0"/>
              <a:t> </a:t>
            </a:r>
            <a:r>
              <a:rPr lang="en-US" sz="3900" u="sng" dirty="0"/>
              <a:t>interfaces</a:t>
            </a:r>
            <a:r>
              <a:rPr lang="en-US" sz="3900" i="1" dirty="0"/>
              <a:t> </a:t>
            </a:r>
            <a:r>
              <a:rPr lang="en-US" sz="3900" dirty="0"/>
              <a:t>have we seen so far? </a:t>
            </a:r>
            <a:endParaRPr dirty="0"/>
          </a:p>
        </p:txBody>
      </p:sp>
      <p:sp>
        <p:nvSpPr>
          <p:cNvPr id="148" name="Google Shape;148;p21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E36370C2-3FF3-1318-5A53-C252131103FD}"/>
              </a:ext>
            </a:extLst>
          </p:cNvPr>
          <p:cNvSpPr txBox="1"/>
          <p:nvPr/>
        </p:nvSpPr>
        <p:spPr>
          <a:xfrm>
            <a:off x="924450" y="2563062"/>
            <a:ext cx="10338900" cy="2154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Set,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Queue,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Comparable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55" name="Google Shape;155;p22"/>
          <p:cNvSpPr/>
          <p:nvPr/>
        </p:nvSpPr>
        <p:spPr>
          <a:xfrm rot="10800000">
            <a:off x="4561881" y="34290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Dumb Data Structures</a:t>
            </a:r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109472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We’re going to create our own versions of these classes so </a:t>
            </a:r>
            <a:br>
              <a:rPr lang="en-US" sz="3300" dirty="0"/>
            </a:br>
            <a:r>
              <a:rPr lang="en-US" sz="3300" dirty="0"/>
              <a:t>we can dig into how they all relate to each other!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BUT they’re going to be real dumb.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endParaRPr sz="33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</a:pPr>
            <a:r>
              <a:rPr lang="en-US" sz="3300" dirty="0"/>
              <a:t>If you want to get a sense of how they’re </a:t>
            </a:r>
            <a:r>
              <a:rPr lang="en-US" sz="3300" u="sng" dirty="0"/>
              <a:t>actually</a:t>
            </a:r>
            <a:r>
              <a:rPr lang="en-US" sz="3300" i="1" dirty="0"/>
              <a:t> </a:t>
            </a:r>
            <a:r>
              <a:rPr lang="en-US" sz="3300" dirty="0"/>
              <a:t>implemented, go take CSE 123! 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Collections</a:t>
            </a:r>
            <a:endParaRPr dirty="0"/>
          </a:p>
        </p:txBody>
      </p:sp>
      <p:sp>
        <p:nvSpPr>
          <p:cNvPr id="174" name="Google Shape;174;p25"/>
          <p:cNvSpPr/>
          <p:nvPr/>
        </p:nvSpPr>
        <p:spPr>
          <a:xfrm rot="10800000">
            <a:off x="2912695" y="4114800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/>
              <a:t>IntCollection Relationships</a:t>
            </a:r>
            <a:endParaRPr/>
          </a:p>
        </p:txBody>
      </p:sp>
      <p:sp>
        <p:nvSpPr>
          <p:cNvPr id="180" name="Google Shape;180;p26"/>
          <p:cNvSpPr txBox="1"/>
          <p:nvPr/>
        </p:nvSpPr>
        <p:spPr>
          <a:xfrm>
            <a:off x="4284900" y="1236288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IntCollection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6"/>
          <p:cNvSpPr txBox="1"/>
          <p:nvPr/>
        </p:nvSpPr>
        <p:spPr>
          <a:xfrm>
            <a:off x="2909875" y="33699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IntList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8080625" y="344295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IntSet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6"/>
          <p:cNvSpPr txBox="1"/>
          <p:nvPr/>
        </p:nvSpPr>
        <p:spPr>
          <a:xfrm>
            <a:off x="333625" y="3577400"/>
            <a:ext cx="1448400" cy="461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IntQueue</a:t>
            </a:r>
            <a:endParaRPr sz="18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333625" y="54273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DumbLinkedIntList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" name="Google Shape;185;p26"/>
          <p:cNvCxnSpPr>
            <a:stCxn id="181" idx="0"/>
            <a:endCxn id="180" idx="2"/>
          </p:cNvCxnSpPr>
          <p:nvPr/>
        </p:nvCxnSpPr>
        <p:spPr>
          <a:xfrm rot="-5400000">
            <a:off x="3485575" y="1846500"/>
            <a:ext cx="1671900" cy="1374900"/>
          </a:xfrm>
          <a:prstGeom prst="bentConnector3">
            <a:avLst>
              <a:gd name="adj1" fmla="val 201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26"/>
          <p:cNvCxnSpPr>
            <a:stCxn id="183" idx="0"/>
            <a:endCxn id="180" idx="2"/>
          </p:cNvCxnSpPr>
          <p:nvPr/>
        </p:nvCxnSpPr>
        <p:spPr>
          <a:xfrm rot="-5400000">
            <a:off x="2093725" y="662000"/>
            <a:ext cx="1879500" cy="3951300"/>
          </a:xfrm>
          <a:prstGeom prst="bentConnector3">
            <a:avLst>
              <a:gd name="adj1" fmla="val 6574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7" name="Google Shape;187;p26"/>
          <p:cNvSpPr txBox="1"/>
          <p:nvPr/>
        </p:nvSpPr>
        <p:spPr>
          <a:xfrm>
            <a:off x="1832275" y="21283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88" name="Google Shape;188;p26"/>
          <p:cNvCxnSpPr>
            <a:stCxn id="184" idx="0"/>
            <a:endCxn id="183" idx="2"/>
          </p:cNvCxnSpPr>
          <p:nvPr/>
        </p:nvCxnSpPr>
        <p:spPr>
          <a:xfrm rot="5400000" flipH="1">
            <a:off x="629575" y="4467600"/>
            <a:ext cx="1388100" cy="531300"/>
          </a:xfrm>
          <a:prstGeom prst="curvedConnector3">
            <a:avLst>
              <a:gd name="adj1" fmla="val 50004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26"/>
          <p:cNvCxnSpPr>
            <a:stCxn id="190" idx="0"/>
            <a:endCxn id="181" idx="2"/>
          </p:cNvCxnSpPr>
          <p:nvPr/>
        </p:nvCxnSpPr>
        <p:spPr>
          <a:xfrm rot="5400000" flipH="1">
            <a:off x="2988325" y="4477350"/>
            <a:ext cx="1648800" cy="3573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1" name="Google Shape;191;p26"/>
          <p:cNvSpPr txBox="1"/>
          <p:nvPr/>
        </p:nvSpPr>
        <p:spPr>
          <a:xfrm>
            <a:off x="3247475" y="45956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3305425" y="55035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DumbArrayIntList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6366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DumbHashIntSet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9414025" y="5508000"/>
            <a:ext cx="2511300" cy="461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class DumbTreeIntSet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5" name="Google Shape;195;p26"/>
          <p:cNvCxnSpPr>
            <a:stCxn id="184" idx="0"/>
            <a:endCxn id="181" idx="2"/>
          </p:cNvCxnSpPr>
          <p:nvPr/>
        </p:nvCxnSpPr>
        <p:spPr>
          <a:xfrm rot="-5400000">
            <a:off x="1813825" y="3607050"/>
            <a:ext cx="1595700" cy="20448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96" name="Google Shape;196;p26"/>
          <p:cNvSpPr txBox="1"/>
          <p:nvPr/>
        </p:nvSpPr>
        <p:spPr>
          <a:xfrm>
            <a:off x="3889675" y="2814183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7" name="Google Shape;197;p26"/>
          <p:cNvCxnSpPr>
            <a:stCxn id="182" idx="0"/>
            <a:endCxn id="180" idx="2"/>
          </p:cNvCxnSpPr>
          <p:nvPr/>
        </p:nvCxnSpPr>
        <p:spPr>
          <a:xfrm rot="5400000" flipH="1">
            <a:off x="6034475" y="672600"/>
            <a:ext cx="1745100" cy="3795600"/>
          </a:xfrm>
          <a:prstGeom prst="bentConnector3">
            <a:avLst>
              <a:gd name="adj1" fmla="val 49996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6"/>
          <p:cNvSpPr txBox="1"/>
          <p:nvPr/>
        </p:nvSpPr>
        <p:spPr>
          <a:xfrm>
            <a:off x="6578775" y="2502017"/>
            <a:ext cx="88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chemeClr val="lt1"/>
                </a:highlight>
                <a:latin typeface="Consolas"/>
                <a:ea typeface="Consolas"/>
                <a:cs typeface="Consolas"/>
                <a:sym typeface="Consolas"/>
              </a:rPr>
              <a:t>extends</a:t>
            </a:r>
            <a:endParaRPr>
              <a:highlight>
                <a:schemeClr val="lt1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199" name="Google Shape;199;p26"/>
          <p:cNvCxnSpPr>
            <a:stCxn id="193" idx="0"/>
            <a:endCxn id="182" idx="2"/>
          </p:cNvCxnSpPr>
          <p:nvPr/>
        </p:nvCxnSpPr>
        <p:spPr>
          <a:xfrm rot="-5400000">
            <a:off x="7411675" y="4114800"/>
            <a:ext cx="1603200" cy="11832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0" name="Google Shape;200;p26"/>
          <p:cNvSpPr txBox="1"/>
          <p:nvPr/>
        </p:nvSpPr>
        <p:spPr>
          <a:xfrm>
            <a:off x="75908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01" name="Google Shape;201;p26"/>
          <p:cNvCxnSpPr>
            <a:stCxn id="194" idx="0"/>
            <a:endCxn id="182" idx="2"/>
          </p:cNvCxnSpPr>
          <p:nvPr/>
        </p:nvCxnSpPr>
        <p:spPr>
          <a:xfrm rot="5400000" flipH="1">
            <a:off x="8935675" y="3774000"/>
            <a:ext cx="1603200" cy="1864800"/>
          </a:xfrm>
          <a:prstGeom prst="curvedConnector3">
            <a:avLst>
              <a:gd name="adj1" fmla="val 50005"/>
            </a:avLst>
          </a:prstGeom>
          <a:noFill/>
          <a:ln w="9525" cap="flat" cmpd="sng">
            <a:solidFill>
              <a:srgbClr val="44546A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02" name="Google Shape;202;p26"/>
          <p:cNvSpPr txBox="1"/>
          <p:nvPr/>
        </p:nvSpPr>
        <p:spPr>
          <a:xfrm>
            <a:off x="9267275" y="4519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26"/>
          <p:cNvSpPr txBox="1"/>
          <p:nvPr/>
        </p:nvSpPr>
        <p:spPr>
          <a:xfrm>
            <a:off x="1113875" y="4900475"/>
            <a:ext cx="121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implements</a:t>
            </a:r>
            <a:endParaRPr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4800"/>
            <a:ext cx="11783626" cy="64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 (1/2)</a:t>
            </a:r>
            <a:endParaRPr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</p:txBody>
      </p:sp>
      <p:sp>
        <p:nvSpPr>
          <p:cNvPr id="79" name="Google Shape;79;p10"/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Announcements</a:t>
            </a:r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body" idx="1"/>
          </p:nvPr>
        </p:nvSpPr>
        <p:spPr>
          <a:xfrm>
            <a:off x="441434" y="1371599"/>
            <a:ext cx="11456276" cy="5486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r>
              <a:rPr lang="en-US" sz="3200" dirty="0"/>
              <a:t>Resubmission Cycle 5 (R5) out; due Tuesday, May 26</a:t>
            </a:r>
            <a:r>
              <a:rPr lang="en-US" sz="3200" baseline="30000" dirty="0"/>
              <a:t>th</a:t>
            </a:r>
            <a:r>
              <a:rPr lang="en-US" sz="3200" dirty="0"/>
              <a:t> by 11:59pm PT</a:t>
            </a:r>
          </a:p>
          <a:p>
            <a:pPr lvl="1"/>
            <a:r>
              <a:rPr lang="en-US" sz="2700" dirty="0"/>
              <a:t>Eligible Assignments: </a:t>
            </a:r>
            <a:r>
              <a:rPr lang="en-US" sz="2700" b="1" dirty="0">
                <a:solidFill>
                  <a:srgbClr val="FF2F92"/>
                </a:solidFill>
              </a:rPr>
              <a:t>P1</a:t>
            </a:r>
            <a:r>
              <a:rPr lang="en-US" sz="2700" dirty="0"/>
              <a:t>, P2</a:t>
            </a:r>
          </a:p>
          <a:p>
            <a:r>
              <a:rPr lang="en-US" sz="3200" dirty="0"/>
              <a:t>Programming Assignment 3 (P3) out tonight!</a:t>
            </a:r>
          </a:p>
          <a:p>
            <a:pPr lvl="1"/>
            <a:r>
              <a:rPr lang="en-US" sz="2700" dirty="0"/>
              <a:t>Due May 28</a:t>
            </a:r>
            <a:r>
              <a:rPr lang="en-US" sz="2700" baseline="30000" dirty="0"/>
              <a:t>th</a:t>
            </a:r>
            <a:r>
              <a:rPr lang="en-US" sz="2700" dirty="0"/>
              <a:t> by 11:59pm PT</a:t>
            </a:r>
            <a:endParaRPr lang="en-US" sz="3200" dirty="0"/>
          </a:p>
          <a:p>
            <a:r>
              <a:rPr lang="en-US" sz="3200" dirty="0"/>
              <a:t>May 25</a:t>
            </a:r>
            <a:r>
              <a:rPr lang="en-US" sz="3200" baseline="30000" dirty="0"/>
              <a:t>th</a:t>
            </a:r>
            <a:r>
              <a:rPr lang="en-US" sz="3200" dirty="0"/>
              <a:t>: University Holiday!</a:t>
            </a:r>
          </a:p>
          <a:p>
            <a:pPr lvl="1"/>
            <a:r>
              <a:rPr lang="en-US" sz="2700" dirty="0"/>
              <a:t>IPL Closed</a:t>
            </a:r>
          </a:p>
          <a:p>
            <a:pPr lvl="1"/>
            <a:r>
              <a:rPr lang="en-US" sz="2700" dirty="0"/>
              <a:t>No Office Hours</a:t>
            </a:r>
          </a:p>
          <a:p>
            <a:r>
              <a:rPr lang="en-US" sz="3200" dirty="0"/>
              <a:t>Quiz 2 Tuesday, May 26</a:t>
            </a:r>
            <a:r>
              <a:rPr lang="en-US" sz="3200" baseline="30000" dirty="0"/>
              <a:t>th</a:t>
            </a:r>
            <a:r>
              <a:rPr lang="en-US" sz="3200" dirty="0"/>
              <a:t> </a:t>
            </a:r>
          </a:p>
          <a:p>
            <a:pPr lvl="1"/>
            <a:r>
              <a:rPr lang="en-US" sz="2700" dirty="0"/>
              <a:t>Practice Quiz 2 out tonight, solutions Sunday</a:t>
            </a:r>
          </a:p>
          <a:p>
            <a:pPr lvl="1"/>
            <a:r>
              <a:rPr lang="en-US" sz="2700" dirty="0"/>
              <a:t>Quiz 1 grades out this weekend</a:t>
            </a:r>
          </a:p>
          <a:p>
            <a:pPr lvl="1"/>
            <a:r>
              <a:rPr lang="en-US" sz="2700" b="1" dirty="0"/>
              <a:t>Note</a:t>
            </a:r>
            <a:r>
              <a:rPr lang="en-US" sz="2700" dirty="0"/>
              <a:t>: TAs go to sleep at 9pm day before; Ed Board blackout on quiz-related topics during quiz from 8:30am to 4:30pm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Lecture Outline (2/2)</a:t>
            </a:r>
            <a:endParaRPr dirty="0"/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 err="1">
                <a:solidFill>
                  <a:schemeClr val="accent5"/>
                </a:solidFill>
              </a:rPr>
              <a:t>Nullish</a:t>
            </a:r>
            <a:r>
              <a:rPr lang="en-US" b="1" dirty="0">
                <a:solidFill>
                  <a:schemeClr val="accent5"/>
                </a:solidFill>
              </a:rPr>
              <a:t> Nuance</a:t>
            </a:r>
            <a:endParaRPr dirty="0"/>
          </a:p>
        </p:txBody>
      </p:sp>
      <p:sp>
        <p:nvSpPr>
          <p:cNvPr id="92" name="Google Shape;92;p12"/>
          <p:cNvSpPr/>
          <p:nvPr/>
        </p:nvSpPr>
        <p:spPr>
          <a:xfrm rot="10800000">
            <a:off x="3503929" y="2089468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Calibri"/>
              <a:buNone/>
            </a:pPr>
            <a:r>
              <a:rPr lang="en-US" dirty="0" err="1">
                <a:solidFill>
                  <a:schemeClr val="tx1"/>
                </a:solidFill>
              </a:rPr>
              <a:t>Nullish</a:t>
            </a:r>
            <a:r>
              <a:rPr lang="en-US" dirty="0">
                <a:solidFill>
                  <a:schemeClr val="tx1"/>
                </a:solidFill>
              </a:rPr>
              <a:t> Nuance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r>
              <a:rPr lang="en-US" sz="3600" dirty="0"/>
              <a:t>In Java, a reference type* may or may </a:t>
            </a:r>
            <a:r>
              <a:rPr lang="en-US" sz="3600" u="sng" dirty="0"/>
              <a:t>not</a:t>
            </a:r>
            <a:r>
              <a:rPr lang="en-US" sz="3600" dirty="0"/>
              <a:t> contain a value</a:t>
            </a:r>
            <a:endParaRPr lang="en-US" sz="3200" dirty="0"/>
          </a:p>
          <a:p>
            <a:pPr marL="228600" lvl="0" indent="-228600">
              <a:buSzPts val="3200"/>
            </a:pPr>
            <a:r>
              <a:rPr lang="en-US" sz="3200" dirty="0"/>
              <a:t>By definition,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refers to the complete absence of an object </a:t>
            </a:r>
          </a:p>
          <a:p>
            <a:pPr marL="685800" lvl="1" indent="-228600">
              <a:buSzPts val="3200"/>
            </a:pPr>
            <a:r>
              <a:rPr lang="en-US" sz="2800" dirty="0"/>
              <a:t>Note this is not the same as empty (e.g.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"")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dirty="0"/>
              <a:t>not 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!!</a:t>
            </a:r>
          </a:p>
          <a:p>
            <a:pPr marL="228600" lvl="0" indent="-228600">
              <a:buSzPts val="3200"/>
            </a:pPr>
            <a:r>
              <a:rPr lang="en-US" sz="3200" dirty="0"/>
              <a:t>In classes, </a:t>
            </a:r>
            <a:r>
              <a:rPr lang="en-US" sz="3200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null</a:t>
            </a:r>
            <a:r>
              <a:rPr lang="en-US" sz="3200" dirty="0"/>
              <a:t> is the default value of a reference type field unless otherwise stated</a:t>
            </a:r>
          </a:p>
          <a:p>
            <a:pPr marL="457200" lvl="1" indent="0">
              <a:buSzPts val="3200"/>
              <a:buNone/>
            </a:pPr>
            <a:endParaRPr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7D2DFA-1F6A-AA37-2C1E-6210100E3CFD}"/>
              </a:ext>
            </a:extLst>
          </p:cNvPr>
          <p:cNvSpPr txBox="1"/>
          <p:nvPr/>
        </p:nvSpPr>
        <p:spPr>
          <a:xfrm>
            <a:off x="838200" y="5653743"/>
            <a:ext cx="4461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*Objects, Strings, Arrays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Shopping Cart Example one more time…</a:t>
            </a:r>
            <a:endParaRPr dirty="0"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Let’s add </a:t>
            </a:r>
            <a:r>
              <a:rPr lang="en-US" u="sng" dirty="0"/>
              <a:t>two</a:t>
            </a:r>
            <a:r>
              <a:rPr lang="en-US" dirty="0"/>
              <a:t> more methods to </a:t>
            </a:r>
            <a:r>
              <a:rPr lang="en-US" dirty="0" err="1">
                <a:latin typeface="Consolas"/>
                <a:ea typeface="Consolas"/>
                <a:cs typeface="Consolas"/>
                <a:sym typeface="Consolas"/>
              </a:rPr>
              <a:t>ShoppingCart.java</a:t>
            </a:r>
            <a:r>
              <a:rPr lang="en-US" dirty="0"/>
              <a:t>: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void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setCartOperator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(String name)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b="1" dirty="0">
              <a:solidFill>
                <a:srgbClr val="067E67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67E67"/>
              </a:buClr>
              <a:buSzPts val="2400"/>
              <a:buNone/>
            </a:pP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public String </a:t>
            </a:r>
            <a:r>
              <a:rPr lang="en-US" b="1" dirty="0" err="1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getCartOperator</a:t>
            </a:r>
            <a:r>
              <a:rPr lang="en-US" b="1" dirty="0">
                <a:solidFill>
                  <a:srgbClr val="067E67"/>
                </a:solidFill>
                <a:latin typeface="Consolas"/>
                <a:ea typeface="Consolas"/>
                <a:cs typeface="Consolas"/>
                <a:sym typeface="Consolas"/>
              </a:rPr>
              <a:t>()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Usually, a cart doesn’t have someone operating it when it’s set up, but sometimes, someone comes 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Lecture Outline</a:t>
            </a:r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Announcements</a:t>
            </a:r>
            <a:endParaRPr dirty="0"/>
          </a:p>
          <a:p>
            <a:pPr marL="228600" lvl="0" indent="-228600">
              <a:spcBef>
                <a:spcPts val="2200"/>
              </a:spcBef>
              <a:buSzPts val="2800"/>
            </a:pPr>
            <a:r>
              <a:rPr lang="en-US" dirty="0" err="1"/>
              <a:t>Nullish</a:t>
            </a:r>
            <a:r>
              <a:rPr lang="en-US" dirty="0"/>
              <a:t> Nuance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accent5"/>
              </a:buClr>
              <a:buSzPts val="2800"/>
              <a:buChar char="•"/>
            </a:pPr>
            <a:r>
              <a:rPr lang="en-US" b="1" dirty="0">
                <a:solidFill>
                  <a:schemeClr val="accent5"/>
                </a:solidFill>
              </a:rPr>
              <a:t>Recap of Collections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Dumb Data Structures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dirty="0"/>
              <a:t>Collections</a:t>
            </a:r>
            <a:endParaRPr dirty="0"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4339460" y="2781555"/>
            <a:ext cx="444843" cy="308919"/>
          </a:xfrm>
          <a:prstGeom prst="homePlat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Goal for Today</a:t>
            </a:r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Review some of the data structures we’ve talked about this quarter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endParaRPr sz="4400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 dirty="0"/>
              <a:t>Understand how Java organizes them with </a:t>
            </a:r>
            <a:r>
              <a:rPr lang="en-US" sz="4400" u="sng" dirty="0"/>
              <a:t>interfaces</a:t>
            </a:r>
            <a:endParaRPr sz="4400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dirty="0"/>
              <a:t>Collections: What</a:t>
            </a:r>
            <a:r>
              <a:rPr lang="en-US" i="1" dirty="0"/>
              <a:t> </a:t>
            </a:r>
            <a:r>
              <a:rPr lang="en-US" u="sng" dirty="0"/>
              <a:t>classes</a:t>
            </a:r>
            <a:r>
              <a:rPr lang="en-US" i="1" dirty="0"/>
              <a:t> </a:t>
            </a:r>
            <a:r>
              <a:rPr lang="en-US" dirty="0"/>
              <a:t>have we seen so far? </a:t>
            </a:r>
            <a:endParaRPr dirty="0"/>
          </a:p>
        </p:txBody>
      </p:sp>
      <p:sp>
        <p:nvSpPr>
          <p:cNvPr id="142" name="Google Shape;142;p20"/>
          <p:cNvSpPr txBox="1"/>
          <p:nvPr/>
        </p:nvSpPr>
        <p:spPr>
          <a:xfrm>
            <a:off x="924450" y="1726300"/>
            <a:ext cx="103389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Calibri"/>
                <a:ea typeface="Calibri"/>
                <a:cs typeface="Calibri"/>
                <a:sym typeface="Calibri"/>
              </a:rPr>
              <a:t>…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142;p20">
            <a:extLst>
              <a:ext uri="{FF2B5EF4-FFF2-40B4-BE49-F238E27FC236}">
                <a16:creationId xmlns:a16="http://schemas.microsoft.com/office/drawing/2014/main" id="{8F309798-3308-4C26-09B5-076F70B97E58}"/>
              </a:ext>
            </a:extLst>
          </p:cNvPr>
          <p:cNvSpPr txBox="1"/>
          <p:nvPr/>
        </p:nvSpPr>
        <p:spPr>
          <a:xfrm>
            <a:off x="924450" y="2563062"/>
            <a:ext cx="103389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Array,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ArrayList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LinkedList,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Stack,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HashSet &amp; HashMap,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TreeSet</a:t>
            </a:r>
            <a:r>
              <a:rPr lang="en-US" sz="3200" dirty="0">
                <a:latin typeface="Calibri"/>
                <a:ea typeface="Calibri"/>
                <a:cs typeface="Calibri"/>
                <a:sym typeface="Calibri"/>
              </a:rPr>
              <a:t> &amp; </a:t>
            </a:r>
            <a:r>
              <a:rPr lang="en-US" sz="3200" dirty="0" err="1">
                <a:latin typeface="Calibri"/>
                <a:ea typeface="Calibri"/>
                <a:cs typeface="Calibri"/>
                <a:sym typeface="Calibri"/>
              </a:rPr>
              <a:t>TreeMap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3654</TotalTime>
  <Words>421</Words>
  <Application>Microsoft Macintosh PowerPoint</Application>
  <PresentationFormat>Widescreen</PresentationFormat>
  <Paragraphs>95</Paragraphs>
  <Slides>15</Slides>
  <Notes>15</Notes>
  <HiddenSlides>9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Montserrat SemiBold</vt:lpstr>
      <vt:lpstr>Consolas</vt:lpstr>
      <vt:lpstr>Calibri</vt:lpstr>
      <vt:lpstr>Montserrat ExtraBold</vt:lpstr>
      <vt:lpstr>Montserrat</vt:lpstr>
      <vt:lpstr>CSE 373 Summer 2020</vt:lpstr>
      <vt:lpstr>Java Collections</vt:lpstr>
      <vt:lpstr>Lecture Outline (1/2)</vt:lpstr>
      <vt:lpstr>Announcements</vt:lpstr>
      <vt:lpstr>Lecture Outline (2/2)</vt:lpstr>
      <vt:lpstr>Nullish Nuance</vt:lpstr>
      <vt:lpstr>Shopping Cart Example one more time…</vt:lpstr>
      <vt:lpstr>Lecture Outline</vt:lpstr>
      <vt:lpstr>Goal for Today</vt:lpstr>
      <vt:lpstr>Collections: What classes have we seen so far? </vt:lpstr>
      <vt:lpstr>Collections: What interfaces have we seen so far? </vt:lpstr>
      <vt:lpstr>Lecture Outline</vt:lpstr>
      <vt:lpstr>Dumb Data Structures</vt:lpstr>
      <vt:lpstr>Lecture Outline</vt:lpstr>
      <vt:lpstr>IntCollection Relationships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Collections</dc:title>
  <dc:subject/>
  <dc:creator>cse-loaner</dc:creator>
  <cp:keywords/>
  <dc:description/>
  <cp:lastModifiedBy>Elba G.</cp:lastModifiedBy>
  <cp:revision>29</cp:revision>
  <dcterms:modified xsi:type="dcterms:W3CDTF">2026-05-22T22:21:14Z</dcterms:modified>
  <cp:category/>
</cp:coreProperties>
</file>