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324" r:id="rId4"/>
    <p:sldId id="426" r:id="rId5"/>
    <p:sldId id="427" r:id="rId6"/>
    <p:sldId id="391" r:id="rId7"/>
    <p:sldId id="432" r:id="rId8"/>
    <p:sldId id="278" r:id="rId9"/>
    <p:sldId id="429" r:id="rId10"/>
    <p:sldId id="430" r:id="rId11"/>
    <p:sldId id="433" r:id="rId12"/>
    <p:sldId id="435" r:id="rId13"/>
    <p:sldId id="263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26"/>
            <p14:sldId id="427"/>
            <p14:sldId id="391"/>
            <p14:sldId id="432"/>
            <p14:sldId id="278"/>
            <p14:sldId id="429"/>
            <p14:sldId id="430"/>
            <p14:sldId id="433"/>
            <p14:sldId id="435"/>
            <p14:sldId id="263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257F99"/>
    <a:srgbClr val="001080"/>
    <a:srgbClr val="795E26"/>
    <a:srgbClr val="0000FD"/>
    <a:srgbClr val="0F0F80"/>
    <a:srgbClr val="266FEF"/>
    <a:srgbClr val="54A0FF"/>
    <a:srgbClr val="7F38B5"/>
    <a:srgbClr val="C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B3D86-20DC-DE4D-8F94-72264EC56487}" v="12" dt="2026-05-15T04:25:21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30" autoAdjust="0"/>
    <p:restoredTop sz="91361"/>
  </p:normalViewPr>
  <p:slideViewPr>
    <p:cSldViewPr snapToGrid="0" snapToObjects="1">
      <p:cViewPr varScale="1">
        <p:scale>
          <a:sx n="106" d="100"/>
          <a:sy n="106" d="100"/>
        </p:scale>
        <p:origin x="216" y="53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>
          <a:extLst>
            <a:ext uri="{FF2B5EF4-FFF2-40B4-BE49-F238E27FC236}">
              <a16:creationId xmlns:a16="http://schemas.microsoft.com/office/drawing/2014/main" id="{B596D30B-BCE5-C103-F04A-8EF0792E3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>
            <a:extLst>
              <a:ext uri="{FF2B5EF4-FFF2-40B4-BE49-F238E27FC236}">
                <a16:creationId xmlns:a16="http://schemas.microsoft.com/office/drawing/2014/main" id="{3746D39E-A4B7-696A-207C-D8FA1EA3DB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7:notes">
            <a:extLst>
              <a:ext uri="{FF2B5EF4-FFF2-40B4-BE49-F238E27FC236}">
                <a16:creationId xmlns:a16="http://schemas.microsoft.com/office/drawing/2014/main" id="{F11FFF46-5509-1C37-304C-D76901C1AF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82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>
          <a:extLst>
            <a:ext uri="{FF2B5EF4-FFF2-40B4-BE49-F238E27FC236}">
              <a16:creationId xmlns:a16="http://schemas.microsoft.com/office/drawing/2014/main" id="{B6FDFA20-6AEC-945A-8157-080C2120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>
            <a:extLst>
              <a:ext uri="{FF2B5EF4-FFF2-40B4-BE49-F238E27FC236}">
                <a16:creationId xmlns:a16="http://schemas.microsoft.com/office/drawing/2014/main" id="{3C24D10C-D7AE-A6C7-56DB-8B24928E0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7:notes">
            <a:extLst>
              <a:ext uri="{FF2B5EF4-FFF2-40B4-BE49-F238E27FC236}">
                <a16:creationId xmlns:a16="http://schemas.microsoft.com/office/drawing/2014/main" id="{36A12975-7B58-8AEB-ADA1-11DD07C09D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656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76326E1F-00BA-861D-28DC-43EC91047491}"/>
              </a:ext>
            </a:extLst>
          </p:cNvPr>
          <p:cNvSpPr txBox="1"/>
          <p:nvPr userDrawn="1"/>
        </p:nvSpPr>
        <p:spPr>
          <a:xfrm>
            <a:off x="7161002" y="43617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F7461547-5534-9791-E4DC-11A29871C103}"/>
              </a:ext>
            </a:extLst>
          </p:cNvPr>
          <p:cNvSpPr txBox="1"/>
          <p:nvPr userDrawn="1"/>
        </p:nvSpPr>
        <p:spPr>
          <a:xfrm>
            <a:off x="7161002" y="46223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D4AFDCBE-9510-83FA-E854-45AB492FA0CE}"/>
              </a:ext>
            </a:extLst>
          </p:cNvPr>
          <p:cNvSpPr txBox="1"/>
          <p:nvPr userDrawn="1"/>
        </p:nvSpPr>
        <p:spPr>
          <a:xfrm>
            <a:off x="8250841" y="4333620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Garza</a:t>
            </a: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E4AE62E0-7087-8CF2-A550-5A96B31BDE92}"/>
              </a:ext>
            </a:extLst>
          </p:cNvPr>
          <p:cNvSpPr txBox="1"/>
          <p:nvPr userDrawn="1"/>
        </p:nvSpPr>
        <p:spPr>
          <a:xfrm>
            <a:off x="7389971" y="3701394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6797B939-F0F7-6712-E8AC-E8D92A6CD6C9}"/>
              </a:ext>
            </a:extLst>
          </p:cNvPr>
          <p:cNvSpPr txBox="1"/>
          <p:nvPr userDrawn="1"/>
        </p:nvSpPr>
        <p:spPr>
          <a:xfrm>
            <a:off x="8250841" y="4673434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Elsa Garza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51A9F-6814-9567-5C6B-0DAE5302B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4998" y="5582247"/>
            <a:ext cx="1235522" cy="12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37BB9-E642-9574-E1F8-C14210D2BE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4082" y="272118"/>
            <a:ext cx="825946" cy="8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CA9A99-142C-212B-216A-66128D46F8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4082" y="272118"/>
            <a:ext cx="825946" cy="8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Object-Oriented Programming Wrap-up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Object-Oriented Programming Wrap-Up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kind of bread?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🍞🥖🥨🥐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>
          <a:extLst>
            <a:ext uri="{FF2B5EF4-FFF2-40B4-BE49-F238E27FC236}">
              <a16:creationId xmlns:a16="http://schemas.microsoft.com/office/drawing/2014/main" id="{D2C7B8CF-25AE-B264-D7F7-7FAB79540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>
            <a:extLst>
              <a:ext uri="{FF2B5EF4-FFF2-40B4-BE49-F238E27FC236}">
                <a16:creationId xmlns:a16="http://schemas.microsoft.com/office/drawing/2014/main" id="{1DFC99B3-AC54-B01D-EE80-2DBD48785A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 err="1"/>
              <a:t>compareTo</a:t>
            </a:r>
            <a:endParaRPr sz="5400" dirty="0"/>
          </a:p>
        </p:txBody>
      </p:sp>
      <p:sp>
        <p:nvSpPr>
          <p:cNvPr id="264" name="Google Shape;264;p17">
            <a:extLst>
              <a:ext uri="{FF2B5EF4-FFF2-40B4-BE49-F238E27FC236}">
                <a16:creationId xmlns:a16="http://schemas.microsoft.com/office/drawing/2014/main" id="{54A754FB-6A45-234B-7FE3-DDDA384DA5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0113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compareTo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F0F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{...}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3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dirty="0"/>
              <a:t>Its return value is: </a:t>
            </a:r>
            <a:endParaRPr lang="en-US"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&lt;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“less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lang="en-US"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 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</a:t>
            </a:r>
            <a:r>
              <a:rPr lang="en-US" sz="2900" u="sng" dirty="0"/>
              <a:t>equal</a:t>
            </a:r>
            <a:r>
              <a:rPr lang="en-US" sz="2900" dirty="0"/>
              <a:t> to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lang="en-US"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&gt;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“greater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lang="en-US" dirty="0"/>
          </a:p>
        </p:txBody>
      </p:sp>
      <p:pic>
        <p:nvPicPr>
          <p:cNvPr id="265" name="Google Shape;265;p17">
            <a:extLst>
              <a:ext uri="{FF2B5EF4-FFF2-40B4-BE49-F238E27FC236}">
                <a16:creationId xmlns:a16="http://schemas.microsoft.com/office/drawing/2014/main" id="{29777558-DE24-EC67-6C64-A7A35B0621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6880" y="0"/>
            <a:ext cx="1508121" cy="22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7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4ADF8F-1C2E-CB6B-A1B5-5BE7D4DA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Given the following </a:t>
            </a:r>
            <a:r>
              <a:rPr lang="en-US" dirty="0" err="1"/>
              <a:t>compareTo</a:t>
            </a:r>
            <a:r>
              <a:rPr lang="en-US" dirty="0"/>
              <a:t> and </a:t>
            </a:r>
            <a:r>
              <a:rPr lang="en-US" dirty="0" err="1"/>
              <a:t>ShoppingCarts</a:t>
            </a:r>
            <a:r>
              <a:rPr lang="en-US" dirty="0"/>
              <a:t>, what is the expected order?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B8DE1-95EA-1B40-2948-F726CE58692E}"/>
              </a:ext>
            </a:extLst>
          </p:cNvPr>
          <p:cNvSpPr txBox="1"/>
          <p:nvPr/>
        </p:nvSpPr>
        <p:spPr>
          <a:xfrm>
            <a:off x="477251" y="2490538"/>
            <a:ext cx="681468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compareTo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if (capacity ==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other.capacity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return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items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-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items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capacity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capacity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(4);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(“Hot Dog”, “1.50”));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(“Soda”, “.79”));</a:t>
            </a:r>
          </a:p>
          <a:p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(4);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(“Salad”, “3.99”));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.compareTo(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C7D7D-4031-80D8-C5DC-FFF28C8B5B8B}"/>
              </a:ext>
            </a:extLst>
          </p:cNvPr>
          <p:cNvSpPr txBox="1"/>
          <p:nvPr/>
        </p:nvSpPr>
        <p:spPr>
          <a:xfrm>
            <a:off x="7248698" y="2334128"/>
            <a:ext cx="4943302" cy="279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c1, c2</a:t>
            </a:r>
            <a:endParaRPr lang="en-US" sz="30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c2, c1</a:t>
            </a:r>
            <a:endParaRPr lang="en-US" sz="30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Tied (both are equal)</a:t>
            </a:r>
            <a:endParaRPr lang="en-US" sz="30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Exception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754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0EE7E-4E6A-DC5F-68D4-F854D9A95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F6C11D-1E1B-3282-082E-5EA8CF24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Given the following </a:t>
            </a:r>
            <a:r>
              <a:rPr lang="en-US" dirty="0" err="1"/>
              <a:t>compareTo</a:t>
            </a:r>
            <a:r>
              <a:rPr lang="en-US" dirty="0"/>
              <a:t> and </a:t>
            </a:r>
            <a:r>
              <a:rPr lang="en-US" dirty="0" err="1"/>
              <a:t>ShoppingCarts</a:t>
            </a:r>
            <a:r>
              <a:rPr lang="en-US" dirty="0"/>
              <a:t>, what is the expected order?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7BBEE-6730-3BE6-CC0E-56381BD3C099}"/>
              </a:ext>
            </a:extLst>
          </p:cNvPr>
          <p:cNvSpPr txBox="1"/>
          <p:nvPr/>
        </p:nvSpPr>
        <p:spPr>
          <a:xfrm>
            <a:off x="477251" y="2490538"/>
            <a:ext cx="681468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compareTo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if (capacity ==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other.capacity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return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items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-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items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capacity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capacity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(4);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(“Hot Dog”, “1.50”));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(“Soda”, “.79”));</a:t>
            </a:r>
          </a:p>
          <a:p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ShoppingCart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(4);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(“Salad”, “3.99”));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.compareTo(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ABDFE-634F-63FA-2F73-82938CE424DC}"/>
              </a:ext>
            </a:extLst>
          </p:cNvPr>
          <p:cNvSpPr txBox="1"/>
          <p:nvPr/>
        </p:nvSpPr>
        <p:spPr>
          <a:xfrm>
            <a:off x="7248698" y="2334128"/>
            <a:ext cx="4943302" cy="279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c1, c2</a:t>
            </a:r>
            <a:endParaRPr lang="en-US" sz="30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c2, c1</a:t>
            </a:r>
            <a:endParaRPr lang="en-US" sz="30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Tied (both are equal)</a:t>
            </a:r>
            <a:endParaRPr lang="en-US" sz="30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Exception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8675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</a:t>
            </a:r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/>
              <a:t>Interfaces</a:t>
            </a:r>
            <a:r>
              <a:rPr lang="en-US" sz="3600"/>
              <a:t> serve as a sort of “contract”– in order for a class to </a:t>
            </a:r>
            <a:r>
              <a:rPr lang="en-US" sz="3600" u="sng"/>
              <a:t>implement</a:t>
            </a:r>
            <a:r>
              <a:rPr lang="en-US" sz="3600" i="1"/>
              <a:t> </a:t>
            </a:r>
            <a:r>
              <a:rPr lang="en-US" sz="3600"/>
              <a:t>an interface, it must fulfill the contract requirements.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 contract requirements are certain methods that the class must implement. </a:t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6880" y="0"/>
            <a:ext cx="1508121" cy="2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Comparable</a:t>
            </a:r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sz="3600" dirty="0"/>
              <a:t> uses an </a:t>
            </a:r>
            <a:r>
              <a:rPr lang="en-US" sz="3600" b="1" dirty="0">
                <a:solidFill>
                  <a:schemeClr val="accent3"/>
                </a:solidFill>
              </a:rPr>
              <a:t>interface</a:t>
            </a:r>
            <a:r>
              <a:rPr lang="en-US" sz="3600" dirty="0"/>
              <a:t> called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Comparable&lt;E&gt;</a:t>
            </a:r>
            <a:r>
              <a:rPr lang="en-US" sz="3600" dirty="0"/>
              <a:t> to know how to sort its elements!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Only has </a:t>
            </a:r>
            <a:r>
              <a:rPr lang="en-US" sz="3600" u="sng" dirty="0"/>
              <a:t>one</a:t>
            </a:r>
            <a:r>
              <a:rPr lang="en-US" sz="3600" dirty="0"/>
              <a:t> required method: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8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72" name="Google Shape;2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6880" y="0"/>
            <a:ext cx="1508121" cy="2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Item Class Review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toString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compareTo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Interfaces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Twitter Trends (C2) released and due May 21</a:t>
            </a:r>
            <a:r>
              <a:rPr lang="en-US" sz="3200" baseline="30000" dirty="0"/>
              <a:t>st</a:t>
            </a:r>
            <a:endParaRPr lang="en-US" sz="2800" dirty="0"/>
          </a:p>
          <a:p>
            <a:r>
              <a:rPr lang="en-US" sz="3200" dirty="0"/>
              <a:t>Resubmission Cycle 4 (R4) due May 19</a:t>
            </a:r>
            <a:r>
              <a:rPr lang="en-US" sz="3200" baseline="30000" dirty="0"/>
              <a:t>th</a:t>
            </a:r>
            <a:r>
              <a:rPr lang="en-US" sz="3200" dirty="0"/>
              <a:t>! </a:t>
            </a:r>
          </a:p>
          <a:p>
            <a:pPr lvl="1"/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C1</a:t>
            </a:r>
            <a:r>
              <a:rPr lang="en-US" sz="2800" dirty="0"/>
              <a:t>, P1 eligible for resub</a:t>
            </a:r>
          </a:p>
          <a:p>
            <a:r>
              <a:rPr lang="en-US" dirty="0"/>
              <a:t>Quiz 2 on Tuesday, May 26</a:t>
            </a:r>
            <a:r>
              <a:rPr lang="en-US" baseline="30000" dirty="0"/>
              <a:t>th</a:t>
            </a:r>
            <a:r>
              <a:rPr lang="en-US" dirty="0"/>
              <a:t>! (Nested Collections, Objects, and Interfaces)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BA17-7DD7-86DC-3F8B-A55A3A52A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60CA-B020-B750-4D3B-47E1DB3A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0531-D06C-9FAA-3C14-EEB40F39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Item Class Review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toString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compareTo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Interfaces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F88FCE9-6E10-A4FF-C22D-F3B3FAC52FAE}"/>
              </a:ext>
            </a:extLst>
          </p:cNvPr>
          <p:cNvSpPr/>
          <p:nvPr/>
        </p:nvSpPr>
        <p:spPr>
          <a:xfrm rot="10800000">
            <a:off x="3889199" y="210780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5FDAF-4A04-F1D9-FD47-EBBFB7D0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EAFC-66D0-A2AB-B481-EBB530A3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06FD-EECE-B161-54BE-6D85832D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Item Class Review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toString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/>
              <a:t>compareTo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Interfaces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F52FBF4-0EFF-177C-BC6D-67581CB07A04}"/>
              </a:ext>
            </a:extLst>
          </p:cNvPr>
          <p:cNvSpPr/>
          <p:nvPr/>
        </p:nvSpPr>
        <p:spPr>
          <a:xfrm rot="10800000">
            <a:off x="2493536" y="276953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C37F3-7E02-2E8B-AD64-2ACFEAA7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2D36-16EB-6F56-23C3-79403BE6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27E8-32B9-2CF3-B808-FBF82980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Item Class Review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toString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Interfaces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09C8A2E-0B42-4515-B8F2-F32F4AF3C83F}"/>
              </a:ext>
            </a:extLst>
          </p:cNvPr>
          <p:cNvSpPr/>
          <p:nvPr/>
        </p:nvSpPr>
        <p:spPr>
          <a:xfrm rot="10800000">
            <a:off x="2866515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Recall the Item Class Fields</a:t>
            </a:r>
            <a:endParaRPr sz="5400" dirty="0"/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0113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Item has the fields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private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quantity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6880" y="0"/>
            <a:ext cx="1508121" cy="2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>
          <a:extLst>
            <a:ext uri="{FF2B5EF4-FFF2-40B4-BE49-F238E27FC236}">
              <a16:creationId xmlns:a16="http://schemas.microsoft.com/office/drawing/2014/main" id="{02E05101-7577-1D89-65F1-C8043D1E8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>
            <a:extLst>
              <a:ext uri="{FF2B5EF4-FFF2-40B4-BE49-F238E27FC236}">
                <a16:creationId xmlns:a16="http://schemas.microsoft.com/office/drawing/2014/main" id="{38DDC40D-E4EB-A461-0C4E-A6CE4ABE03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Recall the Item Class Fields</a:t>
            </a:r>
            <a:endParaRPr sz="5400" dirty="0"/>
          </a:p>
        </p:txBody>
      </p:sp>
      <p:sp>
        <p:nvSpPr>
          <p:cNvPr id="264" name="Google Shape;264;p17">
            <a:extLst>
              <a:ext uri="{FF2B5EF4-FFF2-40B4-BE49-F238E27FC236}">
                <a16:creationId xmlns:a16="http://schemas.microsoft.com/office/drawing/2014/main" id="{4F8230C6-8443-D7AD-EBD5-CBDB15033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0113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Item has the fields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private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25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quantity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cs typeface="Consolas" panose="020B0609020204030204" pitchFamily="49" charset="0"/>
              </a:rPr>
              <a:t>What if we wanted to sort out items? What does it mean for an item to come before another?</a:t>
            </a:r>
            <a:endParaRPr dirty="0">
              <a:cs typeface="Consolas" panose="020B06090202040302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65" name="Google Shape;265;p17">
            <a:extLst>
              <a:ext uri="{FF2B5EF4-FFF2-40B4-BE49-F238E27FC236}">
                <a16:creationId xmlns:a16="http://schemas.microsoft.com/office/drawing/2014/main" id="{BE310F57-7468-BAEA-C962-6231C314D3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6880" y="0"/>
            <a:ext cx="1508121" cy="22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25002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22905</TotalTime>
  <Words>577</Words>
  <Application>Microsoft Macintosh PowerPoint</Application>
  <PresentationFormat>Widescreen</PresentationFormat>
  <Paragraphs>106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System Font Regular</vt:lpstr>
      <vt:lpstr>Arial</vt:lpstr>
      <vt:lpstr>Calibri</vt:lpstr>
      <vt:lpstr>Consolas</vt:lpstr>
      <vt:lpstr>Montserrat</vt:lpstr>
      <vt:lpstr>Montserrat ExtraBold</vt:lpstr>
      <vt:lpstr>Montserrat SemiBold</vt:lpstr>
      <vt:lpstr>CSE 373 Summer 2020</vt:lpstr>
      <vt:lpstr>Object-Oriented Programming Wrap-Up</vt:lpstr>
      <vt:lpstr>Lecture Outline</vt:lpstr>
      <vt:lpstr>Announcements</vt:lpstr>
      <vt:lpstr>Lecture Outline</vt:lpstr>
      <vt:lpstr>Lecture Outline</vt:lpstr>
      <vt:lpstr>toString</vt:lpstr>
      <vt:lpstr>Lecture Outline</vt:lpstr>
      <vt:lpstr>Recall the Item Class Fields</vt:lpstr>
      <vt:lpstr>Recall the Item Class Fields</vt:lpstr>
      <vt:lpstr>compareTo</vt:lpstr>
      <vt:lpstr>Given the following compareTo and ShoppingCarts, what is the expected order?</vt:lpstr>
      <vt:lpstr>Given the following compareTo and ShoppingCarts, what is the expected order?</vt:lpstr>
      <vt:lpstr>Interfaces</vt:lpstr>
      <vt:lpstr>Comparable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Colin Lim</cp:lastModifiedBy>
  <cp:revision>363</cp:revision>
  <cp:lastPrinted>2022-09-27T21:33:44Z</cp:lastPrinted>
  <dcterms:created xsi:type="dcterms:W3CDTF">2020-06-13T06:27:42Z</dcterms:created>
  <dcterms:modified xsi:type="dcterms:W3CDTF">2026-05-15T20:15:19Z</dcterms:modified>
</cp:coreProperties>
</file>