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415" r:id="rId3"/>
    <p:sldId id="324" r:id="rId4"/>
    <p:sldId id="416" r:id="rId5"/>
    <p:sldId id="413" r:id="rId6"/>
    <p:sldId id="427" r:id="rId7"/>
    <p:sldId id="414" r:id="rId8"/>
    <p:sldId id="428" r:id="rId9"/>
    <p:sldId id="408" r:id="rId10"/>
    <p:sldId id="417" r:id="rId11"/>
    <p:sldId id="392" r:id="rId12"/>
    <p:sldId id="429" r:id="rId13"/>
    <p:sldId id="418" r:id="rId14"/>
    <p:sldId id="394" r:id="rId15"/>
    <p:sldId id="421" r:id="rId16"/>
    <p:sldId id="422" r:id="rId17"/>
    <p:sldId id="420" r:id="rId18"/>
    <p:sldId id="423" r:id="rId19"/>
    <p:sldId id="424" r:id="rId20"/>
    <p:sldId id="425" r:id="rId21"/>
    <p:sldId id="42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415"/>
            <p14:sldId id="324"/>
            <p14:sldId id="416"/>
            <p14:sldId id="413"/>
            <p14:sldId id="427"/>
            <p14:sldId id="414"/>
            <p14:sldId id="428"/>
            <p14:sldId id="408"/>
            <p14:sldId id="417"/>
            <p14:sldId id="392"/>
            <p14:sldId id="429"/>
            <p14:sldId id="418"/>
            <p14:sldId id="394"/>
            <p14:sldId id="421"/>
            <p14:sldId id="422"/>
            <p14:sldId id="420"/>
            <p14:sldId id="423"/>
            <p14:sldId id="424"/>
            <p14:sldId id="425"/>
            <p14:sldId id="4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0FB9B1"/>
    <a:srgbClr val="EF5777"/>
    <a:srgbClr val="C00001"/>
    <a:srgbClr val="FF9300"/>
    <a:srgbClr val="2E235D"/>
    <a:srgbClr val="FF40FF"/>
    <a:srgbClr val="F7B731"/>
    <a:srgbClr val="54A0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5A70D5-29F7-4FAC-9506-9F5082224715}" v="5" dt="2026-02-17T19:46:43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93795"/>
  </p:normalViewPr>
  <p:slideViewPr>
    <p:cSldViewPr snapToGrid="0" snapToObjects="1">
      <p:cViewPr varScale="1">
        <p:scale>
          <a:sx n="156" d="100"/>
          <a:sy n="156" d="100"/>
        </p:scale>
        <p:origin x="184" y="28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custSel modSld modMainMaster">
      <pc:chgData name="Adrian Salguero" userId="f921b06be2346e4d" providerId="LiveId" clId="{42694335-63BB-46EC-AF38-63FE051D1C63}" dt="2026-02-18T20:40:13.424" v="251" actId="20577"/>
      <pc:docMkLst>
        <pc:docMk/>
      </pc:docMkLst>
      <pc:sldChg chg="addSp delSp modSp mod">
        <pc:chgData name="Adrian Salguero" userId="f921b06be2346e4d" providerId="LiveId" clId="{42694335-63BB-46EC-AF38-63FE051D1C63}" dt="2026-02-17T19:46:36.394" v="28" actId="27614"/>
        <pc:sldMkLst>
          <pc:docMk/>
          <pc:sldMk cId="3581297674" sldId="256"/>
        </pc:sldMkLst>
        <pc:picChg chg="add mod">
          <ac:chgData name="Adrian Salguero" userId="f921b06be2346e4d" providerId="LiveId" clId="{42694335-63BB-46EC-AF38-63FE051D1C63}" dt="2026-02-17T19:46:36.394" v="28" actId="27614"/>
          <ac:picMkLst>
            <pc:docMk/>
            <pc:sldMk cId="3581297674" sldId="256"/>
            <ac:picMk id="5" creationId="{675C220A-DA3A-2569-6F08-86E64A4F2564}"/>
          </ac:picMkLst>
        </pc:picChg>
        <pc:picChg chg="del">
          <ac:chgData name="Adrian Salguero" userId="f921b06be2346e4d" providerId="LiveId" clId="{42694335-63BB-46EC-AF38-63FE051D1C63}" dt="2026-02-17T19:41:32.653" v="13" actId="478"/>
          <ac:picMkLst>
            <pc:docMk/>
            <pc:sldMk cId="3581297674" sldId="256"/>
            <ac:picMk id="8" creationId="{BFB72121-ED47-4C99-A03B-278A1C4B6F92}"/>
          </ac:picMkLst>
        </pc:picChg>
      </pc:sldChg>
      <pc:sldChg chg="modSp mod">
        <pc:chgData name="Adrian Salguero" userId="f921b06be2346e4d" providerId="LiveId" clId="{42694335-63BB-46EC-AF38-63FE051D1C63}" dt="2026-02-18T20:40:13.424" v="251" actId="20577"/>
        <pc:sldMkLst>
          <pc:docMk/>
          <pc:sldMk cId="2673783699" sldId="324"/>
        </pc:sldMkLst>
        <pc:spChg chg="mod">
          <ac:chgData name="Adrian Salguero" userId="f921b06be2346e4d" providerId="LiveId" clId="{42694335-63BB-46EC-AF38-63FE051D1C63}" dt="2026-02-18T20:40:13.424" v="251" actId="20577"/>
          <ac:spMkLst>
            <pc:docMk/>
            <pc:sldMk cId="2673783699" sldId="324"/>
            <ac:spMk id="3" creationId="{307D5913-F37F-40C7-AF10-284F41771558}"/>
          </ac:spMkLst>
        </pc:spChg>
      </pc:sldChg>
      <pc:sldChg chg="addSp delSp modSp mod">
        <pc:chgData name="Adrian Salguero" userId="f921b06be2346e4d" providerId="LiveId" clId="{42694335-63BB-46EC-AF38-63FE051D1C63}" dt="2026-02-17T19:46:37.898" v="30" actId="1076"/>
        <pc:sldMkLst>
          <pc:docMk/>
          <pc:sldMk cId="3543969490" sldId="400"/>
        </pc:sldMkLst>
        <pc:picChg chg="add mod">
          <ac:chgData name="Adrian Salguero" userId="f921b06be2346e4d" providerId="LiveId" clId="{42694335-63BB-46EC-AF38-63FE051D1C63}" dt="2026-02-17T19:46:37.898" v="30" actId="1076"/>
          <ac:picMkLst>
            <pc:docMk/>
            <pc:sldMk cId="3543969490" sldId="400"/>
            <ac:picMk id="3" creationId="{D1FD6364-5D15-4B68-569E-56DAD0EB35A3}"/>
          </ac:picMkLst>
        </pc:picChg>
        <pc:picChg chg="del">
          <ac:chgData name="Adrian Salguero" userId="f921b06be2346e4d" providerId="LiveId" clId="{42694335-63BB-46EC-AF38-63FE051D1C63}" dt="2026-02-17T19:42:11.091" v="15" actId="478"/>
          <ac:picMkLst>
            <pc:docMk/>
            <pc:sldMk cId="3543969490" sldId="400"/>
            <ac:picMk id="7" creationId="{C5936B7F-32E9-459C-AE83-EFEF44C716C8}"/>
          </ac:picMkLst>
        </pc:picChg>
      </pc:sldChg>
      <pc:sldChg chg="addSp delSp modSp mod">
        <pc:chgData name="Adrian Salguero" userId="f921b06be2346e4d" providerId="LiveId" clId="{42694335-63BB-46EC-AF38-63FE051D1C63}" dt="2026-02-17T19:46:42.190" v="32"/>
        <pc:sldMkLst>
          <pc:docMk/>
          <pc:sldMk cId="730728834" sldId="404"/>
        </pc:sldMkLst>
        <pc:picChg chg="add mod">
          <ac:chgData name="Adrian Salguero" userId="f921b06be2346e4d" providerId="LiveId" clId="{42694335-63BB-46EC-AF38-63FE051D1C63}" dt="2026-02-17T19:46:42.190" v="32"/>
          <ac:picMkLst>
            <pc:docMk/>
            <pc:sldMk cId="730728834" sldId="404"/>
            <ac:picMk id="5" creationId="{BDB54595-EB1B-205B-2568-985970C9E29C}"/>
          </ac:picMkLst>
        </pc:picChg>
        <pc:picChg chg="del">
          <ac:chgData name="Adrian Salguero" userId="f921b06be2346e4d" providerId="LiveId" clId="{42694335-63BB-46EC-AF38-63FE051D1C63}" dt="2026-02-17T19:42:19.321" v="17" actId="478"/>
          <ac:picMkLst>
            <pc:docMk/>
            <pc:sldMk cId="730728834" sldId="404"/>
            <ac:picMk id="15" creationId="{7AE6121C-D356-42B2-8875-B82D9E665970}"/>
          </ac:picMkLst>
        </pc:picChg>
      </pc:sldChg>
      <pc:sldChg chg="addSp delSp modSp mod">
        <pc:chgData name="Adrian Salguero" userId="f921b06be2346e4d" providerId="LiveId" clId="{42694335-63BB-46EC-AF38-63FE051D1C63}" dt="2026-02-17T19:46:43.504" v="33"/>
        <pc:sldMkLst>
          <pc:docMk/>
          <pc:sldMk cId="3994693545" sldId="405"/>
        </pc:sldMkLst>
        <pc:picChg chg="add mod">
          <ac:chgData name="Adrian Salguero" userId="f921b06be2346e4d" providerId="LiveId" clId="{42694335-63BB-46EC-AF38-63FE051D1C63}" dt="2026-02-17T19:46:43.504" v="33"/>
          <ac:picMkLst>
            <pc:docMk/>
            <pc:sldMk cId="3994693545" sldId="405"/>
            <ac:picMk id="2" creationId="{0BE83FAF-F8F9-FC48-1C40-0190F7FABECD}"/>
          </ac:picMkLst>
        </pc:picChg>
        <pc:picChg chg="del">
          <ac:chgData name="Adrian Salguero" userId="f921b06be2346e4d" providerId="LiveId" clId="{42694335-63BB-46EC-AF38-63FE051D1C63}" dt="2026-02-17T19:42:21.874" v="18" actId="478"/>
          <ac:picMkLst>
            <pc:docMk/>
            <pc:sldMk cId="3994693545" sldId="405"/>
            <ac:picMk id="14" creationId="{B693F40C-8C03-4DCD-9996-9242639CAE18}"/>
          </ac:picMkLst>
        </pc:picChg>
      </pc:sldChg>
      <pc:sldChg chg="addSp delSp modSp mod">
        <pc:chgData name="Adrian Salguero" userId="f921b06be2346e4d" providerId="LiveId" clId="{42694335-63BB-46EC-AF38-63FE051D1C63}" dt="2026-02-17T19:46:40.351" v="31"/>
        <pc:sldMkLst>
          <pc:docMk/>
          <pc:sldMk cId="4270636633" sldId="414"/>
        </pc:sldMkLst>
        <pc:picChg chg="add mod">
          <ac:chgData name="Adrian Salguero" userId="f921b06be2346e4d" providerId="LiveId" clId="{42694335-63BB-46EC-AF38-63FE051D1C63}" dt="2026-02-17T19:46:40.351" v="31"/>
          <ac:picMkLst>
            <pc:docMk/>
            <pc:sldMk cId="4270636633" sldId="414"/>
            <ac:picMk id="2" creationId="{EA7713A4-4265-72BA-08BB-26F04DF310C1}"/>
          </ac:picMkLst>
        </pc:picChg>
        <pc:picChg chg="del">
          <ac:chgData name="Adrian Salguero" userId="f921b06be2346e4d" providerId="LiveId" clId="{42694335-63BB-46EC-AF38-63FE051D1C63}" dt="2026-02-17T19:42:14.922" v="16" actId="478"/>
          <ac:picMkLst>
            <pc:docMk/>
            <pc:sldMk cId="4270636633" sldId="414"/>
            <ac:picMk id="26" creationId="{15426E09-2AFC-42CE-8E96-52C462229FB9}"/>
          </ac:picMkLst>
        </pc:picChg>
      </pc:sldChg>
      <pc:sldMasterChg chg="modSp mod modSldLayout">
        <pc:chgData name="Adrian Salguero" userId="f921b06be2346e4d" providerId="LiveId" clId="{42694335-63BB-46EC-AF38-63FE051D1C63}" dt="2026-02-17T19:41:12.319" v="12" actId="1076"/>
        <pc:sldMasterMkLst>
          <pc:docMk/>
          <pc:sldMasterMk cId="8468274" sldId="2147483648"/>
        </pc:sldMasterMkLst>
        <pc:spChg chg="mod">
          <ac:chgData name="Adrian Salguero" userId="f921b06be2346e4d" providerId="LiveId" clId="{42694335-63BB-46EC-AF38-63FE051D1C63}" dt="2026-02-17T19:40:37.552" v="9" actId="20577"/>
          <ac:spMkLst>
            <pc:docMk/>
            <pc:sldMasterMk cId="8468274" sldId="2147483648"/>
            <ac:spMk id="9" creationId="{C16FF7FA-8B99-C643-9479-91C32ACC4F6F}"/>
          </ac:spMkLst>
        </pc:spChg>
        <pc:sldLayoutChg chg="addSp delSp modSp mod">
          <pc:chgData name="Adrian Salguero" userId="f921b06be2346e4d" providerId="LiveId" clId="{42694335-63BB-46EC-AF38-63FE051D1C63}" dt="2026-02-17T19:41:12.319" v="12" actId="1076"/>
          <pc:sldLayoutMkLst>
            <pc:docMk/>
            <pc:sldMasterMk cId="8468274" sldId="2147483648"/>
            <pc:sldLayoutMk cId="3828369656" sldId="2147483649"/>
          </pc:sldLayoutMkLst>
          <pc:spChg chg="del">
            <ac:chgData name="Adrian Salguero" userId="f921b06be2346e4d" providerId="LiveId" clId="{42694335-63BB-46EC-AF38-63FE051D1C63}" dt="2026-02-17T19:41:04.636" v="10" actId="478"/>
            <ac:spMkLst>
              <pc:docMk/>
              <pc:sldMasterMk cId="8468274" sldId="2147483648"/>
              <pc:sldLayoutMk cId="3828369656" sldId="2147483649"/>
              <ac:spMk id="5" creationId="{67455BE9-760A-663A-FFCD-9DA4F60DC383}"/>
            </ac:spMkLst>
          </pc:spChg>
          <pc:spChg chg="add mod">
            <ac:chgData name="Adrian Salguero" userId="f921b06be2346e4d" providerId="LiveId" clId="{42694335-63BB-46EC-AF38-63FE051D1C63}" dt="2026-02-17T19:41:12.319" v="12" actId="1076"/>
            <ac:spMkLst>
              <pc:docMk/>
              <pc:sldMasterMk cId="8468274" sldId="2147483648"/>
              <pc:sldLayoutMk cId="3828369656" sldId="2147483649"/>
              <ac:spMk id="7" creationId="{76326E1F-00BA-861D-28DC-43EC91047491}"/>
            </ac:spMkLst>
          </pc:spChg>
          <pc:spChg chg="del">
            <ac:chgData name="Adrian Salguero" userId="f921b06be2346e4d" providerId="LiveId" clId="{42694335-63BB-46EC-AF38-63FE051D1C63}" dt="2026-02-17T19:41:04.636" v="10" actId="478"/>
            <ac:spMkLst>
              <pc:docMk/>
              <pc:sldMasterMk cId="8468274" sldId="2147483648"/>
              <pc:sldLayoutMk cId="3828369656" sldId="2147483649"/>
              <ac:spMk id="8" creationId="{8DCB1F56-4D23-E896-4150-6A7BB1BE16E4}"/>
            </ac:spMkLst>
          </pc:spChg>
          <pc:spChg chg="del">
            <ac:chgData name="Adrian Salguero" userId="f921b06be2346e4d" providerId="LiveId" clId="{42694335-63BB-46EC-AF38-63FE051D1C63}" dt="2026-02-17T19:41:04.636" v="10" actId="478"/>
            <ac:spMkLst>
              <pc:docMk/>
              <pc:sldMasterMk cId="8468274" sldId="2147483648"/>
              <pc:sldLayoutMk cId="3828369656" sldId="2147483649"/>
              <ac:spMk id="10" creationId="{4957525D-3910-1956-7535-A6B163FF2053}"/>
            </ac:spMkLst>
          </pc:spChg>
          <pc:spChg chg="del">
            <ac:chgData name="Adrian Salguero" userId="f921b06be2346e4d" providerId="LiveId" clId="{42694335-63BB-46EC-AF38-63FE051D1C63}" dt="2026-02-17T19:41:04.636" v="10" actId="478"/>
            <ac:spMkLst>
              <pc:docMk/>
              <pc:sldMasterMk cId="8468274" sldId="2147483648"/>
              <pc:sldLayoutMk cId="3828369656" sldId="2147483649"/>
              <ac:spMk id="12" creationId="{BDD30C3B-783C-C733-60F4-2DDED0BB8458}"/>
            </ac:spMkLst>
          </pc:spChg>
          <pc:spChg chg="del">
            <ac:chgData name="Adrian Salguero" userId="f921b06be2346e4d" providerId="LiveId" clId="{42694335-63BB-46EC-AF38-63FE051D1C63}" dt="2026-02-17T19:41:04.636" v="10" actId="478"/>
            <ac:spMkLst>
              <pc:docMk/>
              <pc:sldMasterMk cId="8468274" sldId="2147483648"/>
              <pc:sldLayoutMk cId="3828369656" sldId="2147483649"/>
              <ac:spMk id="13" creationId="{CD6F3A9C-F138-3DFA-195C-FF94F0023F5A}"/>
            </ac:spMkLst>
          </pc:spChg>
          <pc:spChg chg="add mod">
            <ac:chgData name="Adrian Salguero" userId="f921b06be2346e4d" providerId="LiveId" clId="{42694335-63BB-46EC-AF38-63FE051D1C63}" dt="2026-02-17T19:41:12.319" v="12" actId="1076"/>
            <ac:spMkLst>
              <pc:docMk/>
              <pc:sldMasterMk cId="8468274" sldId="2147483648"/>
              <pc:sldLayoutMk cId="3828369656" sldId="2147483649"/>
              <ac:spMk id="17" creationId="{F7461547-5534-9791-E4DC-11A29871C103}"/>
            </ac:spMkLst>
          </pc:spChg>
          <pc:spChg chg="add mod">
            <ac:chgData name="Adrian Salguero" userId="f921b06be2346e4d" providerId="LiveId" clId="{42694335-63BB-46EC-AF38-63FE051D1C63}" dt="2026-02-17T19:41:12.319" v="12" actId="1076"/>
            <ac:spMkLst>
              <pc:docMk/>
              <pc:sldMasterMk cId="8468274" sldId="2147483648"/>
              <pc:sldLayoutMk cId="3828369656" sldId="2147483649"/>
              <ac:spMk id="18" creationId="{D4AFDCBE-9510-83FA-E854-45AB492FA0CE}"/>
            </ac:spMkLst>
          </pc:spChg>
          <pc:spChg chg="add mod">
            <ac:chgData name="Adrian Salguero" userId="f921b06be2346e4d" providerId="LiveId" clId="{42694335-63BB-46EC-AF38-63FE051D1C63}" dt="2026-02-17T19:41:12.319" v="12" actId="1076"/>
            <ac:spMkLst>
              <pc:docMk/>
              <pc:sldMasterMk cId="8468274" sldId="2147483648"/>
              <pc:sldLayoutMk cId="3828369656" sldId="2147483649"/>
              <ac:spMk id="19" creationId="{E4AE62E0-7087-8CF2-A550-5A96B31BDE92}"/>
            </ac:spMkLst>
          </pc:spChg>
          <pc:spChg chg="add mod">
            <ac:chgData name="Adrian Salguero" userId="f921b06be2346e4d" providerId="LiveId" clId="{42694335-63BB-46EC-AF38-63FE051D1C63}" dt="2026-02-17T19:41:12.319" v="12" actId="1076"/>
            <ac:spMkLst>
              <pc:docMk/>
              <pc:sldMasterMk cId="8468274" sldId="2147483648"/>
              <pc:sldLayoutMk cId="3828369656" sldId="2147483649"/>
              <ac:spMk id="21" creationId="{6797B939-F0F7-6712-E8AC-E8D92A6CD6C9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1ZWbsLfSqDiuqSzGaOy74m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45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691A52-72D3-4C80-90E9-21C6C4208F13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47;p21">
            <a:extLst>
              <a:ext uri="{FF2B5EF4-FFF2-40B4-BE49-F238E27FC236}">
                <a16:creationId xmlns:a16="http://schemas.microsoft.com/office/drawing/2014/main" id="{E475762B-3273-1BE9-F027-5336AC497FEE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6;p1">
            <a:extLst>
              <a:ext uri="{FF2B5EF4-FFF2-40B4-BE49-F238E27FC236}">
                <a16:creationId xmlns:a16="http://schemas.microsoft.com/office/drawing/2014/main" id="{76326E1F-00BA-861D-28DC-43EC91047491}"/>
              </a:ext>
            </a:extLst>
          </p:cNvPr>
          <p:cNvSpPr txBox="1"/>
          <p:nvPr userDrawn="1"/>
        </p:nvSpPr>
        <p:spPr>
          <a:xfrm>
            <a:off x="7161002" y="43617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Google Shape;97;p1">
            <a:extLst>
              <a:ext uri="{FF2B5EF4-FFF2-40B4-BE49-F238E27FC236}">
                <a16:creationId xmlns:a16="http://schemas.microsoft.com/office/drawing/2014/main" id="{F7461547-5534-9791-E4DC-11A29871C103}"/>
              </a:ext>
            </a:extLst>
          </p:cNvPr>
          <p:cNvSpPr txBox="1"/>
          <p:nvPr userDrawn="1"/>
        </p:nvSpPr>
        <p:spPr>
          <a:xfrm>
            <a:off x="7161002" y="4622320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EED8AC91-9104-0E8B-D590-CF5DF5170CEC}"/>
              </a:ext>
            </a:extLst>
          </p:cNvPr>
          <p:cNvSpPr txBox="1"/>
          <p:nvPr userDrawn="1"/>
        </p:nvSpPr>
        <p:spPr>
          <a:xfrm>
            <a:off x="8250841" y="4343559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</a:p>
        </p:txBody>
      </p:sp>
      <p:sp>
        <p:nvSpPr>
          <p:cNvPr id="8" name="Google Shape;95;p1">
            <a:extLst>
              <a:ext uri="{FF2B5EF4-FFF2-40B4-BE49-F238E27FC236}">
                <a16:creationId xmlns:a16="http://schemas.microsoft.com/office/drawing/2014/main" id="{A7CF08B6-A55D-7B67-C86A-FFFCCAD19C13}"/>
              </a:ext>
            </a:extLst>
          </p:cNvPr>
          <p:cNvSpPr txBox="1"/>
          <p:nvPr userDrawn="1"/>
        </p:nvSpPr>
        <p:spPr>
          <a:xfrm>
            <a:off x="7389971" y="3711333"/>
            <a:ext cx="460554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26sp </a:t>
            </a:r>
            <a:r>
              <a:rPr lang="en-US" sz="2200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Lecture Jams🎧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10" name="Google Shape;99;p1">
            <a:extLst>
              <a:ext uri="{FF2B5EF4-FFF2-40B4-BE49-F238E27FC236}">
                <a16:creationId xmlns:a16="http://schemas.microsoft.com/office/drawing/2014/main" id="{56B8E8F7-8161-D12B-4F30-CD1F02938A49}"/>
              </a:ext>
            </a:extLst>
          </p:cNvPr>
          <p:cNvSpPr txBox="1"/>
          <p:nvPr userDrawn="1"/>
        </p:nvSpPr>
        <p:spPr>
          <a:xfrm>
            <a:off x="8250841" y="4683373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 lvl="0">
              <a:lnSpc>
                <a:spcPct val="115000"/>
              </a:lnSpc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Shreyank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P.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R.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12: Encapsulation, Constructors, More Instance Methods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2" y="4125093"/>
            <a:ext cx="6816827" cy="1954786"/>
          </a:xfrm>
        </p:spPr>
        <p:txBody>
          <a:bodyPr/>
          <a:lstStyle/>
          <a:p>
            <a:r>
              <a:rPr lang="en-US" sz="3400" dirty="0"/>
              <a:t>Advanced OOP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4889B-5A77-0FA5-9782-25BAE045C4BD}"/>
              </a:ext>
            </a:extLst>
          </p:cNvPr>
          <p:cNvSpPr txBox="1"/>
          <p:nvPr/>
        </p:nvSpPr>
        <p:spPr>
          <a:xfrm>
            <a:off x="7249042" y="1840355"/>
            <a:ext cx="4755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chat with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favorite warm drink?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DA736-F205-FF2A-6E23-AFA6673D2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979" y="5667704"/>
            <a:ext cx="1064172" cy="106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(3/4)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Recap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247185" y="277071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latin typeface="Consolas" panose="020B0609020204030204" pitchFamily="49" charset="0"/>
              </a:rPr>
              <a:t>equals()</a:t>
            </a:r>
            <a:r>
              <a:rPr lang="en-US" sz="3600" dirty="0"/>
              <a:t> method returns </a:t>
            </a:r>
            <a:r>
              <a:rPr lang="en-US" sz="3600" dirty="0">
                <a:latin typeface="Consolas" panose="020B0609020204030204" pitchFamily="49" charset="0"/>
              </a:rPr>
              <a:t>true</a:t>
            </a:r>
            <a:r>
              <a:rPr lang="en-US" sz="3600" dirty="0"/>
              <a:t> if the given parameter is considered equal to this object, and </a:t>
            </a:r>
            <a:r>
              <a:rPr lang="en-US" sz="3600" dirty="0">
                <a:latin typeface="Consolas" panose="020B0609020204030204" pitchFamily="49" charset="0"/>
              </a:rPr>
              <a:t>false</a:t>
            </a:r>
            <a:r>
              <a:rPr lang="en-US" sz="3600" dirty="0"/>
              <a:t> otherwise. </a:t>
            </a:r>
          </a:p>
          <a:p>
            <a:pPr marL="457200" lvl="1" indent="0">
              <a:buNone/>
            </a:pPr>
            <a:r>
              <a:rPr lang="en-US" sz="3200" dirty="0"/>
              <a:t>Used by lots of library methods! e.g. </a:t>
            </a:r>
            <a:r>
              <a:rPr lang="en-US" sz="3200" dirty="0">
                <a:latin typeface="Consolas" panose="020B0609020204030204" pitchFamily="49" charset="0"/>
              </a:rPr>
              <a:t>contains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remove</a:t>
            </a:r>
            <a:r>
              <a:rPr lang="en-US" sz="3200" dirty="0"/>
              <a:t> for specific elements, etc.</a:t>
            </a:r>
          </a:p>
          <a:p>
            <a:pPr marL="0" indent="0">
              <a:buNone/>
            </a:pPr>
            <a:br>
              <a:rPr lang="en-US" sz="3600" dirty="0"/>
            </a:br>
            <a:r>
              <a:rPr lang="en-US" sz="3600" dirty="0"/>
              <a:t>Let’s do it!</a:t>
            </a:r>
            <a:br>
              <a:rPr lang="en-US" sz="3600" dirty="0"/>
            </a:br>
            <a:endParaRPr lang="en-US" sz="3600" dirty="0"/>
          </a:p>
          <a:p>
            <a:pPr marL="0" indent="0">
              <a:buNone/>
            </a:pPr>
            <a:r>
              <a:rPr lang="en-US" sz="3600" dirty="0"/>
              <a:t>Each class has one provided by Java, but it checks for </a:t>
            </a:r>
            <a:r>
              <a:rPr lang="en-US" sz="3600" b="1" dirty="0"/>
              <a:t>reference equality</a:t>
            </a:r>
            <a:r>
              <a:rPr lang="en-US" sz="3600" dirty="0"/>
              <a:t>. (Thanks?)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you want equals to check for </a:t>
            </a:r>
            <a:r>
              <a:rPr lang="en-US" sz="3600" b="1" dirty="0"/>
              <a:t>value equality</a:t>
            </a:r>
            <a:r>
              <a:rPr lang="en-US" sz="3600" dirty="0"/>
              <a:t>, you need to write this method yourself. </a:t>
            </a:r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7CCB9FA-D8DC-D5F3-2192-615E8C7C5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4590-6CF4-4124-E841-2C4FCD8E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Up A New World!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1CF4D-B6A9-6BC3-98BB-26D0ACB3C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With an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equals()</a:t>
            </a:r>
            <a:r>
              <a:rPr lang="en-US" sz="3600" dirty="0"/>
              <a:t> method defined, we can now create new data structures of our </a:t>
            </a:r>
            <a:r>
              <a:rPr lang="en-US" sz="3600" dirty="0" err="1"/>
              <a:t>ShoppingCart</a:t>
            </a:r>
            <a:r>
              <a:rPr lang="en-US" sz="3600" dirty="0"/>
              <a:t> object, including those in the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3600" dirty="0"/>
              <a:t> interface.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Using equals(), we can now check whether a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3600" dirty="0"/>
              <a:t> </a:t>
            </a:r>
            <a:r>
              <a:rPr lang="en-US" sz="3600" i="1" dirty="0"/>
              <a:t>contains</a:t>
            </a:r>
            <a:r>
              <a:rPr lang="en-US" sz="3600" dirty="0"/>
              <a:t> an object directly!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i="1" dirty="0" err="1">
                <a:solidFill>
                  <a:srgbClr val="FF2F92"/>
                </a:solidFill>
              </a:rPr>
              <a:t>Elba:This</a:t>
            </a:r>
            <a:r>
              <a:rPr lang="en-US" i="1" dirty="0">
                <a:solidFill>
                  <a:srgbClr val="FF2F92"/>
                </a:solidFill>
              </a:rPr>
              <a:t> is a draft TODO slide I made after Lecture12</a:t>
            </a:r>
          </a:p>
        </p:txBody>
      </p:sp>
    </p:spTree>
    <p:extLst>
      <p:ext uri="{BB962C8B-B14F-4D97-AF65-F5344CB8AC3E}">
        <p14:creationId xmlns:p14="http://schemas.microsoft.com/office/powerpoint/2010/main" val="649978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By taking a parameter of type </a:t>
            </a:r>
            <a:r>
              <a:rPr lang="en-US" sz="3600" dirty="0">
                <a:latin typeface="Consolas" panose="020B0609020204030204" pitchFamily="49" charset="0"/>
              </a:rPr>
              <a:t>Object</a:t>
            </a:r>
            <a:r>
              <a:rPr lang="en-US" sz="3600" dirty="0"/>
              <a:t>, the equals method can be passed </a:t>
            </a:r>
            <a:r>
              <a:rPr lang="en-US" sz="3600" u="sng" dirty="0"/>
              <a:t>any type of object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More to come in CSE 123 on the Java mechanisms that make this work!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can use the </a:t>
            </a:r>
            <a:r>
              <a:rPr lang="en-US" sz="3600" dirty="0" err="1">
                <a:solidFill>
                  <a:schemeClr val="accent2"/>
                </a:solidFill>
                <a:latin typeface="Consolas" panose="020B0609020204030204" pitchFamily="49" charset="0"/>
              </a:rPr>
              <a:t>instanceof</a:t>
            </a:r>
            <a:r>
              <a:rPr lang="en-US" sz="3600" dirty="0"/>
              <a:t> keyword in Java to determine if the parameter is </a:t>
            </a:r>
            <a:r>
              <a:rPr lang="en-US" sz="3600" u="sng" dirty="0"/>
              <a:t>actually</a:t>
            </a:r>
            <a:r>
              <a:rPr lang="en-US" sz="3600" dirty="0"/>
              <a:t> a </a:t>
            </a:r>
            <a:r>
              <a:rPr lang="en-US" sz="3600" dirty="0" err="1">
                <a:latin typeface="Consolas" panose="020B0609020204030204" pitchFamily="49" charset="0"/>
              </a:rPr>
              <a:t>ShoppingCart</a:t>
            </a:r>
            <a:endParaRPr lang="en-US" sz="3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50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ShoppingCart’s</a:t>
            </a:r>
            <a:r>
              <a:rPr lang="en-US" dirty="0"/>
              <a:t> equals()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95E26"/>
                </a:solidFill>
                <a:latin typeface="Consolas" panose="020B0609020204030204" pitchFamily="49" charset="0"/>
              </a:rPr>
              <a:t>equals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o)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o)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(o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instanceof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 o;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capacity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capacity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Picture 4" descr="Slack message from Hunter saying &quot;I also think it would be good to highlight the fact that every Java programmer and their mother just copies (or has memorized) that equals method template and the &quot;real work&quot; is filling in the middle case&quot;">
            <a:extLst>
              <a:ext uri="{FF2B5EF4-FFF2-40B4-BE49-F238E27FC236}">
                <a16:creationId xmlns:a16="http://schemas.microsoft.com/office/drawing/2014/main" id="{C2C95D9E-DDFE-4842-8DE3-EA62E01D5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9984543" cy="44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there…</a:t>
            </a:r>
          </a:p>
        </p:txBody>
      </p:sp>
      <p:sp>
        <p:nvSpPr>
          <p:cNvPr id="6" name="Bevel 5">
            <a:extLst>
              <a:ext uri="{FF2B5EF4-FFF2-40B4-BE49-F238E27FC236}">
                <a16:creationId xmlns:a16="http://schemas.microsoft.com/office/drawing/2014/main" id="{E98FA9C9-FBF6-4EEE-BEF9-9C1FB1322C5E}"/>
              </a:ext>
            </a:extLst>
          </p:cNvPr>
          <p:cNvSpPr/>
          <p:nvPr/>
        </p:nvSpPr>
        <p:spPr>
          <a:xfrm>
            <a:off x="1499507" y="1219200"/>
            <a:ext cx="9192986" cy="4947557"/>
          </a:xfrm>
          <a:prstGeom prst="bevel">
            <a:avLst/>
          </a:prstGeom>
          <a:solidFill>
            <a:srgbClr val="EBD6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This is actually </a:t>
            </a:r>
            <a:r>
              <a:rPr lang="en-US" sz="3200" b="1" dirty="0">
                <a:solidFill>
                  <a:schemeClr val="tx1"/>
                </a:solidFill>
              </a:rPr>
              <a:t>still an imperfect implementation</a:t>
            </a:r>
            <a:r>
              <a:rPr lang="en-US" sz="3200" dirty="0">
                <a:solidFill>
                  <a:schemeClr val="tx1"/>
                </a:solidFill>
              </a:rPr>
              <a:t> because we would also need to write a </a:t>
            </a:r>
            <a:r>
              <a:rPr lang="en-US" sz="3200" dirty="0" err="1">
                <a:solidFill>
                  <a:schemeClr val="tx1"/>
                </a:solidFill>
                <a:latin typeface="Consolas" panose="020B0609020204030204" pitchFamily="49" charset="0"/>
              </a:rPr>
              <a:t>hashCode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r>
              <a:rPr lang="en-US" sz="3200" dirty="0">
                <a:solidFill>
                  <a:schemeClr val="tx1"/>
                </a:solidFill>
              </a:rPr>
              <a:t> method for our object to work with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HashSet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HashMap</a:t>
            </a:r>
            <a:r>
              <a:rPr lang="en-US" sz="3200" dirty="0">
                <a:solidFill>
                  <a:schemeClr val="tx1"/>
                </a:solidFill>
              </a:rPr>
              <a:t>, etc. but more to come on that in CSE 331 and beyond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44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(4/4)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Recap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Bigger 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37141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4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Write a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class that you can construct by saying: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onsolas" panose="020B0609020204030204" pitchFamily="49" charset="0"/>
              </a:rPr>
              <a:t>      new Student(1234567, "</a:t>
            </a:r>
            <a:r>
              <a:rPr lang="en-US" sz="3600" dirty="0" err="1">
                <a:latin typeface="Consolas" panose="020B0609020204030204" pitchFamily="49" charset="0"/>
              </a:rPr>
              <a:t>Cornbear</a:t>
            </a:r>
            <a:r>
              <a:rPr lang="en-US" sz="3600" dirty="0">
                <a:latin typeface="Consolas" panose="020B0609020204030204" pitchFamily="49" charset="0"/>
              </a:rPr>
              <a:t>")</a:t>
            </a:r>
            <a:r>
              <a:rPr lang="en-US" sz="36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where the first parameter is their student number and the second parameter is their name. Your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class should also implement the following methods: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/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getName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the student's name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getStudentNumber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the student's number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setName</a:t>
            </a:r>
            <a:r>
              <a:rPr lang="en-US" sz="3600" dirty="0">
                <a:latin typeface="Consolas" panose="020B0609020204030204" pitchFamily="49" charset="0"/>
              </a:rPr>
              <a:t>(String </a:t>
            </a:r>
            <a:r>
              <a:rPr lang="en-US" sz="3600" dirty="0" err="1">
                <a:latin typeface="Consolas" panose="020B0609020204030204" pitchFamily="49" charset="0"/>
              </a:rPr>
              <a:t>newName</a:t>
            </a:r>
            <a:r>
              <a:rPr lang="en-US" sz="3600" dirty="0">
                <a:latin typeface="Consolas" panose="020B0609020204030204" pitchFamily="49" charset="0"/>
              </a:rPr>
              <a:t>) </a:t>
            </a:r>
            <a:r>
              <a:rPr lang="en-US" sz="3600" dirty="0"/>
              <a:t>sets the student’s name to the given </a:t>
            </a:r>
            <a:r>
              <a:rPr lang="en-US" sz="3600" dirty="0">
                <a:latin typeface="Consolas" panose="020B0609020204030204" pitchFamily="49" charset="0"/>
              </a:rPr>
              <a:t>newname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toString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a </a:t>
            </a:r>
            <a:r>
              <a:rPr lang="en-US" sz="3600" dirty="0">
                <a:latin typeface="Consolas" panose="020B0609020204030204" pitchFamily="49" charset="0"/>
              </a:rPr>
              <a:t>String</a:t>
            </a:r>
            <a:r>
              <a:rPr lang="en-US" sz="3600" dirty="0"/>
              <a:t> representation of the student formatted as </a:t>
            </a:r>
            <a:r>
              <a:rPr lang="en-US" sz="3600" dirty="0">
                <a:latin typeface="Consolas" panose="020B0609020204030204" pitchFamily="49" charset="0"/>
              </a:rPr>
              <a:t>"name (</a:t>
            </a:r>
            <a:r>
              <a:rPr lang="en-US" sz="3600" dirty="0" err="1">
                <a:latin typeface="Consolas" panose="020B0609020204030204" pitchFamily="49" charset="0"/>
              </a:rPr>
              <a:t>studentNumber</a:t>
            </a:r>
            <a:r>
              <a:rPr lang="en-US" sz="3600" dirty="0">
                <a:latin typeface="Consolas" panose="020B0609020204030204" pitchFamily="49" charset="0"/>
              </a:rPr>
              <a:t>)"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Consolas" panose="020B0609020204030204" pitchFamily="49" charset="0"/>
              </a:rPr>
              <a:t>equals(Object other)</a:t>
            </a:r>
            <a:r>
              <a:rPr lang="en-US" sz="3600" dirty="0"/>
              <a:t> that returns </a:t>
            </a:r>
            <a:r>
              <a:rPr lang="en-US" sz="3600" dirty="0">
                <a:latin typeface="Consolas" panose="020B0609020204030204" pitchFamily="49" charset="0"/>
              </a:rPr>
              <a:t>true</a:t>
            </a:r>
            <a:r>
              <a:rPr lang="en-US" sz="3600" dirty="0"/>
              <a:t> if the given parameter is considered equal to this object</a:t>
            </a:r>
          </a:p>
        </p:txBody>
      </p:sp>
    </p:spTree>
    <p:extLst>
      <p:ext uri="{BB962C8B-B14F-4D97-AF65-F5344CB8AC3E}">
        <p14:creationId xmlns:p14="http://schemas.microsoft.com/office/powerpoint/2010/main" val="560932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15989"/>
            <a:ext cx="11217677" cy="51623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What if we added a field to the Student class: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onsolas" panose="020B0609020204030204" pitchFamily="49" charset="0"/>
              </a:rPr>
              <a:t>   </a:t>
            </a:r>
            <a:r>
              <a:rPr lang="en-US" sz="3200" dirty="0">
                <a:latin typeface="Consolas" panose="020B0609020204030204" pitchFamily="49" charset="0"/>
              </a:rPr>
              <a:t>private </a:t>
            </a:r>
            <a:r>
              <a:rPr lang="en-US" sz="3200" dirty="0" err="1">
                <a:latin typeface="Consolas" panose="020B0609020204030204" pitchFamily="49" charset="0"/>
              </a:rPr>
              <a:t>boolean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isLocalStudent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Yikes—You are the </a:t>
            </a:r>
            <a:r>
              <a:rPr lang="en-US" sz="3600" b="1" dirty="0"/>
              <a:t>designer</a:t>
            </a:r>
            <a:r>
              <a:rPr lang="en-US" sz="3600" dirty="0"/>
              <a:t> now. Think carefully about what assumptions you are making! 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500" dirty="0"/>
              <a:t>Also…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500" dirty="0"/>
              <a:t>Why </a:t>
            </a:r>
            <a:r>
              <a:rPr lang="en-US" sz="3500" u="sng" dirty="0"/>
              <a:t>shouldn’t</a:t>
            </a:r>
            <a:r>
              <a:rPr lang="en-US" sz="3500" dirty="0"/>
              <a:t> we include a </a:t>
            </a:r>
            <a:r>
              <a:rPr lang="en-US" sz="3500" dirty="0" err="1">
                <a:latin typeface="Consolas" panose="020B0609020204030204" pitchFamily="49" charset="0"/>
              </a:rPr>
              <a:t>setStudentNumber</a:t>
            </a:r>
            <a:r>
              <a:rPr lang="en-US" sz="3500" dirty="0"/>
              <a:t> method?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7ECF7-C7F2-EF8E-E64D-E5D8044DEA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57" t="38794" r="27649" b="26966"/>
          <a:stretch>
            <a:fillRect/>
          </a:stretch>
        </p:blipFill>
        <p:spPr>
          <a:xfrm>
            <a:off x="9639598" y="303593"/>
            <a:ext cx="2416278" cy="1402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2ECA9D-6C21-E2F9-0E85-C6A0ED4D9479}"/>
              </a:ext>
            </a:extLst>
          </p:cNvPr>
          <p:cNvSpPr txBox="1"/>
          <p:nvPr/>
        </p:nvSpPr>
        <p:spPr>
          <a:xfrm>
            <a:off x="7800966" y="303593"/>
            <a:ext cx="183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cautionary tale:</a:t>
            </a:r>
          </a:p>
        </p:txBody>
      </p:sp>
    </p:spTree>
    <p:extLst>
      <p:ext uri="{BB962C8B-B14F-4D97-AF65-F5344CB8AC3E}">
        <p14:creationId xmlns:p14="http://schemas.microsoft.com/office/powerpoint/2010/main" val="10998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0881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Write a Course class that represents a course at UW. Implement the following methods and constructors: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u="sng" dirty="0"/>
              <a:t>Constructors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Write a constructor so that you can construct a Course by saying </a:t>
            </a:r>
            <a:r>
              <a:rPr lang="en-US" sz="3600" dirty="0">
                <a:latin typeface="Consolas" panose="020B0609020204030204" pitchFamily="49" charset="0"/>
              </a:rPr>
              <a:t>new Course(23213, "CSE 122", 4)</a:t>
            </a:r>
            <a:r>
              <a:rPr lang="en-US" sz="3600" dirty="0"/>
              <a:t> where the first parameter is the course's SLN, the second parameter is the code for the course, and the third parameter is the number of credits. 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Write another constructor so that you can construct a Course by saying </a:t>
            </a:r>
            <a:r>
              <a:rPr lang="en-US" sz="3600" dirty="0">
                <a:latin typeface="Consolas" panose="020B0609020204030204" pitchFamily="49" charset="0"/>
              </a:rPr>
              <a:t>new Course(23239, "CSE 122", 4, enrollment)</a:t>
            </a:r>
            <a:r>
              <a:rPr lang="en-US" sz="3600" dirty="0"/>
              <a:t> where the first parameter is the course's SLN, the second parameter is the code for the course, the third parameter is the number of credits, and the fourth parameter is a </a:t>
            </a:r>
            <a:r>
              <a:rPr lang="en-US" sz="3600" dirty="0">
                <a:latin typeface="Consolas" panose="020B0609020204030204" pitchFamily="49" charset="0"/>
              </a:rPr>
              <a:t>Student[] </a:t>
            </a:r>
            <a:r>
              <a:rPr lang="en-US" sz="3600" dirty="0"/>
              <a:t>containing a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for each student enrolled in the course. </a:t>
            </a:r>
          </a:p>
        </p:txBody>
      </p:sp>
    </p:spTree>
    <p:extLst>
      <p:ext uri="{BB962C8B-B14F-4D97-AF65-F5344CB8AC3E}">
        <p14:creationId xmlns:p14="http://schemas.microsoft.com/office/powerpoint/2010/main" val="376871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(1/4)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Recap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17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u="sng" dirty="0"/>
              <a:t>Instance Methods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getSLN</a:t>
            </a:r>
            <a:r>
              <a:rPr lang="en-US" sz="2400" dirty="0">
                <a:latin typeface="Consolas" panose="020B0609020204030204" pitchFamily="49" charset="0"/>
              </a:rPr>
              <a:t>() </a:t>
            </a:r>
            <a:r>
              <a:rPr lang="en-US" sz="2400" dirty="0"/>
              <a:t>returns the course's SLN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getCourseCode</a:t>
            </a:r>
            <a:r>
              <a:rPr lang="en-US" sz="2400" dirty="0">
                <a:latin typeface="Consolas" panose="020B0609020204030204" pitchFamily="49" charset="0"/>
              </a:rPr>
              <a:t>() </a:t>
            </a:r>
            <a:r>
              <a:rPr lang="en-US" sz="2400" dirty="0"/>
              <a:t>returns the course's code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getCredits</a:t>
            </a:r>
            <a:r>
              <a:rPr lang="en-US" sz="2400" dirty="0">
                <a:latin typeface="Consolas" panose="020B0609020204030204" pitchFamily="49" charset="0"/>
              </a:rPr>
              <a:t>() </a:t>
            </a:r>
            <a:r>
              <a:rPr lang="en-US" sz="2400" dirty="0"/>
              <a:t>returns the number of credits for the course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getRoster</a:t>
            </a:r>
            <a:r>
              <a:rPr lang="en-US" sz="2400" dirty="0">
                <a:latin typeface="Consolas" panose="020B0609020204030204" pitchFamily="49" charset="0"/>
              </a:rPr>
              <a:t>() </a:t>
            </a:r>
            <a:r>
              <a:rPr lang="en-US" sz="2400" dirty="0"/>
              <a:t>returns a copy of the course's roster </a:t>
            </a:r>
          </a:p>
        </p:txBody>
      </p:sp>
    </p:spTree>
    <p:extLst>
      <p:ext uri="{BB962C8B-B14F-4D97-AF65-F5344CB8AC3E}">
        <p14:creationId xmlns:p14="http://schemas.microsoft.com/office/powerpoint/2010/main" val="4158265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u="sng" dirty="0"/>
              <a:t>Instance Methods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updateRoster</a:t>
            </a:r>
            <a:r>
              <a:rPr lang="en-US" sz="2400" dirty="0">
                <a:latin typeface="Consolas" panose="020B0609020204030204" pitchFamily="49" charset="0"/>
              </a:rPr>
              <a:t>(Student[] students) </a:t>
            </a:r>
            <a:r>
              <a:rPr lang="en-US" sz="2400" dirty="0"/>
              <a:t>replaces the current roster with the content of the given students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addStudent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adds the given student to the roster if they are not already on it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dropStudent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removes the given student from the roster if they are on it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checkStudentEnrolled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returns true if the given student is on the current roster, and false otherwise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236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Creative Project 2 will be released later today!</a:t>
            </a:r>
          </a:p>
          <a:p>
            <a:pPr lvl="1"/>
            <a:r>
              <a:rPr lang="en-US" sz="2600" dirty="0"/>
              <a:t>Focused on OOP</a:t>
            </a:r>
          </a:p>
          <a:p>
            <a:pPr lvl="1"/>
            <a:r>
              <a:rPr lang="en-US" sz="2600" dirty="0"/>
              <a:t>Due </a:t>
            </a:r>
            <a:r>
              <a:rPr lang="en-US" sz="2600" b="1" dirty="0"/>
              <a:t>Thursday</a:t>
            </a:r>
            <a:r>
              <a:rPr lang="en-US" sz="2600" dirty="0"/>
              <a:t>, May 21</a:t>
            </a:r>
            <a:r>
              <a:rPr lang="en-US" sz="2600" baseline="30000" dirty="0"/>
              <a:t>st</a:t>
            </a:r>
            <a:r>
              <a:rPr lang="en-US" sz="2600" dirty="0"/>
              <a:t> by 11:59pm PT</a:t>
            </a:r>
          </a:p>
          <a:p>
            <a:r>
              <a:rPr lang="en-US" sz="3200" dirty="0"/>
              <a:t>Resubmission Cycle 4 (R4) out soon, too</a:t>
            </a:r>
          </a:p>
          <a:p>
            <a:pPr lvl="1"/>
            <a:r>
              <a:rPr lang="en-US" sz="2600" dirty="0"/>
              <a:t>Due Tuesday, May 19</a:t>
            </a:r>
            <a:r>
              <a:rPr lang="en-US" sz="2600" baseline="30000" dirty="0"/>
              <a:t>th</a:t>
            </a:r>
            <a:r>
              <a:rPr lang="en-US" sz="2600" dirty="0"/>
              <a:t> by 11:59pm PT</a:t>
            </a:r>
          </a:p>
          <a:p>
            <a:pPr lvl="1"/>
            <a:r>
              <a:rPr lang="en-US" sz="2600" dirty="0"/>
              <a:t>Eligible assignments: </a:t>
            </a:r>
            <a:r>
              <a:rPr lang="en-US" sz="2600" b="1" dirty="0">
                <a:solidFill>
                  <a:srgbClr val="FF2F92"/>
                </a:solidFill>
              </a:rPr>
              <a:t>C1</a:t>
            </a:r>
            <a:r>
              <a:rPr lang="en-US" sz="2600" dirty="0"/>
              <a:t>, P1</a:t>
            </a:r>
          </a:p>
          <a:p>
            <a:r>
              <a:rPr lang="en-US" sz="3200" dirty="0"/>
              <a:t>Quiz 2 on </a:t>
            </a:r>
            <a:r>
              <a:rPr lang="en-US" sz="3200" b="1" dirty="0"/>
              <a:t>Tuesday</a:t>
            </a:r>
            <a:r>
              <a:rPr lang="en-US" sz="3200" dirty="0"/>
              <a:t>, May 26</a:t>
            </a:r>
            <a:r>
              <a:rPr lang="en-US" sz="3200" baseline="30000" dirty="0"/>
              <a:t>th</a:t>
            </a:r>
            <a:r>
              <a:rPr lang="en-US" sz="3200" dirty="0"/>
              <a:t>—coming up fast!</a:t>
            </a:r>
          </a:p>
          <a:p>
            <a:pPr lvl="1"/>
            <a:r>
              <a:rPr lang="en-US" sz="2600" dirty="0"/>
              <a:t>Topics: Nested Collections, Objects, and Interfaces</a:t>
            </a:r>
          </a:p>
          <a:p>
            <a:pPr lvl="1"/>
            <a:r>
              <a:rPr lang="en-US" sz="2600" dirty="0"/>
              <a:t>Expect Quiz 1 grades day(s) before Quiz 2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(2/4)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Recap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126353" y="211757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1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initialCapacity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items = </a:t>
            </a:r>
            <a:r>
              <a:rPr lang="en-US" sz="3200" dirty="0">
                <a:solidFill>
                  <a:srgbClr val="FF40FF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HashSet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capacity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initialCapacity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All fields should be initialized in the constructor(s)!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If we write </a:t>
            </a:r>
            <a:r>
              <a:rPr lang="en-US" sz="3600" b="1" u="sng" dirty="0"/>
              <a:t>any</a:t>
            </a:r>
            <a:r>
              <a:rPr lang="en-US" sz="3600" b="1" i="1" dirty="0"/>
              <a:t> </a:t>
            </a:r>
            <a:r>
              <a:rPr lang="en-US" sz="3600" b="1" dirty="0"/>
              <a:t>constructors, Java no longer provides one for us.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941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313F3-6D7F-E61B-FA75-FDC621CCE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59D90-9B6A-1514-F72D-559AB1000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FEA5B-D6B1-8B01-07D1-0A7809AC0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2813"/>
            <a:ext cx="10515600" cy="35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Java allows you to define more than 1 constructor for a class!</a:t>
            </a: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When you call </a:t>
            </a:r>
            <a:r>
              <a:rPr lang="en-US" sz="3600" dirty="0">
                <a:solidFill>
                  <a:srgbClr val="FF40FF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(…)</a:t>
            </a:r>
            <a:r>
              <a:rPr lang="en-US" sz="3600" dirty="0"/>
              <a:t>, Java chooses the constructor that matches your arguments.</a:t>
            </a:r>
          </a:p>
        </p:txBody>
      </p:sp>
    </p:spTree>
    <p:extLst>
      <p:ext uri="{BB962C8B-B14F-4D97-AF65-F5344CB8AC3E}">
        <p14:creationId xmlns:p14="http://schemas.microsoft.com/office/powerpoint/2010/main" val="282217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0FB9B1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 err="1">
                <a:latin typeface="Consolas" panose="020B0609020204030204" pitchFamily="49" charset="0"/>
              </a:rPr>
              <a:t>.capacity</a:t>
            </a:r>
            <a:r>
              <a:rPr lang="en-US" sz="3600" dirty="0">
                <a:latin typeface="Consolas" panose="020B0609020204030204" pitchFamily="49" charset="0"/>
              </a:rPr>
              <a:t>, </a:t>
            </a:r>
            <a:r>
              <a:rPr lang="en-US" sz="3600" dirty="0" err="1">
                <a:solidFill>
                  <a:srgbClr val="0FB9B1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 err="1">
                <a:latin typeface="Consolas" panose="020B0609020204030204" pitchFamily="49" charset="0"/>
              </a:rPr>
              <a:t>.items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solidFill>
                  <a:srgbClr val="0FB9B1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 err="1">
                <a:latin typeface="Consolas" panose="020B0609020204030204" pitchFamily="49" charset="0"/>
              </a:rPr>
              <a:t>.setCapacity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newCapacity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Also, you can use it to call one constructor from another: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solidFill>
                  <a:srgbClr val="0FB9B1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>
                <a:latin typeface="Consolas" panose="020B0609020204030204" pitchFamily="49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581625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keyword is an </a:t>
            </a:r>
            <a:r>
              <a:rPr lang="en-US" sz="3600" b="1" dirty="0"/>
              <a:t>access modifier</a:t>
            </a:r>
            <a:r>
              <a:rPr lang="en-US" sz="3600" i="1" dirty="0"/>
              <a:t> </a:t>
            </a:r>
            <a:r>
              <a:rPr lang="en-US" sz="3600" dirty="0"/>
              <a:t>(like </a:t>
            </a:r>
            <a:r>
              <a:rPr lang="en-US" sz="3600" dirty="0">
                <a:latin typeface="Consolas" panose="020B0609020204030204" pitchFamily="49" charset="0"/>
              </a:rPr>
              <a:t>public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Fields declared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cannot be accessed by any code outside of the class.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</a:t>
            </a:r>
            <a:r>
              <a:rPr lang="en-US" sz="3600" u="sng" dirty="0"/>
              <a:t>always</a:t>
            </a:r>
            <a:r>
              <a:rPr lang="en-US" sz="3600" b="1" dirty="0"/>
              <a:t> </a:t>
            </a:r>
            <a:r>
              <a:rPr lang="en-US" sz="3600" dirty="0"/>
              <a:t>want to encapsulate our objects’ fields by declaring them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649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While users can still access and modify our </a:t>
            </a:r>
            <a:r>
              <a:rPr lang="en-US" sz="3200" dirty="0" err="1"/>
              <a:t>ShoppingCart’s</a:t>
            </a:r>
            <a:r>
              <a:rPr lang="en-US" sz="3200" dirty="0"/>
              <a:t> fields with the instance methods we defined, </a:t>
            </a:r>
            <a:r>
              <a:rPr lang="en-US" sz="3200" i="1" dirty="0"/>
              <a:t>we have control of how they do so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Example: Can only accept a capacity with a positive value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Another Example: Can swap out our underlying implementation to use queues instead! </a:t>
            </a:r>
          </a:p>
        </p:txBody>
      </p:sp>
    </p:spTree>
    <p:extLst>
      <p:ext uri="{BB962C8B-B14F-4D97-AF65-F5344CB8AC3E}">
        <p14:creationId xmlns:p14="http://schemas.microsoft.com/office/powerpoint/2010/main" val="1347984062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20857</TotalTime>
  <Words>1099</Words>
  <Application>Microsoft Macintosh PowerPoint</Application>
  <PresentationFormat>Widescreen</PresentationFormat>
  <Paragraphs>137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Wingdings</vt:lpstr>
      <vt:lpstr>CSE 373 Summer 2020</vt:lpstr>
      <vt:lpstr>Advanced OOP</vt:lpstr>
      <vt:lpstr>Lecture Outline (1/4)</vt:lpstr>
      <vt:lpstr>Announcements</vt:lpstr>
      <vt:lpstr>Lecture Outline (2/4)</vt:lpstr>
      <vt:lpstr>Constructor Syntax</vt:lpstr>
      <vt:lpstr>Multiple Constructors</vt:lpstr>
      <vt:lpstr>this keyword</vt:lpstr>
      <vt:lpstr>private</vt:lpstr>
      <vt:lpstr>Encapsulation</vt:lpstr>
      <vt:lpstr>Lecture Outline (3/4)</vt:lpstr>
      <vt:lpstr>Equals</vt:lpstr>
      <vt:lpstr>Opening Up A New World! </vt:lpstr>
      <vt:lpstr>Object</vt:lpstr>
      <vt:lpstr>ShoppingCart’s equals()</vt:lpstr>
      <vt:lpstr>Almost there…</vt:lpstr>
      <vt:lpstr>Lecture Outline (4/4)</vt:lpstr>
      <vt:lpstr>Student class</vt:lpstr>
      <vt:lpstr>Student class</vt:lpstr>
      <vt:lpstr>Course class</vt:lpstr>
      <vt:lpstr>Course class</vt:lpstr>
      <vt:lpstr>Course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361</cp:revision>
  <cp:lastPrinted>2022-09-27T21:33:44Z</cp:lastPrinted>
  <dcterms:created xsi:type="dcterms:W3CDTF">2020-06-13T06:27:42Z</dcterms:created>
  <dcterms:modified xsi:type="dcterms:W3CDTF">2026-05-13T22:51:28Z</dcterms:modified>
</cp:coreProperties>
</file>