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5" r:id="rId3"/>
    <p:sldId id="324" r:id="rId4"/>
    <p:sldId id="399" r:id="rId5"/>
    <p:sldId id="400" r:id="rId6"/>
    <p:sldId id="414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15" r:id="rId15"/>
    <p:sldId id="401" r:id="rId16"/>
    <p:sldId id="409" r:id="rId17"/>
    <p:sldId id="352" r:id="rId18"/>
    <p:sldId id="416" r:id="rId19"/>
    <p:sldId id="411" r:id="rId20"/>
    <p:sldId id="397" r:id="rId21"/>
    <p:sldId id="417" r:id="rId22"/>
    <p:sldId id="412" r:id="rId23"/>
    <p:sldId id="406" r:id="rId24"/>
    <p:sldId id="382" r:id="rId25"/>
    <p:sldId id="403" r:id="rId26"/>
    <p:sldId id="392" r:id="rId27"/>
    <p:sldId id="394" r:id="rId28"/>
    <p:sldId id="393" r:id="rId29"/>
    <p:sldId id="4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99"/>
            <p14:sldId id="400"/>
            <p14:sldId id="414"/>
            <p14:sldId id="418"/>
            <p14:sldId id="419"/>
            <p14:sldId id="420"/>
            <p14:sldId id="421"/>
            <p14:sldId id="422"/>
            <p14:sldId id="423"/>
            <p14:sldId id="424"/>
            <p14:sldId id="415"/>
            <p14:sldId id="401"/>
            <p14:sldId id="409"/>
            <p14:sldId id="352"/>
            <p14:sldId id="416"/>
            <p14:sldId id="411"/>
            <p14:sldId id="397"/>
            <p14:sldId id="417"/>
            <p14:sldId id="412"/>
            <p14:sldId id="406"/>
            <p14:sldId id="382"/>
            <p14:sldId id="403"/>
            <p14:sldId id="392"/>
            <p14:sldId id="394"/>
            <p14:sldId id="393"/>
            <p14:sldId id="4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80"/>
    <a:srgbClr val="795E26"/>
    <a:srgbClr val="FF40FF"/>
    <a:srgbClr val="266FEF"/>
    <a:srgbClr val="54A0FF"/>
    <a:srgbClr val="7F38B5"/>
    <a:srgbClr val="C00001"/>
    <a:srgbClr val="FF9300"/>
    <a:srgbClr val="2E235D"/>
    <a:srgbClr val="F7B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A70D5-29F7-4FAC-9506-9F5082224715}" v="5" dt="2026-02-17T19:46:43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85" autoAdjust="0"/>
    <p:restoredTop sz="91361"/>
  </p:normalViewPr>
  <p:slideViewPr>
    <p:cSldViewPr snapToGrid="0" snapToObjects="1">
      <p:cViewPr varScale="1">
        <p:scale>
          <a:sx n="104" d="100"/>
          <a:sy n="104" d="100"/>
        </p:scale>
        <p:origin x="216" y="60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2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ZWbsLfSqDiuqSzGaOy74m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45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691A52-72D3-4C80-90E9-21C6C4208F13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47;p21">
            <a:extLst>
              <a:ext uri="{FF2B5EF4-FFF2-40B4-BE49-F238E27FC236}">
                <a16:creationId xmlns:a16="http://schemas.microsoft.com/office/drawing/2014/main" id="{E475762B-3273-1BE9-F027-5336AC497FEE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76326E1F-00BA-861D-28DC-43EC91047491}"/>
              </a:ext>
            </a:extLst>
          </p:cNvPr>
          <p:cNvSpPr txBox="1"/>
          <p:nvPr userDrawn="1"/>
        </p:nvSpPr>
        <p:spPr>
          <a:xfrm>
            <a:off x="7161002" y="43617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F7461547-5534-9791-E4DC-11A29871C103}"/>
              </a:ext>
            </a:extLst>
          </p:cNvPr>
          <p:cNvSpPr txBox="1"/>
          <p:nvPr userDrawn="1"/>
        </p:nvSpPr>
        <p:spPr>
          <a:xfrm>
            <a:off x="7161002" y="4622320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Google Shape;98;p1">
            <a:extLst>
              <a:ext uri="{FF2B5EF4-FFF2-40B4-BE49-F238E27FC236}">
                <a16:creationId xmlns:a16="http://schemas.microsoft.com/office/drawing/2014/main" id="{D4AFDCBE-9510-83FA-E854-45AB492FA0CE}"/>
              </a:ext>
            </a:extLst>
          </p:cNvPr>
          <p:cNvSpPr txBox="1"/>
          <p:nvPr userDrawn="1"/>
        </p:nvSpPr>
        <p:spPr>
          <a:xfrm>
            <a:off x="8250841" y="4333620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Garzas</a:t>
            </a:r>
          </a:p>
        </p:txBody>
      </p:sp>
      <p:sp>
        <p:nvSpPr>
          <p:cNvPr id="19" name="Google Shape;95;p1">
            <a:extLst>
              <a:ext uri="{FF2B5EF4-FFF2-40B4-BE49-F238E27FC236}">
                <a16:creationId xmlns:a16="http://schemas.microsoft.com/office/drawing/2014/main" id="{E4AE62E0-7087-8CF2-A550-5A96B31BDE92}"/>
              </a:ext>
            </a:extLst>
          </p:cNvPr>
          <p:cNvSpPr txBox="1"/>
          <p:nvPr userDrawn="1"/>
        </p:nvSpPr>
        <p:spPr>
          <a:xfrm>
            <a:off x="7389971" y="3701394"/>
            <a:ext cx="46055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26sp </a:t>
            </a:r>
            <a:r>
              <a:rPr lang="en-US" sz="22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Lecture Jams🎧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21" name="Google Shape;99;p1">
            <a:extLst>
              <a:ext uri="{FF2B5EF4-FFF2-40B4-BE49-F238E27FC236}">
                <a16:creationId xmlns:a16="http://schemas.microsoft.com/office/drawing/2014/main" id="{6797B939-F0F7-6712-E8AC-E8D92A6CD6C9}"/>
              </a:ext>
            </a:extLst>
          </p:cNvPr>
          <p:cNvSpPr txBox="1"/>
          <p:nvPr userDrawn="1"/>
        </p:nvSpPr>
        <p:spPr>
          <a:xfrm>
            <a:off x="8250841" y="4673434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More Constructors and Encapsulation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2" y="4125093"/>
            <a:ext cx="6816827" cy="1954786"/>
          </a:xfrm>
        </p:spPr>
        <p:txBody>
          <a:bodyPr/>
          <a:lstStyle/>
          <a:p>
            <a:r>
              <a:rPr lang="en-US" sz="3400" dirty="0"/>
              <a:t>More Constructors, Encapsulation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4889B-5A77-0FA5-9782-25BAE045C4BD}"/>
              </a:ext>
            </a:extLst>
          </p:cNvPr>
          <p:cNvSpPr txBox="1"/>
          <p:nvPr/>
        </p:nvSpPr>
        <p:spPr>
          <a:xfrm>
            <a:off x="7249042" y="1840355"/>
            <a:ext cx="4755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Ed announcement pet photo?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3E74D-8D80-3091-A35B-EBD6E0BE6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594" y="5603652"/>
            <a:ext cx="1254347" cy="12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236A0-73D8-88E1-80C6-BFF3059E8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2F6893B-FF94-EBE2-9214-7F82F76C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c1 and c2 hold after the following code is executed?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7B503C-2E6D-D871-1B08-2253EF23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75" y="300635"/>
            <a:ext cx="767032" cy="762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650B89-DBF9-6ED3-B194-C6B8A28D32C1}"/>
              </a:ext>
            </a:extLst>
          </p:cNvPr>
          <p:cNvSpPr txBox="1"/>
          <p:nvPr/>
        </p:nvSpPr>
        <p:spPr>
          <a:xfrm>
            <a:off x="6768352" y="2355749"/>
            <a:ext cx="5423647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1, []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100, []         c2: 1, [“tub”]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5D32A-9E70-FA6D-BD82-D7D206D4E73D}"/>
              </a:ext>
            </a:extLst>
          </p:cNvPr>
          <p:cNvSpPr txBox="1"/>
          <p:nvPr/>
        </p:nvSpPr>
        <p:spPr>
          <a:xfrm>
            <a:off x="338538" y="2885592"/>
            <a:ext cx="6429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c1.items.add(“tub”)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c1;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100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780970-5F32-FF54-CE2F-0DE7303551FB}"/>
              </a:ext>
            </a:extLst>
          </p:cNvPr>
          <p:cNvSpPr txBox="1"/>
          <p:nvPr/>
        </p:nvSpPr>
        <p:spPr>
          <a:xfrm>
            <a:off x="1546398" y="5839010"/>
            <a:ext cx="26510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1080"/>
                </a:solidFill>
              </a:rPr>
              <a:t>c1: 1, [“tub”] </a:t>
            </a:r>
            <a:endParaRPr lang="en-US" sz="3000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02F43A4-6537-A9AA-46F9-2052DC2164F7}"/>
              </a:ext>
            </a:extLst>
          </p:cNvPr>
          <p:cNvSpPr/>
          <p:nvPr/>
        </p:nvSpPr>
        <p:spPr>
          <a:xfrm>
            <a:off x="49426" y="4039203"/>
            <a:ext cx="373137" cy="31807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5DF05-D5DA-23D5-E9EA-C738C4D5EB94}"/>
              </a:ext>
            </a:extLst>
          </p:cNvPr>
          <p:cNvSpPr txBox="1"/>
          <p:nvPr/>
        </p:nvSpPr>
        <p:spPr>
          <a:xfrm>
            <a:off x="5775593" y="5839080"/>
            <a:ext cx="62630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1080"/>
                </a:solidFill>
              </a:rPr>
              <a:t>c2</a:t>
            </a:r>
            <a:endParaRPr lang="en-US" sz="3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E51381-08F4-6C6B-99EC-6B3DB20F2168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3789802" y="6116009"/>
            <a:ext cx="1985791" cy="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0637A66-F708-BF03-6F3F-A88AACFD4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73" y="281775"/>
            <a:ext cx="767033" cy="7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5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909DB-11E6-F077-B60A-4080D75B3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31E2A13-8CC0-0C9C-50E8-F2BF5D96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c1 and c2 hold after the following code is executed?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C0FE14-C0C7-DE8E-CCBD-0901265B6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75" y="300635"/>
            <a:ext cx="767032" cy="762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9A688E-1B98-30FD-39DA-D0B21B00340F}"/>
              </a:ext>
            </a:extLst>
          </p:cNvPr>
          <p:cNvSpPr txBox="1"/>
          <p:nvPr/>
        </p:nvSpPr>
        <p:spPr>
          <a:xfrm>
            <a:off x="6768352" y="2355749"/>
            <a:ext cx="5423647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1, []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100, []         c2: 1, [“tub”]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5223B4-6670-F8B5-7CE2-69DCD60AEC8F}"/>
              </a:ext>
            </a:extLst>
          </p:cNvPr>
          <p:cNvSpPr txBox="1"/>
          <p:nvPr/>
        </p:nvSpPr>
        <p:spPr>
          <a:xfrm>
            <a:off x="338538" y="2885592"/>
            <a:ext cx="6429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c1.items.add(“tub”)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c1;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100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C061E5-5896-53DD-43DF-B592B743282F}"/>
              </a:ext>
            </a:extLst>
          </p:cNvPr>
          <p:cNvSpPr txBox="1"/>
          <p:nvPr/>
        </p:nvSpPr>
        <p:spPr>
          <a:xfrm>
            <a:off x="1546398" y="5839010"/>
            <a:ext cx="26510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1080"/>
                </a:solidFill>
              </a:rPr>
              <a:t>c1: 100, [“tub”] </a:t>
            </a:r>
            <a:endParaRPr lang="en-US" sz="3000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2A159C14-258D-263C-4A28-97370B229B06}"/>
              </a:ext>
            </a:extLst>
          </p:cNvPr>
          <p:cNvSpPr/>
          <p:nvPr/>
        </p:nvSpPr>
        <p:spPr>
          <a:xfrm>
            <a:off x="49426" y="4413779"/>
            <a:ext cx="373137" cy="31807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40CD4-9CDC-427E-0E69-82DD27F020A2}"/>
              </a:ext>
            </a:extLst>
          </p:cNvPr>
          <p:cNvSpPr txBox="1"/>
          <p:nvPr/>
        </p:nvSpPr>
        <p:spPr>
          <a:xfrm>
            <a:off x="5775593" y="5839080"/>
            <a:ext cx="62630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1080"/>
                </a:solidFill>
              </a:rPr>
              <a:t>c2</a:t>
            </a:r>
            <a:endParaRPr lang="en-US" sz="3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F7B7C3-1669-D9C6-B2A0-4FA2CC2D737D}"/>
              </a:ext>
            </a:extLst>
          </p:cNvPr>
          <p:cNvCxnSpPr>
            <a:cxnSpLocks/>
            <a:stCxn id="5" idx="1"/>
            <a:endCxn id="27" idx="3"/>
          </p:cNvCxnSpPr>
          <p:nvPr/>
        </p:nvCxnSpPr>
        <p:spPr>
          <a:xfrm flipH="1" flipV="1">
            <a:off x="4197427" y="6116009"/>
            <a:ext cx="1578166" cy="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4FE5E99-ECFB-F285-20B7-312577201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73" y="281775"/>
            <a:ext cx="767033" cy="7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7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9D0EF-D1B7-8A8F-00F4-490F0455E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DDB37D7-9A54-0532-BC21-E448C686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c1 and c2 hold after the following code is executed?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BB58AD-947C-A649-2E5B-E1E3BFD07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75" y="300635"/>
            <a:ext cx="767032" cy="762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C771C6-6336-B57B-7691-765E667707B1}"/>
              </a:ext>
            </a:extLst>
          </p:cNvPr>
          <p:cNvSpPr txBox="1"/>
          <p:nvPr/>
        </p:nvSpPr>
        <p:spPr>
          <a:xfrm>
            <a:off x="6768352" y="2355749"/>
            <a:ext cx="5423647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1, []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100, []         c2: 1, [“tub”]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DCBF19-3C87-B2F6-0494-82DD83898BB8}"/>
              </a:ext>
            </a:extLst>
          </p:cNvPr>
          <p:cNvSpPr txBox="1"/>
          <p:nvPr/>
        </p:nvSpPr>
        <p:spPr>
          <a:xfrm>
            <a:off x="338538" y="2885592"/>
            <a:ext cx="6429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c1.items.add(“tub”)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c1;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100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17FDB0-1369-71A0-B904-B27E0E661033}"/>
              </a:ext>
            </a:extLst>
          </p:cNvPr>
          <p:cNvSpPr txBox="1"/>
          <p:nvPr/>
        </p:nvSpPr>
        <p:spPr>
          <a:xfrm>
            <a:off x="1546398" y="5839010"/>
            <a:ext cx="26510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1080"/>
                </a:solidFill>
              </a:rPr>
              <a:t>c1: 0, []</a:t>
            </a:r>
            <a:endParaRPr lang="en-US" sz="3000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69F666D-C2D0-4B10-BA93-AF3EB6D0639B}"/>
              </a:ext>
            </a:extLst>
          </p:cNvPr>
          <p:cNvSpPr/>
          <p:nvPr/>
        </p:nvSpPr>
        <p:spPr>
          <a:xfrm>
            <a:off x="49426" y="4766320"/>
            <a:ext cx="373137" cy="31807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BE6F0-89D3-ED22-310D-4930FDF82199}"/>
              </a:ext>
            </a:extLst>
          </p:cNvPr>
          <p:cNvSpPr txBox="1"/>
          <p:nvPr/>
        </p:nvSpPr>
        <p:spPr>
          <a:xfrm>
            <a:off x="5775593" y="5839080"/>
            <a:ext cx="62630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1080"/>
                </a:solidFill>
              </a:rPr>
              <a:t>c2: 100, [“tub”] </a:t>
            </a: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E6D81-3540-A48A-88CE-FCB43D974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73" y="281775"/>
            <a:ext cx="767033" cy="7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DDCFC-D3B5-AD92-28BA-92F60EB4D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9E51A91-C9A6-7CB8-AB87-CB2F101D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c1 and c2 hold after the following code is executed?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4100EC-16DD-88A4-FC33-FB2DDD6D8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75" y="300635"/>
            <a:ext cx="767032" cy="762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4E813E-E496-5167-1F47-B30B717A4949}"/>
              </a:ext>
            </a:extLst>
          </p:cNvPr>
          <p:cNvSpPr txBox="1"/>
          <p:nvPr/>
        </p:nvSpPr>
        <p:spPr>
          <a:xfrm>
            <a:off x="6768352" y="2355749"/>
            <a:ext cx="5423647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1, []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100, []         c2: 1, [“tub”]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02845C-C9E4-D872-536E-7CB84DA09834}"/>
              </a:ext>
            </a:extLst>
          </p:cNvPr>
          <p:cNvSpPr txBox="1"/>
          <p:nvPr/>
        </p:nvSpPr>
        <p:spPr>
          <a:xfrm>
            <a:off x="338538" y="2885592"/>
            <a:ext cx="6429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c1.items.add(“tub”)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c1;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100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2FB169-C8BF-5680-9E72-13D146150BAB}"/>
              </a:ext>
            </a:extLst>
          </p:cNvPr>
          <p:cNvSpPr txBox="1"/>
          <p:nvPr/>
        </p:nvSpPr>
        <p:spPr>
          <a:xfrm>
            <a:off x="1546398" y="5839010"/>
            <a:ext cx="26510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1080"/>
                </a:solidFill>
              </a:rPr>
              <a:t>c1: 1, []</a:t>
            </a:r>
            <a:endParaRPr lang="en-US" sz="3000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B4F1416-165E-4BE4-740A-403E963AF9C3}"/>
              </a:ext>
            </a:extLst>
          </p:cNvPr>
          <p:cNvSpPr/>
          <p:nvPr/>
        </p:nvSpPr>
        <p:spPr>
          <a:xfrm>
            <a:off x="49426" y="5162928"/>
            <a:ext cx="373137" cy="31807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71E6F-42FD-B061-0D1F-5BB6C31CE553}"/>
              </a:ext>
            </a:extLst>
          </p:cNvPr>
          <p:cNvSpPr txBox="1"/>
          <p:nvPr/>
        </p:nvSpPr>
        <p:spPr>
          <a:xfrm>
            <a:off x="5775593" y="5839080"/>
            <a:ext cx="62630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1080"/>
                </a:solidFill>
              </a:rPr>
              <a:t>c2: 100, [“tub”] </a:t>
            </a: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C1A89-8101-8FDF-55BB-A6A4B79C1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73" y="281775"/>
            <a:ext cx="767033" cy="7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9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366AC7F-7112-2B5A-9202-2BE95CA70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6515-2F88-B124-D22C-236BCC7B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c1 and c2 hold after the following code is executed?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CBFCC-2324-1E91-13C4-F7C43820BEBE}"/>
              </a:ext>
            </a:extLst>
          </p:cNvPr>
          <p:cNvSpPr txBox="1"/>
          <p:nvPr/>
        </p:nvSpPr>
        <p:spPr>
          <a:xfrm>
            <a:off x="7092571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C0681-DC8E-A1E3-CBDF-387D2C5EBC6A}"/>
              </a:ext>
            </a:extLst>
          </p:cNvPr>
          <p:cNvSpPr txBox="1"/>
          <p:nvPr/>
        </p:nvSpPr>
        <p:spPr>
          <a:xfrm>
            <a:off x="598515" y="2809702"/>
            <a:ext cx="7357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c1.items.add(“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Yapple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”);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 = 1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c1;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>
                <a:latin typeface="Consolas" panose="020B0609020204030204" pitchFamily="49" charset="0"/>
              </a:rPr>
              <a:t>100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400" dirty="0">
                <a:latin typeface="Consolas" panose="020B0609020204030204" pitchFamily="49" charset="0"/>
              </a:rPr>
              <a:t> 1;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FEEE0-BF2F-8F21-E749-EE28D6E91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75" y="300635"/>
            <a:ext cx="767032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4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7AFD-D496-473D-BD25-38CF329827E9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-99;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5C73-DD7C-4656-96A0-5A2C118DF197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0CA692F-A1A0-3680-4FAF-B18FCF4D7716}"/>
              </a:ext>
            </a:extLst>
          </p:cNvPr>
          <p:cNvSpPr/>
          <p:nvPr/>
        </p:nvSpPr>
        <p:spPr>
          <a:xfrm>
            <a:off x="220980" y="2956560"/>
            <a:ext cx="377536" cy="266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18630D6-F470-0F55-1FD0-367C0C44CDC0}"/>
              </a:ext>
            </a:extLst>
          </p:cNvPr>
          <p:cNvSpPr/>
          <p:nvPr/>
        </p:nvSpPr>
        <p:spPr>
          <a:xfrm>
            <a:off x="220980" y="3429000"/>
            <a:ext cx="377536" cy="266700"/>
          </a:xfrm>
          <a:prstGeom prst="rightArrow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E2A0DA7-49F9-E086-417F-49D6500C09C3}"/>
              </a:ext>
            </a:extLst>
          </p:cNvPr>
          <p:cNvSpPr/>
          <p:nvPr/>
        </p:nvSpPr>
        <p:spPr>
          <a:xfrm>
            <a:off x="220980" y="3836221"/>
            <a:ext cx="377536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9E2B7D-4EF9-1E1E-95B1-D46D24A5D7CD}"/>
              </a:ext>
            </a:extLst>
          </p:cNvPr>
          <p:cNvSpPr/>
          <p:nvPr/>
        </p:nvSpPr>
        <p:spPr>
          <a:xfrm>
            <a:off x="220980" y="5550284"/>
            <a:ext cx="377536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31497FC-8DC4-EBBD-43A3-343B34B302BB}"/>
              </a:ext>
            </a:extLst>
          </p:cNvPr>
          <p:cNvSpPr/>
          <p:nvPr/>
        </p:nvSpPr>
        <p:spPr>
          <a:xfrm>
            <a:off x="220980" y="4673623"/>
            <a:ext cx="377536" cy="2667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266362C-2310-BD88-2D24-FDE10296D0A2}"/>
              </a:ext>
            </a:extLst>
          </p:cNvPr>
          <p:cNvSpPr/>
          <p:nvPr/>
        </p:nvSpPr>
        <p:spPr>
          <a:xfrm>
            <a:off x="220980" y="4230624"/>
            <a:ext cx="377536" cy="266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E8D8D26-E52E-CAAD-2B8E-4B0ABFC33F68}"/>
              </a:ext>
            </a:extLst>
          </p:cNvPr>
          <p:cNvSpPr/>
          <p:nvPr/>
        </p:nvSpPr>
        <p:spPr>
          <a:xfrm>
            <a:off x="220980" y="5127577"/>
            <a:ext cx="377536" cy="266700"/>
          </a:xfrm>
          <a:prstGeom prst="right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A395E-DF42-1159-5195-0AAA6C17B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23" y="293213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208417" y="27789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27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Constructors are called when we first create a new instance of a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cart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FF40FF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don’t write any constructors, Java provides one that takes no parameters and just sets each field to its default value. </a:t>
            </a:r>
          </a:p>
        </p:txBody>
      </p:sp>
    </p:spTree>
    <p:extLst>
      <p:ext uri="{BB962C8B-B14F-4D97-AF65-F5344CB8AC3E}">
        <p14:creationId xmlns:p14="http://schemas.microsoft.com/office/powerpoint/2010/main" val="2614269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17B47-1CB3-804A-5F66-EE437D79A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4DBD-065D-0C17-3715-F72148E59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78ACF-E22F-D0DE-E3B6-4C535D90A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Constructors can take parameters just like a method.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cart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FF40FF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(…);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It is up to you to decide what parameters make sense! </a:t>
            </a:r>
          </a:p>
        </p:txBody>
      </p:sp>
    </p:spTree>
    <p:extLst>
      <p:ext uri="{BB962C8B-B14F-4D97-AF65-F5344CB8AC3E}">
        <p14:creationId xmlns:p14="http://schemas.microsoft.com/office/powerpoint/2010/main" val="2831884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initialCapacity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items = </a:t>
            </a:r>
            <a:r>
              <a:rPr lang="en-US" sz="3200" dirty="0">
                <a:solidFill>
                  <a:srgbClr val="FF40FF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HashSet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capacity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initialCapacity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u="sng" dirty="0"/>
              <a:t>any</a:t>
            </a:r>
            <a:r>
              <a:rPr lang="en-US" sz="3600" i="1" dirty="0"/>
              <a:t>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427010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rgbClr val="266FEF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solidFill>
                  <a:srgbClr val="266FEF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 err="1">
                <a:latin typeface="Consolas" panose="020B0609020204030204" pitchFamily="49" charset="0"/>
              </a:rPr>
              <a:t>.capacity</a:t>
            </a:r>
            <a:r>
              <a:rPr lang="en-US" sz="3600" dirty="0"/>
              <a:t>, </a:t>
            </a:r>
            <a:r>
              <a:rPr lang="en-US" sz="3600" dirty="0" err="1">
                <a:solidFill>
                  <a:srgbClr val="266FEF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 err="1">
                <a:latin typeface="Consolas" panose="020B0609020204030204" pitchFamily="49" charset="0"/>
              </a:rPr>
              <a:t>.items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8846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313F3-6D7F-E61B-FA75-FDC621CCE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9D90-9B6A-1514-F72D-559AB100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FEA5B-D6B1-8B01-07D1-0A7809AC0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2813"/>
            <a:ext cx="10515600" cy="35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Java allows you to define more than 1 constructor for a class!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When you call </a:t>
            </a:r>
            <a:r>
              <a:rPr lang="en-US" sz="3600" dirty="0">
                <a:solidFill>
                  <a:srgbClr val="FF40FF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(…)</a:t>
            </a:r>
            <a:r>
              <a:rPr lang="en-US" sz="3600" dirty="0"/>
              <a:t>, Java chooses the constructor that matches your arguments.</a:t>
            </a:r>
          </a:p>
        </p:txBody>
      </p:sp>
    </p:spTree>
    <p:extLst>
      <p:ext uri="{BB962C8B-B14F-4D97-AF65-F5344CB8AC3E}">
        <p14:creationId xmlns:p14="http://schemas.microsoft.com/office/powerpoint/2010/main" val="2822178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 err="1">
                <a:latin typeface="Consolas" panose="020B0609020204030204" pitchFamily="49" charset="0"/>
              </a:rPr>
              <a:t>.capacity</a:t>
            </a:r>
            <a:r>
              <a:rPr lang="en-US" sz="3600" dirty="0"/>
              <a:t>, </a:t>
            </a:r>
            <a:r>
              <a:rPr lang="en-US" sz="3600" dirty="0" err="1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 err="1">
                <a:latin typeface="Consolas" panose="020B0609020204030204" pitchFamily="49" charset="0"/>
              </a:rPr>
              <a:t>.items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call one constructor from another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 this</a:t>
            </a:r>
            <a:r>
              <a:rPr lang="en-US" sz="3600" dirty="0">
                <a:latin typeface="Consolas" panose="020B0609020204030204" pitchFamily="49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846283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Encapsulation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65723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67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5878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1145008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(Clients = chaos, y’all.)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keyword is an </a:t>
            </a:r>
            <a:r>
              <a:rPr lang="en-US" sz="3600" b="1" dirty="0"/>
              <a:t>access modifier</a:t>
            </a:r>
            <a:r>
              <a:rPr lang="en-US" sz="3600" i="1" dirty="0"/>
              <a:t> </a:t>
            </a:r>
            <a:r>
              <a:rPr lang="en-US" sz="3600" dirty="0"/>
              <a:t>(like </a:t>
            </a:r>
            <a:r>
              <a:rPr lang="en-US" sz="3600" dirty="0">
                <a:latin typeface="Consolas" panose="020B0609020204030204" pitchFamily="49" charset="0"/>
              </a:rPr>
              <a:t>public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Fields declared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cannot be accessed by any code outside of the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</a:t>
            </a:r>
            <a:r>
              <a:rPr lang="en-US" sz="3600" u="sng" dirty="0"/>
              <a:t>always</a:t>
            </a:r>
            <a:r>
              <a:rPr lang="en-US" sz="3600" b="1" dirty="0"/>
              <a:t> </a:t>
            </a:r>
            <a:r>
              <a:rPr lang="en-US" sz="3600" dirty="0"/>
              <a:t>want to encapsulate our objects’ fields by declaring them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Accessors and Mutators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Declaring fields as private removes all access from the user.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we want to give some back, we can define instance methods.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C9E860-651D-45B1-8B8C-5D6063AE5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458875"/>
              </p:ext>
            </p:extLst>
          </p:nvPr>
        </p:nvGraphicFramePr>
        <p:xfrm>
          <a:off x="972589" y="3662205"/>
          <a:ext cx="10437091" cy="2137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710">
                  <a:extLst>
                    <a:ext uri="{9D8B030D-6E8A-4147-A177-3AD203B41FA5}">
                      <a16:colId xmlns:a16="http://schemas.microsoft.com/office/drawing/2014/main" val="3944959879"/>
                    </a:ext>
                  </a:extLst>
                </a:gridCol>
                <a:gridCol w="5765381">
                  <a:extLst>
                    <a:ext uri="{9D8B030D-6E8A-4147-A177-3AD203B41FA5}">
                      <a16:colId xmlns:a16="http://schemas.microsoft.com/office/drawing/2014/main" val="48658348"/>
                    </a:ext>
                  </a:extLst>
                </a:gridCol>
              </a:tblGrid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Accessors (“getters”)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Mutators (“setters”)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82704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getItems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setItems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(Set&lt;String&gt; items)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51010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getCapacity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setCapacity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capacity)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75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While users can still access and modify our </a:t>
            </a:r>
            <a:r>
              <a:rPr lang="en-US" sz="3200" dirty="0" err="1"/>
              <a:t>ShoppingCart’s</a:t>
            </a:r>
            <a:r>
              <a:rPr lang="en-US" sz="3200" dirty="0"/>
              <a:t> fields with the instance methods we defined, </a:t>
            </a:r>
            <a:r>
              <a:rPr lang="en-US" sz="3200" i="1" dirty="0"/>
              <a:t>we have control of how they do so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Example: Can only accept a capacity with a positive value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Another Example: Can swap out our underlying implementation to use queues instead! </a:t>
            </a:r>
          </a:p>
        </p:txBody>
      </p:sp>
    </p:spTree>
    <p:extLst>
      <p:ext uri="{BB962C8B-B14F-4D97-AF65-F5344CB8AC3E}">
        <p14:creationId xmlns:p14="http://schemas.microsoft.com/office/powerpoint/2010/main" val="134798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Reminder: P2 has an extended deadline!</a:t>
            </a:r>
          </a:p>
          <a:p>
            <a:pPr lvl="1"/>
            <a:r>
              <a:rPr lang="en-US" sz="2800" dirty="0"/>
              <a:t>Make sure to submit by May 12</a:t>
            </a:r>
            <a:r>
              <a:rPr lang="en-US" sz="2800" baseline="30000" dirty="0"/>
              <a:t>th</a:t>
            </a:r>
            <a:r>
              <a:rPr lang="en-US" sz="2800" dirty="0"/>
              <a:t> 11:59pm PT</a:t>
            </a:r>
          </a:p>
          <a:p>
            <a:r>
              <a:rPr lang="en-US" sz="3200" dirty="0"/>
              <a:t>Resubmission Cycle 3 (R3) due May 12</a:t>
            </a:r>
            <a:r>
              <a:rPr lang="en-US" sz="3200" baseline="30000" dirty="0"/>
              <a:t>th</a:t>
            </a:r>
            <a:r>
              <a:rPr lang="en-US" sz="3200" dirty="0"/>
              <a:t>! </a:t>
            </a:r>
          </a:p>
          <a:p>
            <a:pPr lvl="1"/>
            <a:r>
              <a:rPr lang="en-US" sz="2800" dirty="0"/>
              <a:t>P0, C1, P1 eligible for resub</a:t>
            </a:r>
          </a:p>
          <a:p>
            <a:r>
              <a:rPr lang="en-US" sz="3200" dirty="0"/>
              <a:t>Quiz 1 was yesterday; grades will be released just before Quiz 2!</a:t>
            </a:r>
          </a:p>
          <a:p>
            <a:pPr lvl="1"/>
            <a:r>
              <a:rPr lang="en-US" dirty="0"/>
              <a:t>Quiz 2 on Tuesday, May 26</a:t>
            </a:r>
            <a:r>
              <a:rPr lang="en-US" baseline="30000" dirty="0"/>
              <a:t>th</a:t>
            </a:r>
            <a:r>
              <a:rPr lang="en-US" dirty="0"/>
              <a:t>! (Nested Collections, Objects, and Interfaces)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670062" y="211757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E887-43D8-41AC-9DEA-F6C9D38B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c1 and c2 hold after the following code is executed?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DA779-7E36-4DD3-A785-225F915503D0}"/>
              </a:ext>
            </a:extLst>
          </p:cNvPr>
          <p:cNvSpPr txBox="1"/>
          <p:nvPr/>
        </p:nvSpPr>
        <p:spPr>
          <a:xfrm>
            <a:off x="6768352" y="2355749"/>
            <a:ext cx="5423647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1, []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100, []         c2: 1, [“tub”]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6C754-85F9-45FB-4391-8F51FA1E5F3D}"/>
              </a:ext>
            </a:extLst>
          </p:cNvPr>
          <p:cNvSpPr txBox="1"/>
          <p:nvPr/>
        </p:nvSpPr>
        <p:spPr>
          <a:xfrm>
            <a:off x="338538" y="2885592"/>
            <a:ext cx="6429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c1.items.add(“tub”)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c1;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100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D6364-5D15-4B68-569E-56DAD0EB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75" y="300635"/>
            <a:ext cx="767032" cy="762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7656EB-ABD2-77F2-01E5-2134798AA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73" y="281775"/>
            <a:ext cx="767033" cy="7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6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c1 and c2 hold after the following code is executed?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7713A4-4265-72BA-08BB-26F04DF3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75" y="300635"/>
            <a:ext cx="767032" cy="762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36206A-29D8-0386-5845-AD2281349CD3}"/>
              </a:ext>
            </a:extLst>
          </p:cNvPr>
          <p:cNvSpPr txBox="1"/>
          <p:nvPr/>
        </p:nvSpPr>
        <p:spPr>
          <a:xfrm>
            <a:off x="6768352" y="2355749"/>
            <a:ext cx="5423647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1, []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100, []         c2: 1, [“tub”]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1AC44D-9E6B-50E7-A591-3B41DBCA7B7E}"/>
              </a:ext>
            </a:extLst>
          </p:cNvPr>
          <p:cNvSpPr txBox="1"/>
          <p:nvPr/>
        </p:nvSpPr>
        <p:spPr>
          <a:xfrm>
            <a:off x="338538" y="2885592"/>
            <a:ext cx="6429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c1.items.add(“tub”)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c1;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100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AF394-7E24-4D0F-6EED-5CAB567B0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73" y="281775"/>
            <a:ext cx="767033" cy="7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36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84233-FBEB-D13D-6C0F-931C8CA11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DE356C3-D752-7315-1ADE-4ABDD3B9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c1 and c2 hold after the following code is executed?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5CA3EE-D330-96E6-3863-8C94A9758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75" y="300635"/>
            <a:ext cx="767032" cy="762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8E0BB0-28B2-5F6A-F878-1D41316F6F82}"/>
              </a:ext>
            </a:extLst>
          </p:cNvPr>
          <p:cNvSpPr txBox="1"/>
          <p:nvPr/>
        </p:nvSpPr>
        <p:spPr>
          <a:xfrm>
            <a:off x="6768352" y="2355749"/>
            <a:ext cx="5423647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1, []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100, []         c2: 1, [“tub”]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B5DDA6-8BDB-3322-F769-218C86C22AC0}"/>
              </a:ext>
            </a:extLst>
          </p:cNvPr>
          <p:cNvSpPr txBox="1"/>
          <p:nvPr/>
        </p:nvSpPr>
        <p:spPr>
          <a:xfrm>
            <a:off x="338538" y="2885592"/>
            <a:ext cx="6429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c1.items.add(“tub”)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c1;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100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BCCCD3-4DAF-3C4F-E757-7CE0856BF9CC}"/>
              </a:ext>
            </a:extLst>
          </p:cNvPr>
          <p:cNvSpPr txBox="1"/>
          <p:nvPr/>
        </p:nvSpPr>
        <p:spPr>
          <a:xfrm>
            <a:off x="1546399" y="5839010"/>
            <a:ext cx="16805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1080"/>
                </a:solidFill>
              </a:rPr>
              <a:t>c1: 0, [] </a:t>
            </a:r>
            <a:endParaRPr lang="en-US" sz="3000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CFEC49F-7E62-3449-23B1-421EA9D691B3}"/>
              </a:ext>
            </a:extLst>
          </p:cNvPr>
          <p:cNvSpPr/>
          <p:nvPr/>
        </p:nvSpPr>
        <p:spPr>
          <a:xfrm>
            <a:off x="49426" y="2970564"/>
            <a:ext cx="373137" cy="31807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A5CEF4-0384-50EF-B39B-ADA71D349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73" y="281775"/>
            <a:ext cx="767033" cy="7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0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133E8-2AA1-8438-43B8-914B8DD34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BFB9F2A-A48B-DF33-DA4F-222026F2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c1 and c2 hold after the following code is executed?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F0350-D16F-972B-18C6-38BF0B6D7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75" y="300635"/>
            <a:ext cx="767032" cy="762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5AAA02-3C3B-810A-901E-B7BE485C6B99}"/>
              </a:ext>
            </a:extLst>
          </p:cNvPr>
          <p:cNvSpPr txBox="1"/>
          <p:nvPr/>
        </p:nvSpPr>
        <p:spPr>
          <a:xfrm>
            <a:off x="6768352" y="2355749"/>
            <a:ext cx="5423647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1, []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100, []         c2: 1, [“tub”]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B28876-A25F-3845-5DEF-DB804DED3716}"/>
              </a:ext>
            </a:extLst>
          </p:cNvPr>
          <p:cNvSpPr txBox="1"/>
          <p:nvPr/>
        </p:nvSpPr>
        <p:spPr>
          <a:xfrm>
            <a:off x="338538" y="2885592"/>
            <a:ext cx="6429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c1.items.add(“tub”)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c1;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100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87EFDE-7CE3-FB3E-3508-B8DC5A698360}"/>
              </a:ext>
            </a:extLst>
          </p:cNvPr>
          <p:cNvSpPr txBox="1"/>
          <p:nvPr/>
        </p:nvSpPr>
        <p:spPr>
          <a:xfrm>
            <a:off x="1546398" y="5839010"/>
            <a:ext cx="26510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1080"/>
                </a:solidFill>
              </a:rPr>
              <a:t>c1: 0, [“tub”] </a:t>
            </a:r>
            <a:endParaRPr lang="en-US" sz="3000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5598DF6-9B1F-E92D-916C-593C42FF83C4}"/>
              </a:ext>
            </a:extLst>
          </p:cNvPr>
          <p:cNvSpPr/>
          <p:nvPr/>
        </p:nvSpPr>
        <p:spPr>
          <a:xfrm>
            <a:off x="49426" y="3345138"/>
            <a:ext cx="373137" cy="31807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BF918-E3D7-04F3-DEEF-D6F2C125D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73" y="281775"/>
            <a:ext cx="767033" cy="7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3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487DE-2211-95EC-0AB6-D7307DC19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8CE4865-E22C-ADF3-35E1-8DA3EE46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c1 and c2 hold after the following code is executed?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BF3F0-8BB4-6448-FDD1-90A517248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75" y="300635"/>
            <a:ext cx="767032" cy="762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9EB0CB-C80F-7BED-021C-CA83DB4012C7}"/>
              </a:ext>
            </a:extLst>
          </p:cNvPr>
          <p:cNvSpPr txBox="1"/>
          <p:nvPr/>
        </p:nvSpPr>
        <p:spPr>
          <a:xfrm>
            <a:off x="6768352" y="2355749"/>
            <a:ext cx="5423647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1, []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[“tub”]	c2: 1,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1, []		c2: 100, [“tub”]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/>
              <a:t> </a:t>
            </a:r>
            <a:r>
              <a:rPr lang="en-US" sz="3000" dirty="0"/>
              <a:t>c1: 100, []         c2: 1, [“tub”]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A33169-4079-4EEE-0CFF-64AD6B3CD816}"/>
              </a:ext>
            </a:extLst>
          </p:cNvPr>
          <p:cNvSpPr txBox="1"/>
          <p:nvPr/>
        </p:nvSpPr>
        <p:spPr>
          <a:xfrm>
            <a:off x="338538" y="2885592"/>
            <a:ext cx="6429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c1.items.add(“tub”)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c1;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capacity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100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ShoppingCart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c1.capacity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F0F80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9C4A8B-FC64-0361-723A-253B524EF2D4}"/>
              </a:ext>
            </a:extLst>
          </p:cNvPr>
          <p:cNvSpPr txBox="1"/>
          <p:nvPr/>
        </p:nvSpPr>
        <p:spPr>
          <a:xfrm>
            <a:off x="1546398" y="5839010"/>
            <a:ext cx="26510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1080"/>
                </a:solidFill>
              </a:rPr>
              <a:t>c1: 1, [“tub”] </a:t>
            </a:r>
            <a:endParaRPr lang="en-US" sz="3000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27ADA5E-DA6A-C9BC-7F5B-47E39C700B1C}"/>
              </a:ext>
            </a:extLst>
          </p:cNvPr>
          <p:cNvSpPr/>
          <p:nvPr/>
        </p:nvSpPr>
        <p:spPr>
          <a:xfrm>
            <a:off x="49426" y="3686662"/>
            <a:ext cx="373137" cy="31807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FB517-671A-2CF7-457D-3E16603DE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73" y="281775"/>
            <a:ext cx="767033" cy="7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8804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21648</TotalTime>
  <Words>2069</Words>
  <Application>Microsoft Macintosh PowerPoint</Application>
  <PresentationFormat>Widescreen</PresentationFormat>
  <Paragraphs>259</Paragraphs>
  <Slides>29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System Font Regular</vt:lpstr>
      <vt:lpstr>Arial</vt:lpstr>
      <vt:lpstr>Calibri</vt:lpstr>
      <vt:lpstr>Consolas</vt:lpstr>
      <vt:lpstr>Montserrat</vt:lpstr>
      <vt:lpstr>Montserrat ExtraBold</vt:lpstr>
      <vt:lpstr>Montserrat SemiBold</vt:lpstr>
      <vt:lpstr>CSE 373 Summer 2020</vt:lpstr>
      <vt:lpstr>More Constructors, Encapsulation</vt:lpstr>
      <vt:lpstr>Lecture Outline</vt:lpstr>
      <vt:lpstr>Announcements</vt:lpstr>
      <vt:lpstr>Lecture Outline</vt:lpstr>
      <vt:lpstr>What do c1 and c2 hold after the following code is executed?</vt:lpstr>
      <vt:lpstr>What do c1 and c2 hold after the following code is executed?</vt:lpstr>
      <vt:lpstr>What do c1 and c2 hold after the following code is executed?</vt:lpstr>
      <vt:lpstr>What do c1 and c2 hold after the following code is executed?</vt:lpstr>
      <vt:lpstr>What do c1 and c2 hold after the following code is executed?</vt:lpstr>
      <vt:lpstr>What do c1 and c2 hold after the following code is executed?</vt:lpstr>
      <vt:lpstr>What do c1 and c2 hold after the following code is executed?</vt:lpstr>
      <vt:lpstr>What do c1 and c2 hold after the following code is executed?</vt:lpstr>
      <vt:lpstr>What do c1 and c2 hold after the following code is executed?</vt:lpstr>
      <vt:lpstr>What do c1 and c2 hold after the following code is executed?</vt:lpstr>
      <vt:lpstr>What do p and p2 hold after the following code is executed?</vt:lpstr>
      <vt:lpstr>Lecture Outline</vt:lpstr>
      <vt:lpstr>Constructors</vt:lpstr>
      <vt:lpstr>Constructor Parameters</vt:lpstr>
      <vt:lpstr>Constructor Syntax</vt:lpstr>
      <vt:lpstr>this keyword</vt:lpstr>
      <vt:lpstr>Multiple Constructors</vt:lpstr>
      <vt:lpstr>this keyword</vt:lpstr>
      <vt:lpstr>Lecture Outline</vt:lpstr>
      <vt:lpstr>Abstraction</vt:lpstr>
      <vt:lpstr>Client v. Implementor</vt:lpstr>
      <vt:lpstr>Encapsulation</vt:lpstr>
      <vt:lpstr>private</vt:lpstr>
      <vt:lpstr>Accessors and Mutators</vt:lpstr>
      <vt:lpstr>Encapsulation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Colin Lim</cp:lastModifiedBy>
  <cp:revision>361</cp:revision>
  <cp:lastPrinted>2022-09-27T21:33:44Z</cp:lastPrinted>
  <dcterms:created xsi:type="dcterms:W3CDTF">2020-06-13T06:27:42Z</dcterms:created>
  <dcterms:modified xsi:type="dcterms:W3CDTF">2026-05-08T19:33:27Z</dcterms:modified>
</cp:coreProperties>
</file>