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324" r:id="rId4"/>
    <p:sldId id="414" r:id="rId5"/>
    <p:sldId id="342" r:id="rId6"/>
    <p:sldId id="391" r:id="rId7"/>
    <p:sldId id="392" r:id="rId8"/>
    <p:sldId id="394" r:id="rId9"/>
    <p:sldId id="393" r:id="rId10"/>
    <p:sldId id="417" r:id="rId11"/>
    <p:sldId id="415" r:id="rId12"/>
    <p:sldId id="352" r:id="rId13"/>
    <p:sldId id="421" r:id="rId14"/>
    <p:sldId id="422" r:id="rId15"/>
    <p:sldId id="419" r:id="rId16"/>
    <p:sldId id="420" r:id="rId17"/>
    <p:sldId id="416" r:id="rId18"/>
    <p:sldId id="382" r:id="rId19"/>
    <p:sldId id="3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4"/>
            <p14:sldId id="342"/>
            <p14:sldId id="391"/>
            <p14:sldId id="392"/>
            <p14:sldId id="394"/>
            <p14:sldId id="393"/>
            <p14:sldId id="417"/>
            <p14:sldId id="415"/>
            <p14:sldId id="352"/>
            <p14:sldId id="421"/>
            <p14:sldId id="422"/>
            <p14:sldId id="419"/>
            <p14:sldId id="420"/>
            <p14:sldId id="416"/>
            <p14:sldId id="382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54A0FF"/>
    <a:srgbClr val="0FB9B1"/>
    <a:srgbClr val="EF5777"/>
    <a:srgbClr val="FAFAFA"/>
    <a:srgbClr val="F5F5F5"/>
    <a:srgbClr val="F7B731"/>
    <a:srgbClr val="FA82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AF4D8-ADFB-433C-936D-DB168C71E528}" v="1" dt="2026-02-12T00:01:58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87" autoAdjust="0"/>
    <p:restoredTop sz="91391"/>
  </p:normalViewPr>
  <p:slideViewPr>
    <p:cSldViewPr snapToGrid="0" snapToObjects="1">
      <p:cViewPr varScale="1">
        <p:scale>
          <a:sx n="146" d="100"/>
          <a:sy n="146" d="100"/>
        </p:scale>
        <p:origin x="184" y="40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58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4510C7-1D1D-46D4-A1AA-10E044DC5164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47;p21">
            <a:extLst>
              <a:ext uri="{FF2B5EF4-FFF2-40B4-BE49-F238E27FC236}">
                <a16:creationId xmlns:a16="http://schemas.microsoft.com/office/drawing/2014/main" id="{019C9F65-140F-2D88-FF82-6D005137C1B6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054BCF67-9028-46D0-F6A9-148EB6FB7651}"/>
              </a:ext>
            </a:extLst>
          </p:cNvPr>
          <p:cNvSpPr txBox="1"/>
          <p:nvPr userDrawn="1"/>
        </p:nvSpPr>
        <p:spPr>
          <a:xfrm>
            <a:off x="7197729" y="445314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622932FC-7C1F-B9F4-320F-BE324998B5BB}"/>
              </a:ext>
            </a:extLst>
          </p:cNvPr>
          <p:cNvSpPr txBox="1"/>
          <p:nvPr userDrawn="1"/>
        </p:nvSpPr>
        <p:spPr>
          <a:xfrm>
            <a:off x="7197729" y="4713760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852F182F-8681-EA5A-B9DB-47D14995EAA0}"/>
              </a:ext>
            </a:extLst>
          </p:cNvPr>
          <p:cNvSpPr txBox="1"/>
          <p:nvPr userDrawn="1"/>
        </p:nvSpPr>
        <p:spPr>
          <a:xfrm>
            <a:off x="8287568" y="4425060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</a:p>
        </p:txBody>
      </p:sp>
      <p:sp>
        <p:nvSpPr>
          <p:cNvPr id="13" name="Google Shape;95;p1">
            <a:extLst>
              <a:ext uri="{FF2B5EF4-FFF2-40B4-BE49-F238E27FC236}">
                <a16:creationId xmlns:a16="http://schemas.microsoft.com/office/drawing/2014/main" id="{20D8A863-8EF2-18D5-9600-A4A4AAD29EC0}"/>
              </a:ext>
            </a:extLst>
          </p:cNvPr>
          <p:cNvSpPr txBox="1"/>
          <p:nvPr userDrawn="1"/>
        </p:nvSpPr>
        <p:spPr>
          <a:xfrm>
            <a:off x="7426698" y="3792834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20" name="Google Shape;99;p1">
            <a:extLst>
              <a:ext uri="{FF2B5EF4-FFF2-40B4-BE49-F238E27FC236}">
                <a16:creationId xmlns:a16="http://schemas.microsoft.com/office/drawing/2014/main" id="{5B98DC39-5927-C181-75CB-DFC3BE58499A}"/>
              </a:ext>
            </a:extLst>
          </p:cNvPr>
          <p:cNvSpPr txBox="1"/>
          <p:nvPr userDrawn="1"/>
        </p:nvSpPr>
        <p:spPr>
          <a:xfrm>
            <a:off x="8287568" y="4764874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Introduction to Objects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309FF-8395-97D8-C199-2E62D341887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5141B3-9467-DE4E-4077-87C53E702BE7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41DD7-62D1-EAAB-E80C-CC3706AFABD1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12" Type="http://schemas.openxmlformats.org/officeDocument/2006/relationships/image" Target="../media/image18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11" Type="http://schemas.openxmlformats.org/officeDocument/2006/relationships/image" Target="../media/image11.svg"/><Relationship Id="rId5" Type="http://schemas.openxmlformats.org/officeDocument/2006/relationships/image" Target="../media/image8.svg"/><Relationship Id="rId10" Type="http://schemas.openxmlformats.org/officeDocument/2006/relationships/image" Target="../media/image17.svg"/><Relationship Id="rId4" Type="http://schemas.openxmlformats.org/officeDocument/2006/relationships/image" Target="../media/image14.sv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3" Type="http://schemas.openxmlformats.org/officeDocument/2006/relationships/image" Target="../media/image7.sv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83572"/>
            <a:ext cx="6591226" cy="1954786"/>
          </a:xfrm>
        </p:spPr>
        <p:txBody>
          <a:bodyPr/>
          <a:lstStyle/>
          <a:p>
            <a:r>
              <a:rPr lang="en-US" sz="3600" dirty="0"/>
              <a:t>Introduction to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favorite places to study on/near campus?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A0BD1B-8B69-F7D5-F3A0-68BFD0FE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23" y="5669585"/>
            <a:ext cx="1076446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D505CA4-02D3-C826-0E07-FC3C76D6285C}"/>
              </a:ext>
            </a:extLst>
          </p:cNvPr>
          <p:cNvSpPr/>
          <p:nvPr/>
        </p:nvSpPr>
        <p:spPr>
          <a:xfrm>
            <a:off x="45468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1552F8-9EE3-88D7-13DC-DA093D743B71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only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6" name="Graphic 5" descr="Lamp">
            <a:extLst>
              <a:ext uri="{FF2B5EF4-FFF2-40B4-BE49-F238E27FC236}">
                <a16:creationId xmlns:a16="http://schemas.microsoft.com/office/drawing/2014/main" id="{1EEF0B7A-5AE2-417F-8E77-CFAFCCD321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8008ACE4-3095-489F-A18A-43C183614B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15" name="Graphic 14" descr="Lamp">
            <a:extLst>
              <a:ext uri="{FF2B5EF4-FFF2-40B4-BE49-F238E27FC236}">
                <a16:creationId xmlns:a16="http://schemas.microsoft.com/office/drawing/2014/main" id="{F5B62657-A8CA-4E02-BBA9-865682590B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FCF443BD-2B19-40F0-87C2-EBB9BEAABF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17" name="Graphic 16" descr="Lamp">
            <a:extLst>
              <a:ext uri="{FF2B5EF4-FFF2-40B4-BE49-F238E27FC236}">
                <a16:creationId xmlns:a16="http://schemas.microsoft.com/office/drawing/2014/main" id="{7A286994-C54B-4ADE-A294-31585624C4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0C22A86B-CD95-460F-9AD6-3A0EE6D567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19" name="Graphic 18" descr="Lamp">
            <a:extLst>
              <a:ext uri="{FF2B5EF4-FFF2-40B4-BE49-F238E27FC236}">
                <a16:creationId xmlns:a16="http://schemas.microsoft.com/office/drawing/2014/main" id="{F1B3C406-1E90-46D5-8B32-4959320589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A9AF6E2-2E89-4828-ADD8-C831EBF8F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23" name="Graphic 22" descr="Lamp">
            <a:extLst>
              <a:ext uri="{FF2B5EF4-FFF2-40B4-BE49-F238E27FC236}">
                <a16:creationId xmlns:a16="http://schemas.microsoft.com/office/drawing/2014/main" id="{A18F3F0C-D516-4AC8-AFF1-18BDE629E8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24" name="Graphic 23" descr="Home">
            <a:extLst>
              <a:ext uri="{FF2B5EF4-FFF2-40B4-BE49-F238E27FC236}">
                <a16:creationId xmlns:a16="http://schemas.microsoft.com/office/drawing/2014/main" id="{8F67067F-A737-465F-82DD-C07694B53F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52380" y="28022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Shopping Cart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would we do this given what we knew last week?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Maybe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capacity</a:t>
            </a:r>
            <a:r>
              <a:rPr lang="en-US" sz="3600" dirty="0">
                <a:solidFill>
                  <a:schemeClr val="accent2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List&lt;String&gt; items</a:t>
            </a:r>
            <a:r>
              <a:rPr lang="en-US" sz="3600" dirty="0">
                <a:solidFill>
                  <a:schemeClr val="accent2"/>
                </a:solidFill>
              </a:rPr>
              <a:t>? </a:t>
            </a:r>
          </a:p>
          <a:p>
            <a:pPr marL="0" indent="0">
              <a:buNone/>
            </a:pPr>
            <a:r>
              <a:rPr lang="en-US" sz="3600" dirty="0"/>
              <a:t>                            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Maybe   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Set&lt;String&gt;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9C21AB-2FB1-A426-69A9-C421763A1EA1}"/>
              </a:ext>
            </a:extLst>
          </p:cNvPr>
          <p:cNvCxnSpPr>
            <a:cxnSpLocks/>
          </p:cNvCxnSpPr>
          <p:nvPr/>
        </p:nvCxnSpPr>
        <p:spPr>
          <a:xfrm>
            <a:off x="5478308" y="2888857"/>
            <a:ext cx="310734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4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D5E29-51A0-C0DD-6616-F6A950677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7A35-F293-3DDB-F556-DBF144C1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Shopping Cart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35FEB-7D2E-6BC5-48B8-4CF02B91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would we do this given what we knew last week?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Maybe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capacity</a:t>
            </a:r>
            <a:r>
              <a:rPr lang="en-US" sz="3600" dirty="0">
                <a:solidFill>
                  <a:schemeClr val="accent2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List&lt;String&gt; items</a:t>
            </a:r>
            <a:r>
              <a:rPr lang="en-US" sz="3600" dirty="0">
                <a:solidFill>
                  <a:schemeClr val="accent2"/>
                </a:solidFill>
              </a:rPr>
              <a:t>? </a:t>
            </a:r>
          </a:p>
          <a:p>
            <a:pPr marL="0" indent="0">
              <a:buNone/>
            </a:pPr>
            <a:r>
              <a:rPr lang="en-US" sz="3600" dirty="0"/>
              <a:t>                            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Maybe   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Set&lt;String&gt;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165D23-33F4-280A-E08B-3AFDB15F2DF8}"/>
              </a:ext>
            </a:extLst>
          </p:cNvPr>
          <p:cNvSpPr/>
          <p:nvPr/>
        </p:nvSpPr>
        <p:spPr>
          <a:xfrm>
            <a:off x="1674600" y="1464974"/>
            <a:ext cx="8473978" cy="18567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Let’s make a class instead!</a:t>
            </a:r>
          </a:p>
        </p:txBody>
      </p:sp>
    </p:spTree>
    <p:extLst>
      <p:ext uri="{BB962C8B-B14F-4D97-AF65-F5344CB8AC3E}">
        <p14:creationId xmlns:p14="http://schemas.microsoft.com/office/powerpoint/2010/main" val="27754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7DCFE-5396-5031-13F1-9E7B3BE7D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BB31-A366-AF4E-72CB-C544805A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E6C1E-14A8-CFEA-CDD9-D44EDC034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Constructors</a:t>
            </a:r>
            <a:r>
              <a:rPr lang="en-US" sz="3200" dirty="0"/>
              <a:t> create (or construct) a new instance of a class</a:t>
            </a:r>
            <a:endParaRPr lang="en-US" sz="2800" i="1" dirty="0"/>
          </a:p>
          <a:p>
            <a:endParaRPr lang="en-US" sz="3200" dirty="0"/>
          </a:p>
          <a:p>
            <a:r>
              <a:rPr lang="en-US" sz="3200" dirty="0"/>
              <a:t>Java provides a default constructor “for free” that sets all fields to a default value</a:t>
            </a:r>
            <a:endParaRPr lang="en-US" sz="2800" i="1" dirty="0"/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We’ll talk more about constructors next time too!</a:t>
            </a:r>
            <a:endParaRPr lang="en-US" sz="3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1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34D9B3B-3213-D375-EDAC-EE868A0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0356F7E-84A5-E929-4C30-428D13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40" name="Graphic 39" descr="Lamp">
            <a:extLst>
              <a:ext uri="{FF2B5EF4-FFF2-40B4-BE49-F238E27FC236}">
                <a16:creationId xmlns:a16="http://schemas.microsoft.com/office/drawing/2014/main" id="{061A8D45-1CE9-E4DF-1B6B-BDD6465F11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41" name="Graphic 40" descr="Home">
            <a:extLst>
              <a:ext uri="{FF2B5EF4-FFF2-40B4-BE49-F238E27FC236}">
                <a16:creationId xmlns:a16="http://schemas.microsoft.com/office/drawing/2014/main" id="{FB39B521-3040-4C84-DB49-C1C5FF2507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42" name="Graphic 41" descr="Lamp">
            <a:extLst>
              <a:ext uri="{FF2B5EF4-FFF2-40B4-BE49-F238E27FC236}">
                <a16:creationId xmlns:a16="http://schemas.microsoft.com/office/drawing/2014/main" id="{A30A93E2-572F-DDC2-EA1B-C541664CAF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43" name="Graphic 42" descr="Home">
            <a:extLst>
              <a:ext uri="{FF2B5EF4-FFF2-40B4-BE49-F238E27FC236}">
                <a16:creationId xmlns:a16="http://schemas.microsoft.com/office/drawing/2014/main" id="{8603E7FC-0AB4-5712-9B02-79974577B6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44" name="Graphic 43" descr="Lamp">
            <a:extLst>
              <a:ext uri="{FF2B5EF4-FFF2-40B4-BE49-F238E27FC236}">
                <a16:creationId xmlns:a16="http://schemas.microsoft.com/office/drawing/2014/main" id="{ED3CDA63-DECE-2C24-BA02-D6EF94062E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45" name="Graphic 44" descr="Home">
            <a:extLst>
              <a:ext uri="{FF2B5EF4-FFF2-40B4-BE49-F238E27FC236}">
                <a16:creationId xmlns:a16="http://schemas.microsoft.com/office/drawing/2014/main" id="{37BF7A69-6487-ADB1-F536-C694CB17B2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46" name="Graphic 45" descr="Lamp">
            <a:extLst>
              <a:ext uri="{FF2B5EF4-FFF2-40B4-BE49-F238E27FC236}">
                <a16:creationId xmlns:a16="http://schemas.microsoft.com/office/drawing/2014/main" id="{F19B7E23-CAEC-E634-F109-12CDC0EBED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47" name="Graphic 46" descr="Home">
            <a:extLst>
              <a:ext uri="{FF2B5EF4-FFF2-40B4-BE49-F238E27FC236}">
                <a16:creationId xmlns:a16="http://schemas.microsoft.com/office/drawing/2014/main" id="{D57C8130-BAD9-F19C-243C-FFC684C1FE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48" name="Graphic 47" descr="Lamp">
            <a:extLst>
              <a:ext uri="{FF2B5EF4-FFF2-40B4-BE49-F238E27FC236}">
                <a16:creationId xmlns:a16="http://schemas.microsoft.com/office/drawing/2014/main" id="{91FC4F9B-58A1-B032-AF76-865701A198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49" name="Graphic 48" descr="Home">
            <a:extLst>
              <a:ext uri="{FF2B5EF4-FFF2-40B4-BE49-F238E27FC236}">
                <a16:creationId xmlns:a16="http://schemas.microsoft.com/office/drawing/2014/main" id="{A84B2BD5-1F64-1FB8-5339-E754CFECEB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50" name="Graphic 49" descr="Lamp">
            <a:extLst>
              <a:ext uri="{FF2B5EF4-FFF2-40B4-BE49-F238E27FC236}">
                <a16:creationId xmlns:a16="http://schemas.microsoft.com/office/drawing/2014/main" id="{4BA61501-201F-5F81-CEF8-D58DD6A80D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51" name="Graphic 50" descr="Home">
            <a:extLst>
              <a:ext uri="{FF2B5EF4-FFF2-40B4-BE49-F238E27FC236}">
                <a16:creationId xmlns:a16="http://schemas.microsoft.com/office/drawing/2014/main" id="{8CA50C57-F190-D0A9-4F90-8D706ADA66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E3C7C78-0A2D-09C6-7665-0A03F27C6F5F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only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56933" y="347142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307535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12694" cy="4805363"/>
          </a:xfrm>
        </p:spPr>
        <p:txBody>
          <a:bodyPr>
            <a:normAutofit/>
          </a:bodyPr>
          <a:lstStyle/>
          <a:p>
            <a:r>
              <a:rPr lang="en-US" sz="3600" dirty="0"/>
              <a:t>Programming Assignment 2 (P2)</a:t>
            </a:r>
          </a:p>
          <a:p>
            <a:pPr lvl="1"/>
            <a:r>
              <a:rPr lang="en-US" sz="2800" dirty="0"/>
              <a:t>Due Tuesday, May 12</a:t>
            </a:r>
            <a:r>
              <a:rPr lang="en-US" sz="2800" baseline="30000" dirty="0"/>
              <a:t>th</a:t>
            </a:r>
            <a:r>
              <a:rPr lang="en-US" sz="2800" dirty="0"/>
              <a:t> by 11:59pm PT</a:t>
            </a:r>
          </a:p>
          <a:p>
            <a:pPr lvl="1"/>
            <a:r>
              <a:rPr lang="en-US" sz="2800" dirty="0"/>
              <a:t>Note: This is an extended deadline</a:t>
            </a:r>
          </a:p>
          <a:p>
            <a:r>
              <a:rPr lang="en-US" sz="3200" dirty="0"/>
              <a:t>Quiz 1 tomorrow, May 7</a:t>
            </a:r>
            <a:r>
              <a:rPr lang="en-US" sz="3200" baseline="30000" dirty="0"/>
              <a:t>th</a:t>
            </a:r>
            <a:r>
              <a:rPr lang="en-US" sz="3200" dirty="0"/>
              <a:t> in your registered quiz section!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OOP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1969023" y="213253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Programming (OOP)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600" b="1" dirty="0"/>
              <a:t>Procedural programming</a:t>
            </a:r>
            <a:r>
              <a:rPr lang="en-US" sz="3600" dirty="0"/>
              <a:t>: Programs that perform their behavior as a series of steps to be carried out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do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endParaRPr lang="en-US" sz="3600" dirty="0"/>
          </a:p>
          <a:p>
            <a:r>
              <a:rPr lang="en-US" sz="3600" b="1" dirty="0"/>
              <a:t>Object-oriented programming (OOP): </a:t>
            </a:r>
            <a:r>
              <a:rPr lang="en-US" sz="3600" dirty="0"/>
              <a:t>Programs that perform their behavior as interactions between objects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represent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pPr lvl="1"/>
            <a:r>
              <a:rPr lang="en-US" sz="3200" dirty="0"/>
              <a:t>We’re going to start writing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&amp;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Classes</a:t>
            </a:r>
            <a:r>
              <a:rPr lang="en-US" sz="3200" dirty="0"/>
              <a:t> can define the </a:t>
            </a:r>
            <a:r>
              <a:rPr lang="en-US" sz="3200" u="sng" dirty="0"/>
              <a:t>template</a:t>
            </a:r>
            <a:r>
              <a:rPr lang="en-US" sz="3200" i="1" dirty="0"/>
              <a:t> </a:t>
            </a:r>
            <a:r>
              <a:rPr lang="en-US" sz="3200" dirty="0"/>
              <a:t>for an object</a:t>
            </a:r>
          </a:p>
          <a:p>
            <a:pPr lvl="1"/>
            <a:r>
              <a:rPr lang="en-US" sz="2800" dirty="0"/>
              <a:t>📰 Like the blueprint for a house!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“What does it mean to be this thing?”</a:t>
            </a:r>
          </a:p>
          <a:p>
            <a:endParaRPr lang="en-US" sz="3200" dirty="0"/>
          </a:p>
          <a:p>
            <a:r>
              <a:rPr lang="en-US" sz="3200" b="1" dirty="0"/>
              <a:t>Objects</a:t>
            </a:r>
            <a:r>
              <a:rPr lang="en-US" sz="3200" dirty="0"/>
              <a:t> are the actual </a:t>
            </a:r>
            <a:r>
              <a:rPr lang="en-US" sz="3200" u="sng" dirty="0"/>
              <a:t>instances</a:t>
            </a:r>
            <a:r>
              <a:rPr lang="en-US" sz="3200" i="1" dirty="0"/>
              <a:t> </a:t>
            </a:r>
            <a:r>
              <a:rPr lang="en-US" sz="3200" dirty="0"/>
              <a:t>of the class </a:t>
            </a:r>
          </a:p>
          <a:p>
            <a:pPr lvl="1"/>
            <a:r>
              <a:rPr lang="en-US" sz="2800" dirty="0"/>
              <a:t>🏠 Like the actual house built from the blueprint!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“It is an example of this thing!” 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We create a new instance of a class with the </a:t>
            </a:r>
            <a:r>
              <a:rPr lang="en-US" sz="3200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/>
              <a:t> keyword </a:t>
            </a:r>
          </a:p>
          <a:p>
            <a:pPr marL="0" indent="0">
              <a:buNone/>
            </a:pPr>
            <a:r>
              <a:rPr lang="en-US" sz="3200" dirty="0"/>
              <a:t>e.g., </a:t>
            </a:r>
            <a:r>
              <a:rPr lang="en-US" sz="3200" dirty="0">
                <a:latin typeface="Consolas" panose="020B0609020204030204" pitchFamily="49" charset="0"/>
              </a:rPr>
              <a:t>Scanner console = </a:t>
            </a:r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Scanner(System.in);</a:t>
            </a:r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State &amp;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Objects</a:t>
            </a:r>
            <a:r>
              <a:rPr lang="en-US" sz="3600" dirty="0"/>
              <a:t> can tie related </a:t>
            </a:r>
            <a:r>
              <a:rPr lang="en-US" sz="3600" i="1" dirty="0"/>
              <a:t>state </a:t>
            </a:r>
            <a:r>
              <a:rPr lang="en-US" sz="3600" dirty="0"/>
              <a:t>and </a:t>
            </a:r>
            <a:r>
              <a:rPr lang="en-US" sz="3600" i="1" dirty="0"/>
              <a:t>behavior </a:t>
            </a:r>
            <a:r>
              <a:rPr lang="en-US" sz="3600" dirty="0"/>
              <a:t>together</a:t>
            </a:r>
          </a:p>
          <a:p>
            <a:endParaRPr lang="en-US" sz="3600" dirty="0"/>
          </a:p>
          <a:p>
            <a:r>
              <a:rPr lang="en-US" sz="3600" b="1" dirty="0"/>
              <a:t>State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fields </a:t>
            </a:r>
            <a:r>
              <a:rPr lang="en-US" sz="3600" dirty="0"/>
              <a:t>or </a:t>
            </a:r>
            <a:r>
              <a:rPr lang="en-US" sz="3600" i="1" dirty="0"/>
              <a:t>instance variables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state may include what it’s scanning, where it is in the input, etc. </a:t>
            </a:r>
          </a:p>
          <a:p>
            <a:pPr marL="0" indent="0">
              <a:buNone/>
            </a:pPr>
            <a:endParaRPr lang="en-US" sz="3600" i="1" dirty="0"/>
          </a:p>
          <a:p>
            <a:r>
              <a:rPr lang="en-US" sz="3600" b="1" dirty="0"/>
              <a:t>Behavior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instance methods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behavior includes “getting the next token and returning it as an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”, “returning whether there is a next token or not”, etc. </a:t>
            </a:r>
          </a:p>
          <a:p>
            <a:pPr lvl="1"/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>
                <a:solidFill>
                  <a:srgbClr val="FF2F92"/>
                </a:solidFill>
              </a:rPr>
              <a:t>…Next time!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Class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67F99"/>
                </a:solidFill>
                <a:latin typeface="Consolas" panose="020B0609020204030204" pitchFamily="49" charset="0"/>
              </a:rPr>
              <a:t>MyObject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fields (or instance variables)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type1 fieldName1;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type2 fieldName2;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constructor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FB9B1"/>
                </a:solidFill>
                <a:latin typeface="Consolas" panose="020B0609020204030204" pitchFamily="49" charset="0"/>
              </a:rPr>
              <a:t>MyObject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...</a:t>
            </a:r>
            <a:b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instance methods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returnType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methodName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...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Fields are also referred to as </a:t>
            </a:r>
            <a:r>
              <a:rPr lang="en-US" sz="3200" b="1" dirty="0"/>
              <a:t>instance variables</a:t>
            </a:r>
            <a:endParaRPr lang="en-US" b="1" dirty="0"/>
          </a:p>
          <a:p>
            <a:endParaRPr lang="en-US" sz="1400" dirty="0"/>
          </a:p>
          <a:p>
            <a:r>
              <a:rPr lang="en-US" sz="3200" dirty="0"/>
              <a:t>Fields are defined in a class, where each instance</a:t>
            </a:r>
            <a:r>
              <a:rPr lang="en-US" sz="3200" i="1" dirty="0"/>
              <a:t> </a:t>
            </a:r>
            <a:r>
              <a:rPr lang="en-US" sz="3200" dirty="0"/>
              <a:t>of the class has their own copy of the fields </a:t>
            </a:r>
          </a:p>
          <a:p>
            <a:pPr lvl="1"/>
            <a:r>
              <a:rPr lang="en-US" sz="2800" dirty="0"/>
              <a:t>Hence </a:t>
            </a:r>
            <a:r>
              <a:rPr lang="en-US" sz="2800" i="1" dirty="0"/>
              <a:t>instance </a:t>
            </a:r>
            <a:r>
              <a:rPr lang="en-US" sz="2800" dirty="0"/>
              <a:t>variable! It’s a variable tied to a </a:t>
            </a:r>
            <a:r>
              <a:rPr lang="en-US" sz="2800" b="1" dirty="0"/>
              <a:t>specific</a:t>
            </a:r>
            <a:r>
              <a:rPr lang="en-US" sz="2800" dirty="0"/>
              <a:t> instance of the class! </a:t>
            </a:r>
          </a:p>
        </p:txBody>
      </p:sp>
      <p:pic>
        <p:nvPicPr>
          <p:cNvPr id="1026" name="Picture 2" descr="House Blueprint - Openclipart">
            <a:extLst>
              <a:ext uri="{FF2B5EF4-FFF2-40B4-BE49-F238E27FC236}">
                <a16:creationId xmlns:a16="http://schemas.microsoft.com/office/drawing/2014/main" id="{254B8985-B9B0-4A03-BE06-07A8FE50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" y="467741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394327CC-82C2-4720-A98A-1F57D17438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2851" y="4973897"/>
            <a:ext cx="914400" cy="914400"/>
          </a:xfrm>
          <a:prstGeom prst="rect">
            <a:avLst/>
          </a:prstGeom>
        </p:spPr>
      </p:pic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41C9A8B4-D6F5-4AD0-B58B-5CE7DD2120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5284" y="4973897"/>
            <a:ext cx="914400" cy="914400"/>
          </a:xfrm>
          <a:prstGeom prst="rect">
            <a:avLst/>
          </a:prstGeom>
        </p:spPr>
      </p:pic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0AD76BD1-4845-49C2-929F-5EA74659C5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7717" y="4973897"/>
            <a:ext cx="914400" cy="9144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BB78D8DA-689E-45FF-99B3-EAD449EF23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0150" y="4973897"/>
            <a:ext cx="914400" cy="914400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6C8A4FCC-56F9-46E2-BA60-31C3DA080C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2583" y="4973897"/>
            <a:ext cx="914400" cy="914400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66F93503-251E-4D25-8306-61EE1A68B1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15016" y="4973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23316</TotalTime>
  <Words>664</Words>
  <Application>Microsoft Macintosh PowerPoint</Application>
  <PresentationFormat>Widescreen</PresentationFormat>
  <Paragraphs>108</Paragraphs>
  <Slides>19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Introduction to Objects</vt:lpstr>
      <vt:lpstr>Lecture Outline (1/3)</vt:lpstr>
      <vt:lpstr>Announcements</vt:lpstr>
      <vt:lpstr>Lecture Outline (2/3)</vt:lpstr>
      <vt:lpstr>Object Oriented Programming (OOP)</vt:lpstr>
      <vt:lpstr>Classes &amp; Objects</vt:lpstr>
      <vt:lpstr>Object State &amp; Behavior</vt:lpstr>
      <vt:lpstr>Object Class Syntax</vt:lpstr>
      <vt:lpstr>Instance Variables</vt:lpstr>
      <vt:lpstr>Instance Methods</vt:lpstr>
      <vt:lpstr>Lecture Outline (3/3)</vt:lpstr>
      <vt:lpstr>Representing a Shopping Cart (1/2)</vt:lpstr>
      <vt:lpstr>Representing a Shopping Cart (2/2)</vt:lpstr>
      <vt:lpstr>Constructors</vt:lpstr>
      <vt:lpstr>Instance Methods</vt:lpstr>
      <vt:lpstr>Instance Methods</vt:lpstr>
      <vt:lpstr>Lecture Outline</vt:lpstr>
      <vt:lpstr>Abstraction</vt:lpstr>
      <vt:lpstr>Client v. Implementor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Elba G.</cp:lastModifiedBy>
  <cp:revision>352</cp:revision>
  <cp:lastPrinted>2022-09-27T21:33:44Z</cp:lastPrinted>
  <dcterms:created xsi:type="dcterms:W3CDTF">2020-06-13T06:27:42Z</dcterms:created>
  <dcterms:modified xsi:type="dcterms:W3CDTF">2026-05-06T20:16:46Z</dcterms:modified>
  <cp:category/>
</cp:coreProperties>
</file>