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5" r:id="rId3"/>
    <p:sldId id="325" r:id="rId4"/>
    <p:sldId id="326" r:id="rId5"/>
    <p:sldId id="328" r:id="rId6"/>
    <p:sldId id="329" r:id="rId7"/>
    <p:sldId id="324" r:id="rId8"/>
    <p:sldId id="306" r:id="rId9"/>
    <p:sldId id="302" r:id="rId10"/>
    <p:sldId id="303" r:id="rId11"/>
    <p:sldId id="304" r:id="rId12"/>
    <p:sldId id="311" r:id="rId13"/>
    <p:sldId id="315" r:id="rId14"/>
    <p:sldId id="316" r:id="rId15"/>
    <p:sldId id="318" r:id="rId16"/>
    <p:sldId id="319" r:id="rId17"/>
    <p:sldId id="314" r:id="rId18"/>
    <p:sldId id="312" r:id="rId19"/>
    <p:sldId id="313" r:id="rId20"/>
    <p:sldId id="317" r:id="rId21"/>
    <p:sldId id="320" r:id="rId22"/>
    <p:sldId id="32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5F5F5"/>
    <a:srgbClr val="EF5777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1528"/>
  </p:normalViewPr>
  <p:slideViewPr>
    <p:cSldViewPr snapToGrid="0" snapToObjects="1">
      <p:cViewPr varScale="1">
        <p:scale>
          <a:sx n="120" d="100"/>
          <a:sy n="120" d="100"/>
        </p:scale>
        <p:origin x="704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D6AE2-CDA3-6541-83C4-49C94A27E643}" type="doc">
      <dgm:prSet loTypeId="urn:microsoft.com/office/officeart/2005/8/layout/chevron2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46A5D16-32EA-DE47-A303-63FF3F8D1ADA}">
      <dgm:prSet phldrT="[Text]"/>
      <dgm:spPr/>
      <dgm:t>
        <a:bodyPr/>
        <a:lstStyle/>
        <a:p>
          <a:r>
            <a:rPr lang="en-US" dirty="0"/>
            <a:t> Wet</a:t>
          </a:r>
        </a:p>
      </dgm:t>
    </dgm:pt>
    <dgm:pt modelId="{C1550033-3054-A143-A243-6CAA54D88180}" type="parTrans" cxnId="{9D22AF69-8324-6E4C-BD17-D77E43389BC0}">
      <dgm:prSet/>
      <dgm:spPr/>
      <dgm:t>
        <a:bodyPr/>
        <a:lstStyle/>
        <a:p>
          <a:endParaRPr lang="en-US"/>
        </a:p>
      </dgm:t>
    </dgm:pt>
    <dgm:pt modelId="{67F9CAC6-4D5C-A54E-91CD-9049DC01451B}" type="sibTrans" cxnId="{9D22AF69-8324-6E4C-BD17-D77E43389BC0}">
      <dgm:prSet/>
      <dgm:spPr/>
      <dgm:t>
        <a:bodyPr/>
        <a:lstStyle/>
        <a:p>
          <a:endParaRPr lang="en-US"/>
        </a:p>
      </dgm:t>
    </dgm:pt>
    <dgm:pt modelId="{47D56272-5846-D645-BF9B-487AE1D9DF62}">
      <dgm:prSet phldrT="[Text]"/>
      <dgm:spPr/>
      <dgm:t>
        <a:bodyPr/>
        <a:lstStyle/>
        <a:p>
          <a:r>
            <a:rPr lang="en-US" dirty="0"/>
            <a:t>Mix butter and sugar</a:t>
          </a:r>
        </a:p>
      </dgm:t>
    </dgm:pt>
    <dgm:pt modelId="{49290D67-6611-1D4F-9794-CF08FE147AFD}" type="parTrans" cxnId="{EA718CA2-94C2-1D4E-8DB3-779258E44B76}">
      <dgm:prSet/>
      <dgm:spPr/>
      <dgm:t>
        <a:bodyPr/>
        <a:lstStyle/>
        <a:p>
          <a:endParaRPr lang="en-US"/>
        </a:p>
      </dgm:t>
    </dgm:pt>
    <dgm:pt modelId="{D061CAC6-3F3C-E643-AC0E-31C184090FFF}" type="sibTrans" cxnId="{EA718CA2-94C2-1D4E-8DB3-779258E44B76}">
      <dgm:prSet/>
      <dgm:spPr/>
      <dgm:t>
        <a:bodyPr/>
        <a:lstStyle/>
        <a:p>
          <a:endParaRPr lang="en-US"/>
        </a:p>
      </dgm:t>
    </dgm:pt>
    <dgm:pt modelId="{92D529EF-F4C6-EA40-8DA9-C1A25AA59388}">
      <dgm:prSet phldrT="[Text]"/>
      <dgm:spPr/>
      <dgm:t>
        <a:bodyPr/>
        <a:lstStyle/>
        <a:p>
          <a:r>
            <a:rPr lang="en-US" dirty="0"/>
            <a:t>Beat in eggs &amp; vanilla</a:t>
          </a:r>
        </a:p>
      </dgm:t>
    </dgm:pt>
    <dgm:pt modelId="{DD4822B1-DA1A-F04F-AC63-57C30EEED818}" type="parTrans" cxnId="{D63D9B32-2B35-4F40-8C4E-209A13F6907B}">
      <dgm:prSet/>
      <dgm:spPr/>
      <dgm:t>
        <a:bodyPr/>
        <a:lstStyle/>
        <a:p>
          <a:endParaRPr lang="en-US"/>
        </a:p>
      </dgm:t>
    </dgm:pt>
    <dgm:pt modelId="{8F22E05C-048F-E34D-9B62-6829D64B250A}" type="sibTrans" cxnId="{D63D9B32-2B35-4F40-8C4E-209A13F6907B}">
      <dgm:prSet/>
      <dgm:spPr/>
      <dgm:t>
        <a:bodyPr/>
        <a:lstStyle/>
        <a:p>
          <a:endParaRPr lang="en-US"/>
        </a:p>
      </dgm:t>
    </dgm:pt>
    <dgm:pt modelId="{44011CCA-4C09-6348-A8AC-819C55CAB0C3}">
      <dgm:prSet phldrT="[Text]"/>
      <dgm:spPr/>
      <dgm:t>
        <a:bodyPr/>
        <a:lstStyle/>
        <a:p>
          <a:r>
            <a:rPr lang="en-US" dirty="0"/>
            <a:t>Dry</a:t>
          </a:r>
        </a:p>
      </dgm:t>
    </dgm:pt>
    <dgm:pt modelId="{C4A475A7-5C34-1D4A-8039-B23E7A17A8A5}" type="parTrans" cxnId="{C0FFF6DC-A94E-4048-9B59-15873D96BB98}">
      <dgm:prSet/>
      <dgm:spPr/>
      <dgm:t>
        <a:bodyPr/>
        <a:lstStyle/>
        <a:p>
          <a:endParaRPr lang="en-US"/>
        </a:p>
      </dgm:t>
    </dgm:pt>
    <dgm:pt modelId="{4BA96A21-9938-2544-AAF9-E64073151E84}" type="sibTrans" cxnId="{C0FFF6DC-A94E-4048-9B59-15873D96BB98}">
      <dgm:prSet/>
      <dgm:spPr/>
      <dgm:t>
        <a:bodyPr/>
        <a:lstStyle/>
        <a:p>
          <a:endParaRPr lang="en-US"/>
        </a:p>
      </dgm:t>
    </dgm:pt>
    <dgm:pt modelId="{23729930-EA00-AA4A-8424-677D9D8D2631}">
      <dgm:prSet phldrT="[Text]"/>
      <dgm:spPr/>
      <dgm:t>
        <a:bodyPr/>
        <a:lstStyle/>
        <a:p>
          <a:r>
            <a:rPr lang="en-US" dirty="0"/>
            <a:t>Mix in flour, baking soda, and chocolate chips</a:t>
          </a:r>
        </a:p>
      </dgm:t>
    </dgm:pt>
    <dgm:pt modelId="{81E2AFC9-BDD2-834B-9EB0-A4F0A1AD80CC}" type="parTrans" cxnId="{63F0F469-2377-5C43-8120-006F1DDEF31F}">
      <dgm:prSet/>
      <dgm:spPr/>
      <dgm:t>
        <a:bodyPr/>
        <a:lstStyle/>
        <a:p>
          <a:endParaRPr lang="en-US"/>
        </a:p>
      </dgm:t>
    </dgm:pt>
    <dgm:pt modelId="{5AC76685-A073-B546-B794-75DAF95939B7}" type="sibTrans" cxnId="{63F0F469-2377-5C43-8120-006F1DDEF31F}">
      <dgm:prSet/>
      <dgm:spPr/>
      <dgm:t>
        <a:bodyPr/>
        <a:lstStyle/>
        <a:p>
          <a:endParaRPr lang="en-US"/>
        </a:p>
      </dgm:t>
    </dgm:pt>
    <dgm:pt modelId="{FE7ED1C6-31D0-9743-B694-DBD39CA287B9}">
      <dgm:prSet phldrT="[Text]"/>
      <dgm:spPr/>
      <dgm:t>
        <a:bodyPr/>
        <a:lstStyle/>
        <a:p>
          <a:r>
            <a:rPr lang="en-US" dirty="0"/>
            <a:t>Place</a:t>
          </a:r>
        </a:p>
      </dgm:t>
    </dgm:pt>
    <dgm:pt modelId="{43756DE5-E383-744E-AF7B-59CFB7BF8D0D}" type="parTrans" cxnId="{F7A90685-5D25-514B-BCF3-1988EAF3BF69}">
      <dgm:prSet/>
      <dgm:spPr/>
      <dgm:t>
        <a:bodyPr/>
        <a:lstStyle/>
        <a:p>
          <a:endParaRPr lang="en-US"/>
        </a:p>
      </dgm:t>
    </dgm:pt>
    <dgm:pt modelId="{DA69B0EC-826C-C54E-8E24-DAE7CD992962}" type="sibTrans" cxnId="{F7A90685-5D25-514B-BCF3-1988EAF3BF69}">
      <dgm:prSet/>
      <dgm:spPr/>
      <dgm:t>
        <a:bodyPr/>
        <a:lstStyle/>
        <a:p>
          <a:endParaRPr lang="en-US"/>
        </a:p>
      </dgm:t>
    </dgm:pt>
    <dgm:pt modelId="{AADABE66-3488-3345-9B22-09A245826F69}">
      <dgm:prSet phldrT="[Text]"/>
      <dgm:spPr/>
      <dgm:t>
        <a:bodyPr/>
        <a:lstStyle/>
        <a:p>
          <a:r>
            <a:rPr lang="en-US" dirty="0"/>
            <a:t>Make cookie-sized balls of dough</a:t>
          </a:r>
        </a:p>
      </dgm:t>
    </dgm:pt>
    <dgm:pt modelId="{DFD25E91-11DF-3F46-9D8F-817A137DC012}" type="parTrans" cxnId="{AE1EF803-5ABC-E44C-A032-7EE7946BBADE}">
      <dgm:prSet/>
      <dgm:spPr/>
      <dgm:t>
        <a:bodyPr/>
        <a:lstStyle/>
        <a:p>
          <a:endParaRPr lang="en-US"/>
        </a:p>
      </dgm:t>
    </dgm:pt>
    <dgm:pt modelId="{78B3FF85-7176-1049-A453-B7FAADBAD7C8}" type="sibTrans" cxnId="{AE1EF803-5ABC-E44C-A032-7EE7946BBADE}">
      <dgm:prSet/>
      <dgm:spPr/>
      <dgm:t>
        <a:bodyPr/>
        <a:lstStyle/>
        <a:p>
          <a:endParaRPr lang="en-US"/>
        </a:p>
      </dgm:t>
    </dgm:pt>
    <dgm:pt modelId="{E7588A9E-0E14-7347-BDFB-90DCBBBFA5E1}">
      <dgm:prSet phldrT="[Text]"/>
      <dgm:spPr/>
      <dgm:t>
        <a:bodyPr/>
        <a:lstStyle/>
        <a:p>
          <a:r>
            <a:rPr lang="en-US" dirty="0"/>
            <a:t>Place evenly on baking sheet</a:t>
          </a:r>
        </a:p>
      </dgm:t>
    </dgm:pt>
    <dgm:pt modelId="{CF3202B8-F665-3B4C-A01C-A8F2CB351A76}" type="parTrans" cxnId="{27134A91-3E38-9B4A-9070-446CE8C72724}">
      <dgm:prSet/>
      <dgm:spPr/>
      <dgm:t>
        <a:bodyPr/>
        <a:lstStyle/>
        <a:p>
          <a:endParaRPr lang="en-US"/>
        </a:p>
      </dgm:t>
    </dgm:pt>
    <dgm:pt modelId="{959F59A6-437A-3B41-9CA1-BE68009A3288}" type="sibTrans" cxnId="{27134A91-3E38-9B4A-9070-446CE8C72724}">
      <dgm:prSet/>
      <dgm:spPr/>
      <dgm:t>
        <a:bodyPr/>
        <a:lstStyle/>
        <a:p>
          <a:endParaRPr lang="en-US"/>
        </a:p>
      </dgm:t>
    </dgm:pt>
    <dgm:pt modelId="{9B3AE589-B6B6-924B-9F64-A0F9D79BC3C6}">
      <dgm:prSet phldrT="[Text]"/>
      <dgm:spPr/>
      <dgm:t>
        <a:bodyPr/>
        <a:lstStyle/>
        <a:p>
          <a:r>
            <a:rPr lang="en-US" dirty="0"/>
            <a:t>Bake</a:t>
          </a:r>
        </a:p>
      </dgm:t>
    </dgm:pt>
    <dgm:pt modelId="{3E308170-47E4-AA43-AD9D-76390DE07601}" type="parTrans" cxnId="{7B499BF6-ACCE-5745-8C17-CE2879AD47B9}">
      <dgm:prSet/>
      <dgm:spPr/>
      <dgm:t>
        <a:bodyPr/>
        <a:lstStyle/>
        <a:p>
          <a:endParaRPr lang="en-US"/>
        </a:p>
      </dgm:t>
    </dgm:pt>
    <dgm:pt modelId="{778B4D1F-E74D-F941-A525-6559D937866A}" type="sibTrans" cxnId="{7B499BF6-ACCE-5745-8C17-CE2879AD47B9}">
      <dgm:prSet/>
      <dgm:spPr/>
      <dgm:t>
        <a:bodyPr/>
        <a:lstStyle/>
        <a:p>
          <a:endParaRPr lang="en-US"/>
        </a:p>
      </dgm:t>
    </dgm:pt>
    <dgm:pt modelId="{5316DF0D-1186-C14B-8402-AA7A38C25645}">
      <dgm:prSet phldrT="[Text]"/>
      <dgm:spPr/>
      <dgm:t>
        <a:bodyPr/>
        <a:lstStyle/>
        <a:p>
          <a:r>
            <a:rPr lang="en-US" dirty="0"/>
            <a:t>Bake at 350 degrees Fahrenheit for 10 minutes</a:t>
          </a:r>
        </a:p>
      </dgm:t>
    </dgm:pt>
    <dgm:pt modelId="{4E332A00-F761-B241-979A-1FFD5E56222A}" type="parTrans" cxnId="{CC6B5BC9-35D7-F24E-AA3E-56D320F0DF9A}">
      <dgm:prSet/>
      <dgm:spPr/>
      <dgm:t>
        <a:bodyPr/>
        <a:lstStyle/>
        <a:p>
          <a:endParaRPr lang="en-US"/>
        </a:p>
      </dgm:t>
    </dgm:pt>
    <dgm:pt modelId="{24CF2153-DA6E-AD44-8029-79A8AD5354DB}" type="sibTrans" cxnId="{CC6B5BC9-35D7-F24E-AA3E-56D320F0DF9A}">
      <dgm:prSet/>
      <dgm:spPr/>
      <dgm:t>
        <a:bodyPr/>
        <a:lstStyle/>
        <a:p>
          <a:endParaRPr lang="en-US"/>
        </a:p>
      </dgm:t>
    </dgm:pt>
    <dgm:pt modelId="{95AA6A4A-AC08-D74B-B2C3-277015FF7910}">
      <dgm:prSet phldrT="[Text]"/>
      <dgm:spPr/>
      <dgm:t>
        <a:bodyPr/>
        <a:lstStyle/>
        <a:p>
          <a:r>
            <a:rPr lang="en-US" dirty="0"/>
            <a:t>Let cool after</a:t>
          </a:r>
        </a:p>
      </dgm:t>
    </dgm:pt>
    <dgm:pt modelId="{B88CC47B-0280-834F-AC3C-143FBD41D9E0}" type="parTrans" cxnId="{561E9FC2-C4B3-1348-85FA-167323108276}">
      <dgm:prSet/>
      <dgm:spPr/>
      <dgm:t>
        <a:bodyPr/>
        <a:lstStyle/>
        <a:p>
          <a:endParaRPr lang="en-US"/>
        </a:p>
      </dgm:t>
    </dgm:pt>
    <dgm:pt modelId="{EE9FBA11-CEA1-BD4B-9613-46398A96F550}" type="sibTrans" cxnId="{561E9FC2-C4B3-1348-85FA-167323108276}">
      <dgm:prSet/>
      <dgm:spPr/>
      <dgm:t>
        <a:bodyPr/>
        <a:lstStyle/>
        <a:p>
          <a:endParaRPr lang="en-US"/>
        </a:p>
      </dgm:t>
    </dgm:pt>
    <dgm:pt modelId="{D70683D4-5219-5443-936E-BA02FD47FB2A}" type="pres">
      <dgm:prSet presAssocID="{45AD6AE2-CDA3-6541-83C4-49C94A27E643}" presName="linearFlow" presStyleCnt="0">
        <dgm:presLayoutVars>
          <dgm:dir/>
          <dgm:animLvl val="lvl"/>
          <dgm:resizeHandles val="exact"/>
        </dgm:presLayoutVars>
      </dgm:prSet>
      <dgm:spPr/>
    </dgm:pt>
    <dgm:pt modelId="{BE0973DD-38F8-CA47-AAF6-4395E5F5AEA7}" type="pres">
      <dgm:prSet presAssocID="{446A5D16-32EA-DE47-A303-63FF3F8D1ADA}" presName="composite" presStyleCnt="0"/>
      <dgm:spPr/>
    </dgm:pt>
    <dgm:pt modelId="{3C16DD44-0B80-3B4F-8247-8AEDFE630411}" type="pres">
      <dgm:prSet presAssocID="{446A5D16-32EA-DE47-A303-63FF3F8D1AD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EDB2441-59C9-6742-8E00-F28347F9AE6C}" type="pres">
      <dgm:prSet presAssocID="{446A5D16-32EA-DE47-A303-63FF3F8D1ADA}" presName="descendantText" presStyleLbl="alignAcc1" presStyleIdx="0" presStyleCnt="4">
        <dgm:presLayoutVars>
          <dgm:bulletEnabled val="1"/>
        </dgm:presLayoutVars>
      </dgm:prSet>
      <dgm:spPr/>
    </dgm:pt>
    <dgm:pt modelId="{B70A5BA7-7FEA-5C44-8A1D-A1F34B657B1D}" type="pres">
      <dgm:prSet presAssocID="{67F9CAC6-4D5C-A54E-91CD-9049DC01451B}" presName="sp" presStyleCnt="0"/>
      <dgm:spPr/>
    </dgm:pt>
    <dgm:pt modelId="{FE6217A6-70F5-204C-A8E3-D63D2F1031F1}" type="pres">
      <dgm:prSet presAssocID="{44011CCA-4C09-6348-A8AC-819C55CAB0C3}" presName="composite" presStyleCnt="0"/>
      <dgm:spPr/>
    </dgm:pt>
    <dgm:pt modelId="{73ECA5BD-08C7-7E41-8052-E0898EF90E87}" type="pres">
      <dgm:prSet presAssocID="{44011CCA-4C09-6348-A8AC-819C55CAB0C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E52B34D-749A-B54D-AFCD-D6DD58833B2E}" type="pres">
      <dgm:prSet presAssocID="{44011CCA-4C09-6348-A8AC-819C55CAB0C3}" presName="descendantText" presStyleLbl="alignAcc1" presStyleIdx="1" presStyleCnt="4">
        <dgm:presLayoutVars>
          <dgm:bulletEnabled val="1"/>
        </dgm:presLayoutVars>
      </dgm:prSet>
      <dgm:spPr/>
    </dgm:pt>
    <dgm:pt modelId="{422758DF-3865-9C40-86CF-419819F20946}" type="pres">
      <dgm:prSet presAssocID="{4BA96A21-9938-2544-AAF9-E64073151E84}" presName="sp" presStyleCnt="0"/>
      <dgm:spPr/>
    </dgm:pt>
    <dgm:pt modelId="{E74A1ABA-C47F-D54A-A920-77A14AD07594}" type="pres">
      <dgm:prSet presAssocID="{FE7ED1C6-31D0-9743-B694-DBD39CA287B9}" presName="composite" presStyleCnt="0"/>
      <dgm:spPr/>
    </dgm:pt>
    <dgm:pt modelId="{3FD369ED-C8B9-BE48-845D-F35B032CCFF5}" type="pres">
      <dgm:prSet presAssocID="{FE7ED1C6-31D0-9743-B694-DBD39CA287B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EE21A13-E0C5-944A-9F38-0CCBC62C23C2}" type="pres">
      <dgm:prSet presAssocID="{FE7ED1C6-31D0-9743-B694-DBD39CA287B9}" presName="descendantText" presStyleLbl="alignAcc1" presStyleIdx="2" presStyleCnt="4">
        <dgm:presLayoutVars>
          <dgm:bulletEnabled val="1"/>
        </dgm:presLayoutVars>
      </dgm:prSet>
      <dgm:spPr/>
    </dgm:pt>
    <dgm:pt modelId="{24363D5F-C2D1-F541-BB38-19820F765CAF}" type="pres">
      <dgm:prSet presAssocID="{DA69B0EC-826C-C54E-8E24-DAE7CD992962}" presName="sp" presStyleCnt="0"/>
      <dgm:spPr/>
    </dgm:pt>
    <dgm:pt modelId="{C96B77E7-7794-6B4E-9EE5-AA240F051C17}" type="pres">
      <dgm:prSet presAssocID="{9B3AE589-B6B6-924B-9F64-A0F9D79BC3C6}" presName="composite" presStyleCnt="0"/>
      <dgm:spPr/>
    </dgm:pt>
    <dgm:pt modelId="{AB147539-D32E-CD41-82DE-117CD8CD5116}" type="pres">
      <dgm:prSet presAssocID="{9B3AE589-B6B6-924B-9F64-A0F9D79BC3C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3B0643C-46EA-F64B-A2FB-46A0416FB954}" type="pres">
      <dgm:prSet presAssocID="{9B3AE589-B6B6-924B-9F64-A0F9D79BC3C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E1EF803-5ABC-E44C-A032-7EE7946BBADE}" srcId="{FE7ED1C6-31D0-9743-B694-DBD39CA287B9}" destId="{AADABE66-3488-3345-9B22-09A245826F69}" srcOrd="0" destOrd="0" parTransId="{DFD25E91-11DF-3F46-9D8F-817A137DC012}" sibTransId="{78B3FF85-7176-1049-A453-B7FAADBAD7C8}"/>
    <dgm:cxn modelId="{96C42F18-B02C-694B-9386-26FA9C63368C}" type="presOf" srcId="{E7588A9E-0E14-7347-BDFB-90DCBBBFA5E1}" destId="{8EE21A13-E0C5-944A-9F38-0CCBC62C23C2}" srcOrd="0" destOrd="1" presId="urn:microsoft.com/office/officeart/2005/8/layout/chevron2"/>
    <dgm:cxn modelId="{B689672E-2F05-A245-BA82-2F24D9E5E7D4}" type="presOf" srcId="{5316DF0D-1186-C14B-8402-AA7A38C25645}" destId="{33B0643C-46EA-F64B-A2FB-46A0416FB954}" srcOrd="0" destOrd="0" presId="urn:microsoft.com/office/officeart/2005/8/layout/chevron2"/>
    <dgm:cxn modelId="{D63D9B32-2B35-4F40-8C4E-209A13F6907B}" srcId="{446A5D16-32EA-DE47-A303-63FF3F8D1ADA}" destId="{92D529EF-F4C6-EA40-8DA9-C1A25AA59388}" srcOrd="1" destOrd="0" parTransId="{DD4822B1-DA1A-F04F-AC63-57C30EEED818}" sibTransId="{8F22E05C-048F-E34D-9B62-6829D64B250A}"/>
    <dgm:cxn modelId="{44DFEA52-0E0B-2F4C-A471-EB34EA7C2ACC}" type="presOf" srcId="{9B3AE589-B6B6-924B-9F64-A0F9D79BC3C6}" destId="{AB147539-D32E-CD41-82DE-117CD8CD5116}" srcOrd="0" destOrd="0" presId="urn:microsoft.com/office/officeart/2005/8/layout/chevron2"/>
    <dgm:cxn modelId="{9D22AF69-8324-6E4C-BD17-D77E43389BC0}" srcId="{45AD6AE2-CDA3-6541-83C4-49C94A27E643}" destId="{446A5D16-32EA-DE47-A303-63FF3F8D1ADA}" srcOrd="0" destOrd="0" parTransId="{C1550033-3054-A143-A243-6CAA54D88180}" sibTransId="{67F9CAC6-4D5C-A54E-91CD-9049DC01451B}"/>
    <dgm:cxn modelId="{63F0F469-2377-5C43-8120-006F1DDEF31F}" srcId="{44011CCA-4C09-6348-A8AC-819C55CAB0C3}" destId="{23729930-EA00-AA4A-8424-677D9D8D2631}" srcOrd="0" destOrd="0" parTransId="{81E2AFC9-BDD2-834B-9EB0-A4F0A1AD80CC}" sibTransId="{5AC76685-A073-B546-B794-75DAF95939B7}"/>
    <dgm:cxn modelId="{F7A90685-5D25-514B-BCF3-1988EAF3BF69}" srcId="{45AD6AE2-CDA3-6541-83C4-49C94A27E643}" destId="{FE7ED1C6-31D0-9743-B694-DBD39CA287B9}" srcOrd="2" destOrd="0" parTransId="{43756DE5-E383-744E-AF7B-59CFB7BF8D0D}" sibTransId="{DA69B0EC-826C-C54E-8E24-DAE7CD992962}"/>
    <dgm:cxn modelId="{C2524987-2A07-5C4A-A900-9046C4856C27}" type="presOf" srcId="{FE7ED1C6-31D0-9743-B694-DBD39CA287B9}" destId="{3FD369ED-C8B9-BE48-845D-F35B032CCFF5}" srcOrd="0" destOrd="0" presId="urn:microsoft.com/office/officeart/2005/8/layout/chevron2"/>
    <dgm:cxn modelId="{65124790-11DC-B24C-8570-32710CC9E956}" type="presOf" srcId="{44011CCA-4C09-6348-A8AC-819C55CAB0C3}" destId="{73ECA5BD-08C7-7E41-8052-E0898EF90E87}" srcOrd="0" destOrd="0" presId="urn:microsoft.com/office/officeart/2005/8/layout/chevron2"/>
    <dgm:cxn modelId="{27134A91-3E38-9B4A-9070-446CE8C72724}" srcId="{FE7ED1C6-31D0-9743-B694-DBD39CA287B9}" destId="{E7588A9E-0E14-7347-BDFB-90DCBBBFA5E1}" srcOrd="1" destOrd="0" parTransId="{CF3202B8-F665-3B4C-A01C-A8F2CB351A76}" sibTransId="{959F59A6-437A-3B41-9CA1-BE68009A3288}"/>
    <dgm:cxn modelId="{CE766C93-D380-EB44-ACC7-7B03AD2BC57E}" type="presOf" srcId="{47D56272-5846-D645-BF9B-487AE1D9DF62}" destId="{2EDB2441-59C9-6742-8E00-F28347F9AE6C}" srcOrd="0" destOrd="0" presId="urn:microsoft.com/office/officeart/2005/8/layout/chevron2"/>
    <dgm:cxn modelId="{EA718CA2-94C2-1D4E-8DB3-779258E44B76}" srcId="{446A5D16-32EA-DE47-A303-63FF3F8D1ADA}" destId="{47D56272-5846-D645-BF9B-487AE1D9DF62}" srcOrd="0" destOrd="0" parTransId="{49290D67-6611-1D4F-9794-CF08FE147AFD}" sibTransId="{D061CAC6-3F3C-E643-AC0E-31C184090FFF}"/>
    <dgm:cxn modelId="{002718A6-5E64-1F4B-BE4C-9E83F36F85A5}" type="presOf" srcId="{AADABE66-3488-3345-9B22-09A245826F69}" destId="{8EE21A13-E0C5-944A-9F38-0CCBC62C23C2}" srcOrd="0" destOrd="0" presId="urn:microsoft.com/office/officeart/2005/8/layout/chevron2"/>
    <dgm:cxn modelId="{A25966B2-5D63-BF4C-B016-19815A20FF99}" type="presOf" srcId="{92D529EF-F4C6-EA40-8DA9-C1A25AA59388}" destId="{2EDB2441-59C9-6742-8E00-F28347F9AE6C}" srcOrd="0" destOrd="1" presId="urn:microsoft.com/office/officeart/2005/8/layout/chevron2"/>
    <dgm:cxn modelId="{561E9FC2-C4B3-1348-85FA-167323108276}" srcId="{9B3AE589-B6B6-924B-9F64-A0F9D79BC3C6}" destId="{95AA6A4A-AC08-D74B-B2C3-277015FF7910}" srcOrd="1" destOrd="0" parTransId="{B88CC47B-0280-834F-AC3C-143FBD41D9E0}" sibTransId="{EE9FBA11-CEA1-BD4B-9613-46398A96F550}"/>
    <dgm:cxn modelId="{CC6B5BC9-35D7-F24E-AA3E-56D320F0DF9A}" srcId="{9B3AE589-B6B6-924B-9F64-A0F9D79BC3C6}" destId="{5316DF0D-1186-C14B-8402-AA7A38C25645}" srcOrd="0" destOrd="0" parTransId="{4E332A00-F761-B241-979A-1FFD5E56222A}" sibTransId="{24CF2153-DA6E-AD44-8029-79A8AD5354DB}"/>
    <dgm:cxn modelId="{9E9D09CA-4A24-AF43-AA5A-7D5B56E0A38D}" type="presOf" srcId="{45AD6AE2-CDA3-6541-83C4-49C94A27E643}" destId="{D70683D4-5219-5443-936E-BA02FD47FB2A}" srcOrd="0" destOrd="0" presId="urn:microsoft.com/office/officeart/2005/8/layout/chevron2"/>
    <dgm:cxn modelId="{FE1F16D0-BFFA-014D-9475-4868143C67CC}" type="presOf" srcId="{446A5D16-32EA-DE47-A303-63FF3F8D1ADA}" destId="{3C16DD44-0B80-3B4F-8247-8AEDFE630411}" srcOrd="0" destOrd="0" presId="urn:microsoft.com/office/officeart/2005/8/layout/chevron2"/>
    <dgm:cxn modelId="{BB0BB7DC-154E-F549-B900-B72901E25860}" type="presOf" srcId="{95AA6A4A-AC08-D74B-B2C3-277015FF7910}" destId="{33B0643C-46EA-F64B-A2FB-46A0416FB954}" srcOrd="0" destOrd="1" presId="urn:microsoft.com/office/officeart/2005/8/layout/chevron2"/>
    <dgm:cxn modelId="{C0FFF6DC-A94E-4048-9B59-15873D96BB98}" srcId="{45AD6AE2-CDA3-6541-83C4-49C94A27E643}" destId="{44011CCA-4C09-6348-A8AC-819C55CAB0C3}" srcOrd="1" destOrd="0" parTransId="{C4A475A7-5C34-1D4A-8039-B23E7A17A8A5}" sibTransId="{4BA96A21-9938-2544-AAF9-E64073151E84}"/>
    <dgm:cxn modelId="{08111AEE-63E4-3A41-9E29-C907A3F0D2AF}" type="presOf" srcId="{23729930-EA00-AA4A-8424-677D9D8D2631}" destId="{DE52B34D-749A-B54D-AFCD-D6DD58833B2E}" srcOrd="0" destOrd="0" presId="urn:microsoft.com/office/officeart/2005/8/layout/chevron2"/>
    <dgm:cxn modelId="{7B499BF6-ACCE-5745-8C17-CE2879AD47B9}" srcId="{45AD6AE2-CDA3-6541-83C4-49C94A27E643}" destId="{9B3AE589-B6B6-924B-9F64-A0F9D79BC3C6}" srcOrd="3" destOrd="0" parTransId="{3E308170-47E4-AA43-AD9D-76390DE07601}" sibTransId="{778B4D1F-E74D-F941-A525-6559D937866A}"/>
    <dgm:cxn modelId="{54A616D9-473B-F34F-A9DE-B7A7296458E5}" type="presParOf" srcId="{D70683D4-5219-5443-936E-BA02FD47FB2A}" destId="{BE0973DD-38F8-CA47-AAF6-4395E5F5AEA7}" srcOrd="0" destOrd="0" presId="urn:microsoft.com/office/officeart/2005/8/layout/chevron2"/>
    <dgm:cxn modelId="{2F1F8054-ABE0-5244-9136-1046679FBECE}" type="presParOf" srcId="{BE0973DD-38F8-CA47-AAF6-4395E5F5AEA7}" destId="{3C16DD44-0B80-3B4F-8247-8AEDFE630411}" srcOrd="0" destOrd="0" presId="urn:microsoft.com/office/officeart/2005/8/layout/chevron2"/>
    <dgm:cxn modelId="{941594DB-299E-A84D-9224-DC6352974285}" type="presParOf" srcId="{BE0973DD-38F8-CA47-AAF6-4395E5F5AEA7}" destId="{2EDB2441-59C9-6742-8E00-F28347F9AE6C}" srcOrd="1" destOrd="0" presId="urn:microsoft.com/office/officeart/2005/8/layout/chevron2"/>
    <dgm:cxn modelId="{4A89587B-320B-9140-A830-D7341BF948E2}" type="presParOf" srcId="{D70683D4-5219-5443-936E-BA02FD47FB2A}" destId="{B70A5BA7-7FEA-5C44-8A1D-A1F34B657B1D}" srcOrd="1" destOrd="0" presId="urn:microsoft.com/office/officeart/2005/8/layout/chevron2"/>
    <dgm:cxn modelId="{CDB8F645-206D-1B49-956D-2D368F8A70CD}" type="presParOf" srcId="{D70683D4-5219-5443-936E-BA02FD47FB2A}" destId="{FE6217A6-70F5-204C-A8E3-D63D2F1031F1}" srcOrd="2" destOrd="0" presId="urn:microsoft.com/office/officeart/2005/8/layout/chevron2"/>
    <dgm:cxn modelId="{0346A929-812C-A249-BE29-D8C2B95EF0DE}" type="presParOf" srcId="{FE6217A6-70F5-204C-A8E3-D63D2F1031F1}" destId="{73ECA5BD-08C7-7E41-8052-E0898EF90E87}" srcOrd="0" destOrd="0" presId="urn:microsoft.com/office/officeart/2005/8/layout/chevron2"/>
    <dgm:cxn modelId="{C1BC05C8-EFE6-A847-8DE6-F1E0F5FB5C5F}" type="presParOf" srcId="{FE6217A6-70F5-204C-A8E3-D63D2F1031F1}" destId="{DE52B34D-749A-B54D-AFCD-D6DD58833B2E}" srcOrd="1" destOrd="0" presId="urn:microsoft.com/office/officeart/2005/8/layout/chevron2"/>
    <dgm:cxn modelId="{3D850A21-515C-7947-97A6-B9AAAA1417BB}" type="presParOf" srcId="{D70683D4-5219-5443-936E-BA02FD47FB2A}" destId="{422758DF-3865-9C40-86CF-419819F20946}" srcOrd="3" destOrd="0" presId="urn:microsoft.com/office/officeart/2005/8/layout/chevron2"/>
    <dgm:cxn modelId="{9F8BDECE-A285-FC4A-B20F-7574CE8ADF0F}" type="presParOf" srcId="{D70683D4-5219-5443-936E-BA02FD47FB2A}" destId="{E74A1ABA-C47F-D54A-A920-77A14AD07594}" srcOrd="4" destOrd="0" presId="urn:microsoft.com/office/officeart/2005/8/layout/chevron2"/>
    <dgm:cxn modelId="{49770054-DA78-AD40-BEE3-A71E3E9722EA}" type="presParOf" srcId="{E74A1ABA-C47F-D54A-A920-77A14AD07594}" destId="{3FD369ED-C8B9-BE48-845D-F35B032CCFF5}" srcOrd="0" destOrd="0" presId="urn:microsoft.com/office/officeart/2005/8/layout/chevron2"/>
    <dgm:cxn modelId="{2B64B6C9-D4BD-AF4F-B3E5-D1DFAEEB7270}" type="presParOf" srcId="{E74A1ABA-C47F-D54A-A920-77A14AD07594}" destId="{8EE21A13-E0C5-944A-9F38-0CCBC62C23C2}" srcOrd="1" destOrd="0" presId="urn:microsoft.com/office/officeart/2005/8/layout/chevron2"/>
    <dgm:cxn modelId="{EC11E2CC-BF87-1D40-B805-EFF51F6BE9DF}" type="presParOf" srcId="{D70683D4-5219-5443-936E-BA02FD47FB2A}" destId="{24363D5F-C2D1-F541-BB38-19820F765CAF}" srcOrd="5" destOrd="0" presId="urn:microsoft.com/office/officeart/2005/8/layout/chevron2"/>
    <dgm:cxn modelId="{71AFEAE4-A614-CC48-99AF-0A2E2D53EE88}" type="presParOf" srcId="{D70683D4-5219-5443-936E-BA02FD47FB2A}" destId="{C96B77E7-7794-6B4E-9EE5-AA240F051C17}" srcOrd="6" destOrd="0" presId="urn:microsoft.com/office/officeart/2005/8/layout/chevron2"/>
    <dgm:cxn modelId="{77EB9219-F8AE-9C45-AA7D-D729C5299BF6}" type="presParOf" srcId="{C96B77E7-7794-6B4E-9EE5-AA240F051C17}" destId="{AB147539-D32E-CD41-82DE-117CD8CD5116}" srcOrd="0" destOrd="0" presId="urn:microsoft.com/office/officeart/2005/8/layout/chevron2"/>
    <dgm:cxn modelId="{B7E930E0-8629-A04F-A9F0-905AFA3D1157}" type="presParOf" srcId="{C96B77E7-7794-6B4E-9EE5-AA240F051C17}" destId="{33B0643C-46EA-F64B-A2FB-46A0416FB9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6DD44-0B80-3B4F-8247-8AEDFE630411}">
      <dsp:nvSpPr>
        <dsp:cNvPr id="0" name=""/>
        <dsp:cNvSpPr/>
      </dsp:nvSpPr>
      <dsp:spPr>
        <a:xfrm rot="5400000">
          <a:off x="-145162" y="145800"/>
          <a:ext cx="967752" cy="67742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Wet</a:t>
          </a:r>
        </a:p>
      </dsp:txBody>
      <dsp:txXfrm rot="-5400000">
        <a:off x="1" y="339350"/>
        <a:ext cx="677426" cy="290326"/>
      </dsp:txXfrm>
    </dsp:sp>
    <dsp:sp modelId="{2EDB2441-59C9-6742-8E00-F28347F9AE6C}">
      <dsp:nvSpPr>
        <dsp:cNvPr id="0" name=""/>
        <dsp:cNvSpPr/>
      </dsp:nvSpPr>
      <dsp:spPr>
        <a:xfrm rot="5400000">
          <a:off x="2950396" y="-2272331"/>
          <a:ext cx="629039" cy="5174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Mix butter and sugar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Beat in eggs &amp; vanilla</a:t>
          </a:r>
        </a:p>
      </dsp:txBody>
      <dsp:txXfrm rot="-5400000">
        <a:off x="677427" y="31345"/>
        <a:ext cx="5144271" cy="567625"/>
      </dsp:txXfrm>
    </dsp:sp>
    <dsp:sp modelId="{73ECA5BD-08C7-7E41-8052-E0898EF90E87}">
      <dsp:nvSpPr>
        <dsp:cNvPr id="0" name=""/>
        <dsp:cNvSpPr/>
      </dsp:nvSpPr>
      <dsp:spPr>
        <a:xfrm rot="5400000">
          <a:off x="-145162" y="961847"/>
          <a:ext cx="967752" cy="677426"/>
        </a:xfrm>
        <a:prstGeom prst="chevron">
          <a:avLst/>
        </a:prstGeom>
        <a:solidFill>
          <a:schemeClr val="accent1">
            <a:shade val="80000"/>
            <a:hueOff val="-84647"/>
            <a:satOff val="-13094"/>
            <a:lumOff val="13231"/>
            <a:alphaOff val="0"/>
          </a:schemeClr>
        </a:solidFill>
        <a:ln w="12700" cap="flat" cmpd="sng" algn="ctr">
          <a:solidFill>
            <a:schemeClr val="accent1">
              <a:shade val="80000"/>
              <a:hueOff val="-84647"/>
              <a:satOff val="-13094"/>
              <a:lumOff val="132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Dry</a:t>
          </a:r>
        </a:p>
      </dsp:txBody>
      <dsp:txXfrm rot="-5400000">
        <a:off x="1" y="1155397"/>
        <a:ext cx="677426" cy="290326"/>
      </dsp:txXfrm>
    </dsp:sp>
    <dsp:sp modelId="{DE52B34D-749A-B54D-AFCD-D6DD58833B2E}">
      <dsp:nvSpPr>
        <dsp:cNvPr id="0" name=""/>
        <dsp:cNvSpPr/>
      </dsp:nvSpPr>
      <dsp:spPr>
        <a:xfrm rot="5400000">
          <a:off x="2950396" y="-1456285"/>
          <a:ext cx="629039" cy="5174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84647"/>
              <a:satOff val="-13094"/>
              <a:lumOff val="132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Mix in flour, baking soda, and chocolate chips</a:t>
          </a:r>
        </a:p>
      </dsp:txBody>
      <dsp:txXfrm rot="-5400000">
        <a:off x="677427" y="847391"/>
        <a:ext cx="5144271" cy="567625"/>
      </dsp:txXfrm>
    </dsp:sp>
    <dsp:sp modelId="{3FD369ED-C8B9-BE48-845D-F35B032CCFF5}">
      <dsp:nvSpPr>
        <dsp:cNvPr id="0" name=""/>
        <dsp:cNvSpPr/>
      </dsp:nvSpPr>
      <dsp:spPr>
        <a:xfrm rot="5400000">
          <a:off x="-145162" y="1777893"/>
          <a:ext cx="967752" cy="677426"/>
        </a:xfrm>
        <a:prstGeom prst="chevron">
          <a:avLst/>
        </a:prstGeom>
        <a:solidFill>
          <a:schemeClr val="accent1">
            <a:shade val="80000"/>
            <a:hueOff val="-169293"/>
            <a:satOff val="-26189"/>
            <a:lumOff val="26461"/>
            <a:alphaOff val="0"/>
          </a:schemeClr>
        </a:solidFill>
        <a:ln w="12700" cap="flat" cmpd="sng" algn="ctr">
          <a:solidFill>
            <a:schemeClr val="accent1">
              <a:shade val="80000"/>
              <a:hueOff val="-169293"/>
              <a:satOff val="-26189"/>
              <a:lumOff val="264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Place</a:t>
          </a:r>
        </a:p>
      </dsp:txBody>
      <dsp:txXfrm rot="-5400000">
        <a:off x="1" y="1971443"/>
        <a:ext cx="677426" cy="290326"/>
      </dsp:txXfrm>
    </dsp:sp>
    <dsp:sp modelId="{8EE21A13-E0C5-944A-9F38-0CCBC62C23C2}">
      <dsp:nvSpPr>
        <dsp:cNvPr id="0" name=""/>
        <dsp:cNvSpPr/>
      </dsp:nvSpPr>
      <dsp:spPr>
        <a:xfrm rot="5400000">
          <a:off x="2950396" y="-640239"/>
          <a:ext cx="629039" cy="5174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69293"/>
              <a:satOff val="-26189"/>
              <a:lumOff val="264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Make cookie-sized balls of dough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Place evenly on baking sheet</a:t>
          </a:r>
        </a:p>
      </dsp:txBody>
      <dsp:txXfrm rot="-5400000">
        <a:off x="677427" y="1663437"/>
        <a:ext cx="5144271" cy="567625"/>
      </dsp:txXfrm>
    </dsp:sp>
    <dsp:sp modelId="{AB147539-D32E-CD41-82DE-117CD8CD5116}">
      <dsp:nvSpPr>
        <dsp:cNvPr id="0" name=""/>
        <dsp:cNvSpPr/>
      </dsp:nvSpPr>
      <dsp:spPr>
        <a:xfrm rot="5400000">
          <a:off x="-145162" y="2593939"/>
          <a:ext cx="967752" cy="677426"/>
        </a:xfrm>
        <a:prstGeom prst="chevron">
          <a:avLst/>
        </a:prstGeom>
        <a:solidFill>
          <a:schemeClr val="accent1">
            <a:shade val="80000"/>
            <a:hueOff val="-253940"/>
            <a:satOff val="-39283"/>
            <a:lumOff val="39692"/>
            <a:alphaOff val="0"/>
          </a:schemeClr>
        </a:solidFill>
        <a:ln w="12700" cap="flat" cmpd="sng" algn="ctr">
          <a:solidFill>
            <a:schemeClr val="accent1">
              <a:shade val="80000"/>
              <a:hueOff val="-253940"/>
              <a:satOff val="-39283"/>
              <a:lumOff val="396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Bake</a:t>
          </a:r>
        </a:p>
      </dsp:txBody>
      <dsp:txXfrm rot="-5400000">
        <a:off x="1" y="2787489"/>
        <a:ext cx="677426" cy="290326"/>
      </dsp:txXfrm>
    </dsp:sp>
    <dsp:sp modelId="{33B0643C-46EA-F64B-A2FB-46A0416FB954}">
      <dsp:nvSpPr>
        <dsp:cNvPr id="0" name=""/>
        <dsp:cNvSpPr/>
      </dsp:nvSpPr>
      <dsp:spPr>
        <a:xfrm rot="5400000">
          <a:off x="2950396" y="175806"/>
          <a:ext cx="629039" cy="5174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253940"/>
              <a:satOff val="-39283"/>
              <a:lumOff val="396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Bake at 350 degrees Fahrenheit for 10 minutes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Let cool after</a:t>
          </a:r>
        </a:p>
      </dsp:txBody>
      <dsp:txXfrm rot="-5400000">
        <a:off x="677427" y="2479483"/>
        <a:ext cx="5144271" cy="567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204895" y="1304194"/>
            <a:ext cx="4786037" cy="498099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Google Shape;98;p1">
            <a:extLst>
              <a:ext uri="{FF2B5EF4-FFF2-40B4-BE49-F238E27FC236}">
                <a16:creationId xmlns:a16="http://schemas.microsoft.com/office/drawing/2014/main" id="{5CA07C33-6873-4DF2-A154-B4ADA247A362}"/>
              </a:ext>
            </a:extLst>
          </p:cNvPr>
          <p:cNvSpPr txBox="1"/>
          <p:nvPr userDrawn="1"/>
        </p:nvSpPr>
        <p:spPr>
          <a:xfrm>
            <a:off x="8316295" y="4379696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100013" y="5494621"/>
            <a:ext cx="4363345" cy="1463392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728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96;p1">
            <a:extLst>
              <a:ext uri="{FF2B5EF4-FFF2-40B4-BE49-F238E27FC236}">
                <a16:creationId xmlns:a16="http://schemas.microsoft.com/office/drawing/2014/main" id="{CBE26AE4-2D92-44D0-A33C-9EE0F61C435A}"/>
              </a:ext>
            </a:extLst>
          </p:cNvPr>
          <p:cNvSpPr txBox="1"/>
          <p:nvPr userDrawn="1"/>
        </p:nvSpPr>
        <p:spPr>
          <a:xfrm>
            <a:off x="7226456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" name="Google Shape;97;p1">
            <a:extLst>
              <a:ext uri="{FF2B5EF4-FFF2-40B4-BE49-F238E27FC236}">
                <a16:creationId xmlns:a16="http://schemas.microsoft.com/office/drawing/2014/main" id="{600979ED-4D53-4A85-9789-6DA2FB9ED9F9}"/>
              </a:ext>
            </a:extLst>
          </p:cNvPr>
          <p:cNvSpPr txBox="1"/>
          <p:nvPr userDrawn="1"/>
        </p:nvSpPr>
        <p:spPr>
          <a:xfrm>
            <a:off x="7226456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01: Java Review &amp; Functional Decomposition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0FFA6-D67D-ECD2-FB08-F10D274FA2D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E568A4-F6E4-4AB3-C757-EA102086C501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0BBFE4-6FE7-E0B4-7B9F-023B1E4FCF6B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ZWbsLfSqDiuqSzGaOy74m?si=35f7bf606d224d4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6sp/resources/code_quality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6sp/rubrics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6sp/staff/#instructor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zofAYyN95d1y6GuH6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descope.com/courses/1290698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se12x.github.io/java-tutorial/index.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Java Review &amp; </a:t>
            </a:r>
            <a:br>
              <a:rPr lang="en-US" sz="3600" dirty="0"/>
            </a:br>
            <a:r>
              <a:rPr lang="en-US" sz="3600" dirty="0"/>
              <a:t>Functional Decomposition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40355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731014" y="2362547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What’s your favorite guilty pleasure food?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293BF2-2275-6AD5-8362-835C0B3A6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0380" y="5692140"/>
            <a:ext cx="105156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9;p1">
            <a:extLst>
              <a:ext uri="{FF2B5EF4-FFF2-40B4-BE49-F238E27FC236}">
                <a16:creationId xmlns:a16="http://schemas.microsoft.com/office/drawing/2014/main" id="{73F731EF-10C5-5D26-CFCF-1048008B2FCD}"/>
              </a:ext>
            </a:extLst>
          </p:cNvPr>
          <p:cNvSpPr txBox="1"/>
          <p:nvPr/>
        </p:nvSpPr>
        <p:spPr>
          <a:xfrm>
            <a:off x="8335465" y="4644738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A89112-DA15-A3D0-A894-E520E1C39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0" y="5684048"/>
            <a:ext cx="1051560" cy="1051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86EB63-A178-282E-BF0C-79A0D168663F}"/>
              </a:ext>
            </a:extLst>
          </p:cNvPr>
          <p:cNvSpPr txBox="1"/>
          <p:nvPr/>
        </p:nvSpPr>
        <p:spPr>
          <a:xfrm>
            <a:off x="7379594" y="3847207"/>
            <a:ext cx="4280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18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26sp </a:t>
            </a:r>
            <a:r>
              <a:rPr lang="en-US" sz="18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Lecture Jams🎧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 of this Java program?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378319"/>
            <a:ext cx="7391402" cy="3139321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class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Demo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void </a:t>
            </a:r>
            <a:r>
              <a:rPr lang="en-US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{</a:t>
            </a:r>
            <a:r>
              <a:rPr lang="en-US" dirty="0">
                <a:solidFill>
                  <a:srgbClr val="1750EB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>
                <a:solidFill>
                  <a:srgbClr val="1750EB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>
                <a:solidFill>
                  <a:srgbClr val="1750EB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>
                <a:solidFill>
                  <a:srgbClr val="1750EB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8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>
                <a:solidFill>
                  <a:srgbClr val="1750EB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13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totalDiff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for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&lt;=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nums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871094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length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++) 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totalDiff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+= (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 -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871094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.println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"Total Diff = "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totalDiff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370276" y="2270927"/>
            <a:ext cx="26214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b="1" dirty="0"/>
              <a:t> </a:t>
            </a:r>
            <a:r>
              <a:rPr lang="en-US" sz="2800" dirty="0"/>
              <a:t>Total Diff = 12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</a:t>
            </a:r>
            <a:r>
              <a:rPr lang="en-US" sz="2800" dirty="0"/>
              <a:t>Total Diff = 10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</a:t>
            </a:r>
            <a:r>
              <a:rPr lang="en-US" sz="2800" dirty="0"/>
              <a:t>Total Diff = 9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</a:t>
            </a:r>
            <a:r>
              <a:rPr lang="en-US" sz="2800" dirty="0"/>
              <a:t>Exception!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5A887-4E4E-0C0D-E23A-BFD6E6E43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644" y="290320"/>
            <a:ext cx="761253" cy="76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9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 of this Java program?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378319"/>
            <a:ext cx="7391402" cy="3139321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class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Demo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void </a:t>
            </a:r>
            <a:r>
              <a:rPr lang="en-US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nums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{</a:t>
            </a:r>
            <a:r>
              <a:rPr lang="en-US" dirty="0">
                <a:solidFill>
                  <a:srgbClr val="1750EB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>
                <a:solidFill>
                  <a:srgbClr val="1750EB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>
                <a:solidFill>
                  <a:srgbClr val="1750EB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>
                <a:solidFill>
                  <a:srgbClr val="1750EB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8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>
                <a:solidFill>
                  <a:srgbClr val="1750EB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13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totalDiff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for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&lt;=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nums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871094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length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++) 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totalDiff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+= (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 -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871094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.println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"Total Diff = "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totalDiff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BA0B9-F58C-316D-6914-4455BA3DC14D}"/>
              </a:ext>
            </a:extLst>
          </p:cNvPr>
          <p:cNvSpPr txBox="1"/>
          <p:nvPr/>
        </p:nvSpPr>
        <p:spPr>
          <a:xfrm>
            <a:off x="8370276" y="2270927"/>
            <a:ext cx="26214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800" b="1" dirty="0"/>
              <a:t> </a:t>
            </a:r>
            <a:r>
              <a:rPr lang="en-US" sz="2800" dirty="0"/>
              <a:t>Total Diff = 12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</a:t>
            </a:r>
            <a:r>
              <a:rPr lang="en-US" sz="2800" dirty="0"/>
              <a:t>Total Diff = 10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</a:t>
            </a:r>
            <a:r>
              <a:rPr lang="en-US" sz="2800" dirty="0"/>
              <a:t>Total Diff = 9</a:t>
            </a:r>
          </a:p>
          <a:p>
            <a:pPr marL="342900" indent="-342900">
              <a:buAutoNum type="alphaUcParenR"/>
            </a:pPr>
            <a:r>
              <a:rPr lang="en-US" sz="2800" b="1" dirty="0"/>
              <a:t> </a:t>
            </a:r>
            <a:r>
              <a:rPr lang="en-US" sz="2800" dirty="0"/>
              <a:t>Exception!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B04FA-9C72-6557-FBA0-5DD4927F9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644" y="290320"/>
            <a:ext cx="761253" cy="76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9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Code Quality</a:t>
            </a:r>
          </a:p>
          <a:p>
            <a:pPr>
              <a:spcAft>
                <a:spcPts val="1200"/>
              </a:spcAft>
            </a:pPr>
            <a:r>
              <a:rPr lang="en-US" dirty="0"/>
              <a:t>Functional Decomposition</a:t>
            </a:r>
          </a:p>
          <a:p>
            <a:r>
              <a:rPr lang="en-US" dirty="0"/>
              <a:t>First Assignment</a:t>
            </a:r>
          </a:p>
          <a:p>
            <a:pPr lvl="1"/>
            <a:r>
              <a:rPr lang="en-US" dirty="0"/>
              <a:t>Grading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190625" y="274118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3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CE12D-81A8-33DF-1956-86AB2D2F3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59F9-A8B7-268E-677F-D426B71E2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“</a:t>
            </a:r>
            <a:r>
              <a:rPr lang="en-US" b="0" i="0" dirty="0">
                <a:solidFill>
                  <a:srgbClr val="000000"/>
                </a:solidFill>
                <a:effectLst/>
              </a:rPr>
              <a:t>Programs are meant to be read by humans and only incidentally for computers to execute.” – Abelson &amp; Sussman, SICP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Code is about </a:t>
            </a:r>
            <a:r>
              <a:rPr lang="en-US" u="sng" dirty="0">
                <a:solidFill>
                  <a:srgbClr val="000000"/>
                </a:solidFill>
              </a:rPr>
              <a:t>communication</a:t>
            </a:r>
            <a:r>
              <a:rPr lang="en-US" i="1" dirty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Writing code with good </a:t>
            </a:r>
            <a:r>
              <a:rPr lang="en-US" b="1" dirty="0">
                <a:solidFill>
                  <a:srgbClr val="000000"/>
                </a:solidFill>
              </a:rPr>
              <a:t>code quality </a:t>
            </a:r>
            <a:r>
              <a:rPr lang="en-US" dirty="0">
                <a:solidFill>
                  <a:srgbClr val="000000"/>
                </a:solidFill>
              </a:rPr>
              <a:t>is important to communicate effectively.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Different organizations have different </a:t>
            </a:r>
            <a:r>
              <a:rPr lang="en-US" i="1" dirty="0">
                <a:solidFill>
                  <a:srgbClr val="000000"/>
                </a:solidFill>
              </a:rPr>
              <a:t>standards </a:t>
            </a:r>
            <a:r>
              <a:rPr lang="en-US" dirty="0">
                <a:solidFill>
                  <a:srgbClr val="000000"/>
                </a:solidFill>
              </a:rPr>
              <a:t>for code quality.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Doesn’t mean any one standard is wrong! (e.g., APA, MLA, Chicago, IEEE, ...)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Consistency is very helpful within a group project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See our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Code Quality Guide</a:t>
            </a:r>
            <a:r>
              <a:rPr lang="en-US" dirty="0">
                <a:solidFill>
                  <a:srgbClr val="000000"/>
                </a:solidFill>
              </a:rPr>
              <a:t> for the standards we will all use in CSE 122</a:t>
            </a:r>
          </a:p>
        </p:txBody>
      </p:sp>
    </p:spTree>
    <p:extLst>
      <p:ext uri="{BB962C8B-B14F-4D97-AF65-F5344CB8AC3E}">
        <p14:creationId xmlns:p14="http://schemas.microsoft.com/office/powerpoint/2010/main" val="241173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536C3-07D0-1B4A-7D86-5D117113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122 Code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F1F74-8500-9B1A-E76B-B67318ED6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Examples relevant for this week</a:t>
            </a:r>
          </a:p>
          <a:p>
            <a:r>
              <a:rPr lang="en-US" dirty="0"/>
              <a:t>Naming conventions</a:t>
            </a:r>
          </a:p>
          <a:p>
            <a:r>
              <a:rPr lang="en-US" dirty="0"/>
              <a:t>Descriptive variable names</a:t>
            </a:r>
          </a:p>
          <a:p>
            <a:r>
              <a:rPr lang="en-US" dirty="0"/>
              <a:t>Indentation</a:t>
            </a:r>
          </a:p>
          <a:p>
            <a:r>
              <a:rPr lang="en-US" dirty="0"/>
              <a:t>Long lines</a:t>
            </a:r>
          </a:p>
          <a:p>
            <a:r>
              <a:rPr lang="en-US" dirty="0"/>
              <a:t>Spacing</a:t>
            </a:r>
          </a:p>
          <a:p>
            <a:r>
              <a:rPr lang="en-US" dirty="0"/>
              <a:t>Good method decomposition</a:t>
            </a:r>
          </a:p>
          <a:p>
            <a:r>
              <a:rPr lang="en-US" dirty="0"/>
              <a:t>Writing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2422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5035594"/>
          </a:xfrm>
        </p:spPr>
        <p:txBody>
          <a:bodyPr anchor="t">
            <a:normAutofit/>
          </a:bodyPr>
          <a:lstStyle/>
          <a:p>
            <a:r>
              <a:rPr lang="en-US" sz="3600" dirty="0"/>
              <a:t>What does this code do? How could you improve the quality of this code? 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b="0" dirty="0"/>
              <a:t>No </a:t>
            </a:r>
            <a:r>
              <a:rPr lang="en-US" sz="3600" b="0" dirty="0" err="1"/>
              <a:t>Slido</a:t>
            </a:r>
            <a:r>
              <a:rPr lang="en-US" sz="3600" b="0" dirty="0"/>
              <a:t> poll!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1129511" y="2746046"/>
            <a:ext cx="7523603" cy="203132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 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a,</a:t>
            </a:r>
            <a:r>
              <a:rPr lang="en-US" dirty="0" err="1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char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b){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=-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a.length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();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a1  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++) 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if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a.charAt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== b) 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} 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==-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){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else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;} }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BBEF412-0144-38C2-3BFB-8C3AD0726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3171" y="187287"/>
            <a:ext cx="5409282" cy="9731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76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this code do? How could you improve the quality of this code? </a:t>
            </a:r>
            <a:r>
              <a:rPr lang="en-US" b="0" dirty="0"/>
              <a:t>(No </a:t>
            </a:r>
            <a:r>
              <a:rPr lang="en-US" b="0" dirty="0" err="1"/>
              <a:t>Slido</a:t>
            </a:r>
            <a:r>
              <a:rPr lang="en-US" b="0" dirty="0"/>
              <a:t> poll)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8" y="2551837"/>
            <a:ext cx="7523603" cy="369331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a,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char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b)  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=-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a.length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();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a1    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++) 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if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a.charAt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== b) 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==-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}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else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BBEF412-0144-38C2-3BFB-8C3AD0726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3171" y="187287"/>
            <a:ext cx="5409282" cy="9731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4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Code Quality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Functional Decomposition</a:t>
            </a:r>
          </a:p>
          <a:p>
            <a:r>
              <a:rPr lang="en-US" dirty="0"/>
              <a:t>First Assignment</a:t>
            </a:r>
          </a:p>
          <a:p>
            <a:pPr lvl="1"/>
            <a:r>
              <a:rPr lang="en-US" dirty="0"/>
              <a:t>Grading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148856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90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Functional decomposition </a:t>
            </a:r>
            <a:r>
              <a:rPr lang="en-US" dirty="0"/>
              <a:t>is the process of breaking down a complex problem or system into parts that are easier to </a:t>
            </a:r>
            <a:r>
              <a:rPr lang="en-US" i="1" dirty="0"/>
              <a:t>conceive, understand, program, </a:t>
            </a:r>
            <a:r>
              <a:rPr lang="en-US" dirty="0"/>
              <a:t>and </a:t>
            </a:r>
            <a:r>
              <a:rPr lang="en-US" i="1" dirty="0"/>
              <a:t>maintain.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EE31E-DFCA-1791-4DAB-3BF7BC2E86D1}"/>
              </a:ext>
            </a:extLst>
          </p:cNvPr>
          <p:cNvSpPr txBox="1"/>
          <p:nvPr/>
        </p:nvSpPr>
        <p:spPr>
          <a:xfrm>
            <a:off x="762433" y="4040621"/>
            <a:ext cx="3708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“Bake the cookies”</a:t>
            </a: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BD3A8F9F-D3B9-1F98-B078-8BC1477706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86995" y="3906586"/>
            <a:ext cx="914400" cy="91440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13D7C51-1DDB-588C-CAE4-2756B917A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745868"/>
              </p:ext>
            </p:extLst>
          </p:nvPr>
        </p:nvGraphicFramePr>
        <p:xfrm>
          <a:off x="6082535" y="2829554"/>
          <a:ext cx="5852405" cy="341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1CAB6-D7DE-B816-FA32-86F830EA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B653-7797-2D6B-C71D-01F400D08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our code, functional decomposition often means breaking a task into smaller methods (also called functions).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Bingo</a:t>
            </a:r>
          </a:p>
          <a:p>
            <a:pPr lvl="1"/>
            <a:r>
              <a:rPr lang="en-US" dirty="0"/>
              <a:t>Set up populated game card </a:t>
            </a:r>
          </a:p>
          <a:p>
            <a:pPr lvl="1"/>
            <a:r>
              <a:rPr lang="en-US" dirty="0"/>
              <a:t>Roll and call a new number</a:t>
            </a:r>
          </a:p>
          <a:p>
            <a:pPr lvl="1"/>
            <a:r>
              <a:rPr lang="en-US" dirty="0"/>
              <a:t>Mark your card if the number called is present</a:t>
            </a:r>
          </a:p>
          <a:p>
            <a:pPr lvl="1"/>
            <a:r>
              <a:rPr lang="en-US" dirty="0"/>
              <a:t>Check card for bingo</a:t>
            </a:r>
          </a:p>
        </p:txBody>
      </p:sp>
    </p:spTree>
    <p:extLst>
      <p:ext uri="{BB962C8B-B14F-4D97-AF65-F5344CB8AC3E}">
        <p14:creationId xmlns:p14="http://schemas.microsoft.com/office/powerpoint/2010/main" val="21637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Code Quality</a:t>
            </a:r>
          </a:p>
          <a:p>
            <a:pPr>
              <a:spcAft>
                <a:spcPts val="1200"/>
              </a:spcAft>
            </a:pPr>
            <a:r>
              <a:rPr lang="en-US" dirty="0"/>
              <a:t>Functional Decomposition</a:t>
            </a:r>
          </a:p>
          <a:p>
            <a:r>
              <a:rPr lang="en-US" dirty="0"/>
              <a:t>First Assignment</a:t>
            </a:r>
          </a:p>
          <a:p>
            <a:pPr lvl="1"/>
            <a:r>
              <a:rPr lang="en-US" dirty="0"/>
              <a:t>Grading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490324" y="141209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8DC-F311-4D56-BBF2-B1B9B1E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Trivial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3ACD-65AE-0C5F-2BE3-3FCE6687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Introduce methods to decompose a complex problem, not just for the sake of adding a method.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Bad example:				Good 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Rule of thumb: A method should do at least </a:t>
            </a:r>
            <a:r>
              <a:rPr lang="en-US" u="sng" dirty="0"/>
              <a:t>two</a:t>
            </a:r>
            <a:r>
              <a:rPr lang="en-US" dirty="0"/>
              <a:t> steps</a:t>
            </a:r>
          </a:p>
          <a:p>
            <a:pPr lvl="1"/>
            <a:r>
              <a:rPr lang="en-US" dirty="0"/>
              <a:t>Ask yourself: Does adding this method make my code easier to understand?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AB6C3-6C1D-02A4-BAEA-3EDD8EBD93A3}"/>
              </a:ext>
            </a:extLst>
          </p:cNvPr>
          <p:cNvSpPr txBox="1"/>
          <p:nvPr/>
        </p:nvSpPr>
        <p:spPr>
          <a:xfrm>
            <a:off x="930583" y="3312616"/>
            <a:ext cx="5049431" cy="954107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void </a:t>
            </a:r>
            <a:r>
              <a:rPr lang="en-US" sz="14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printMessage</a:t>
            </a:r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 </a:t>
            </a:r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message) {</a:t>
            </a:r>
            <a:b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System</a:t>
            </a:r>
            <a:r>
              <a:rPr lang="en-US" sz="14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1400" i="1" dirty="0" err="1">
                <a:solidFill>
                  <a:srgbClr val="871094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out</a:t>
            </a:r>
            <a:r>
              <a:rPr lang="en-US" sz="14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.println</a:t>
            </a:r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(message);</a:t>
            </a:r>
          </a:p>
          <a:p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System.</a:t>
            </a:r>
            <a:r>
              <a:rPr lang="en-US" sz="1400" i="1" dirty="0" err="1">
                <a:solidFill>
                  <a:srgbClr val="871094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out</a:t>
            </a:r>
            <a:r>
              <a:rPr lang="en-US" sz="14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.println</a:t>
            </a:r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();</a:t>
            </a:r>
            <a:b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F1D26-2175-7878-C069-94119D1EF968}"/>
              </a:ext>
            </a:extLst>
          </p:cNvPr>
          <p:cNvSpPr txBox="1"/>
          <p:nvPr/>
        </p:nvSpPr>
        <p:spPr>
          <a:xfrm>
            <a:off x="6211987" y="3307218"/>
            <a:ext cx="5909882" cy="1169551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</a:t>
            </a:r>
            <a:r>
              <a:rPr lang="en-US" sz="1400" dirty="0">
                <a:solidFill>
                  <a:srgbClr val="0033B3"/>
                </a:solidFill>
                <a:effectLst/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static</a:t>
            </a:r>
            <a:r>
              <a:rPr lang="en-US" sz="1400" dirty="0">
                <a:solidFill>
                  <a:srgbClr val="0033B3"/>
                </a:solidFill>
                <a:effectLst/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0033B3"/>
                </a:solidFill>
                <a:effectLst/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sToQ</a:t>
            </a:r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(Stack&lt;String&gt; s,</a:t>
            </a:r>
            <a:r>
              <a:rPr lang="en-US" sz="14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Queue&lt;String&gt; q)</a:t>
            </a:r>
            <a:r>
              <a:rPr lang="en-US" sz="14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    </a:t>
            </a:r>
          </a:p>
          <a:p>
            <a:r>
              <a:rPr lang="en-US" sz="14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while </a:t>
            </a:r>
            <a:r>
              <a:rPr lang="en-US" sz="14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!</a:t>
            </a:r>
            <a:r>
              <a:rPr lang="en-US" sz="14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s.isEmpty</a:t>
            </a:r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 {</a:t>
            </a:r>
          </a:p>
          <a:p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</a:t>
            </a:r>
            <a:r>
              <a:rPr lang="en-US" sz="14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q.add</a:t>
            </a:r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s.pop</a:t>
            </a:r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());;</a:t>
            </a:r>
          </a:p>
          <a:p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}</a:t>
            </a:r>
            <a:b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14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8994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Functional Decomposition</a:t>
            </a:r>
          </a:p>
          <a:p>
            <a:pPr>
              <a:spcAft>
                <a:spcPts val="1200"/>
              </a:spcAft>
            </a:pPr>
            <a:r>
              <a:rPr lang="en-US" dirty="0"/>
              <a:t>Code Quality</a:t>
            </a:r>
          </a:p>
          <a:p>
            <a:r>
              <a:rPr lang="en-US" b="1" dirty="0">
                <a:solidFill>
                  <a:schemeClr val="accent5"/>
                </a:solidFill>
              </a:rPr>
              <a:t>First Assignment</a:t>
            </a:r>
          </a:p>
          <a:p>
            <a:pPr lvl="1"/>
            <a:r>
              <a:rPr lang="en-US" dirty="0"/>
              <a:t>Grading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775847" y="411911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90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089F-005D-A8C6-AF5E-7ED6FEDA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D8ADD-447D-3669-9095-51962B04A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Released today, due next Thursday (Apr 9) at 11:59pm PT on Ed</a:t>
            </a:r>
          </a:p>
          <a:p>
            <a:pPr lvl="1"/>
            <a:r>
              <a:rPr lang="en-US" dirty="0"/>
              <a:t>Can hit the "Submit" button multiple times – we will grade the last submission made before the initial deadline. </a:t>
            </a:r>
          </a:p>
          <a:p>
            <a:pPr lvl="1"/>
            <a:r>
              <a:rPr lang="en-US" dirty="0"/>
              <a:t>Build good habits: Don’t “shotgun debug”</a:t>
            </a:r>
          </a:p>
          <a:p>
            <a:pPr lvl="1"/>
            <a:r>
              <a:rPr lang="en-US" dirty="0"/>
              <a:t>While you can resubmit this assignment, it's important to meet due date to get as much feedback as possible.</a:t>
            </a:r>
          </a:p>
          <a:p>
            <a:r>
              <a:rPr lang="en-US" dirty="0"/>
              <a:t>Focused on reviewing Java concepts and Functional Decomposition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Grading Rubric</a:t>
            </a:r>
            <a:r>
              <a:rPr lang="en-US" dirty="0"/>
              <a:t> to know what to expect</a:t>
            </a:r>
          </a:p>
          <a:p>
            <a:r>
              <a:rPr lang="en-US" dirty="0"/>
              <a:t>IPL opens Monday!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7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957560" cy="5361709"/>
          </a:xfrm>
        </p:spPr>
        <p:txBody>
          <a:bodyPr>
            <a:normAutofit/>
          </a:bodyPr>
          <a:lstStyle/>
          <a:p>
            <a:r>
              <a:rPr lang="en-US" dirty="0"/>
              <a:t>Hope you had fun in your first quiz section yesterday! </a:t>
            </a:r>
          </a:p>
          <a:p>
            <a:r>
              <a:rPr lang="en-US" dirty="0"/>
              <a:t>Creative Project 0 (C0) releasing later today; due Thursday, April 9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Focused on Java Review + Functional Decomposition</a:t>
            </a:r>
          </a:p>
          <a:p>
            <a:r>
              <a:rPr lang="en-US" dirty="0"/>
              <a:t>Java Review Session on Monday, April 6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2:30 – 3:30pm in JHN 102</a:t>
            </a:r>
          </a:p>
          <a:p>
            <a:pPr lvl="1"/>
            <a:r>
              <a:rPr lang="en-US" dirty="0"/>
              <a:t>Will be recorded!</a:t>
            </a:r>
          </a:p>
          <a:p>
            <a:r>
              <a:rPr lang="en-US" dirty="0"/>
              <a:t>IPL will also open on Monday, April 6</a:t>
            </a:r>
            <a:r>
              <a:rPr lang="en-US" baseline="30000" dirty="0"/>
              <a:t>th</a:t>
            </a:r>
            <a:r>
              <a:rPr lang="en-US" dirty="0"/>
              <a:t>!</a:t>
            </a:r>
          </a:p>
          <a:p>
            <a:r>
              <a:rPr lang="en-US" dirty="0"/>
              <a:t>Elba Office Hours posted </a:t>
            </a:r>
          </a:p>
          <a:p>
            <a:pPr lvl="1"/>
            <a:r>
              <a:rPr lang="en-US" dirty="0"/>
              <a:t>Tuesdays 3pm – 4pm CSE 438</a:t>
            </a:r>
          </a:p>
          <a:p>
            <a:pPr lvl="1"/>
            <a:r>
              <a:rPr lang="en-US" dirty="0"/>
              <a:t>Thursdays 3:30pm – 4:30pm CSE 438</a:t>
            </a:r>
          </a:p>
          <a:p>
            <a:pPr lvl="1"/>
            <a:r>
              <a:rPr lang="en-US" dirty="0"/>
              <a:t>Viewable on the </a:t>
            </a:r>
            <a:r>
              <a:rPr lang="en-US" dirty="0">
                <a:hlinkClick r:id="rId2"/>
              </a:rPr>
              <a:t>Staff page of the course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61FE-6994-41D8-A908-DF4CFABF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AF6CD-7FE9-4EF4-84B8-9E9125376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Fill out the </a:t>
            </a:r>
            <a:r>
              <a:rPr lang="en-US" sz="3200" dirty="0">
                <a:hlinkClick r:id="rId2"/>
              </a:rPr>
              <a:t>Introductory Survey</a:t>
            </a:r>
            <a:endParaRPr lang="en-US" sz="3200" dirty="0"/>
          </a:p>
          <a:p>
            <a:r>
              <a:rPr lang="en-US" sz="3200" dirty="0"/>
              <a:t>⭐ Complete the pre-class material (PCM) for next</a:t>
            </a:r>
            <a:br>
              <a:rPr lang="en-US" sz="3200" dirty="0"/>
            </a:br>
            <a:r>
              <a:rPr lang="en-US" sz="3200" dirty="0"/>
              <a:t>      Wednesday (see calendar)</a:t>
            </a:r>
          </a:p>
          <a:p>
            <a:pPr lvl="1"/>
            <a:r>
              <a:rPr lang="en-US" sz="2800" dirty="0"/>
              <a:t>Will be posted after class today</a:t>
            </a:r>
          </a:p>
          <a:p>
            <a:r>
              <a:rPr lang="en-US" sz="3200" dirty="0"/>
              <a:t>Attend quiz section on Tuesday!</a:t>
            </a:r>
          </a:p>
        </p:txBody>
      </p:sp>
    </p:spTree>
    <p:extLst>
      <p:ext uri="{BB962C8B-B14F-4D97-AF65-F5344CB8AC3E}">
        <p14:creationId xmlns:p14="http://schemas.microsoft.com/office/powerpoint/2010/main" val="200271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75FE-CFA6-423F-B2EE-686567EB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396C-3748-4681-B0B6-490764059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460"/>
            <a:ext cx="10888980" cy="5292090"/>
          </a:xfrm>
        </p:spPr>
        <p:txBody>
          <a:bodyPr>
            <a:normAutofit/>
          </a:bodyPr>
          <a:lstStyle/>
          <a:p>
            <a:r>
              <a:rPr lang="en-US" sz="3200" dirty="0"/>
              <a:t>Students receive "section credit" for a quiz section by attending </a:t>
            </a:r>
            <a:r>
              <a:rPr lang="en-US" sz="3200" u="sng" dirty="0"/>
              <a:t>and</a:t>
            </a:r>
            <a:r>
              <a:rPr lang="en-US" sz="3200" dirty="0"/>
              <a:t> engaging in the quiz section's class and activities.</a:t>
            </a:r>
            <a:endParaRPr lang="en-US" sz="1400" dirty="0"/>
          </a:p>
          <a:p>
            <a:r>
              <a:rPr lang="en-US" sz="3200" dirty="0"/>
              <a:t>Section credit is logged and tracked by TAs on behalf of students. </a:t>
            </a:r>
            <a:endParaRPr lang="en-US" sz="1600" dirty="0"/>
          </a:p>
          <a:p>
            <a:r>
              <a:rPr lang="en-US" sz="3200" dirty="0"/>
              <a:t>Students will be able track and verify their participation credits </a:t>
            </a:r>
            <a:r>
              <a:rPr lang="en-US" sz="3200" dirty="0">
                <a:hlinkClick r:id="rId2"/>
              </a:rPr>
              <a:t>on Gradescope</a:t>
            </a:r>
            <a:r>
              <a:rPr lang="en-US" sz="3200" dirty="0"/>
              <a:t>. </a:t>
            </a:r>
            <a:endParaRPr lang="en-US" sz="1600" dirty="0"/>
          </a:p>
          <a:p>
            <a:r>
              <a:rPr lang="en-US" sz="3200" dirty="0"/>
              <a:t>Section 0 will be a freebie! </a:t>
            </a:r>
          </a:p>
        </p:txBody>
      </p:sp>
    </p:spTree>
    <p:extLst>
      <p:ext uri="{BB962C8B-B14F-4D97-AF65-F5344CB8AC3E}">
        <p14:creationId xmlns:p14="http://schemas.microsoft.com/office/powerpoint/2010/main" val="239821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75FE-CFA6-423F-B2EE-686567EB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396C-3748-4681-B0B6-490764059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/>
          </a:bodyPr>
          <a:lstStyle/>
          <a:p>
            <a:r>
              <a:rPr lang="en-US" sz="3200" dirty="0"/>
              <a:t>Students can earn </a:t>
            </a:r>
            <a:r>
              <a:rPr lang="en-US" sz="3200" b="1" dirty="0"/>
              <a:t>one extra resubmission</a:t>
            </a:r>
            <a:r>
              <a:rPr lang="en-US" sz="3200" dirty="0"/>
              <a:t> at the end of the quarter by participating in 11+ sections throughout 26Sp!</a:t>
            </a:r>
          </a:p>
          <a:p>
            <a:r>
              <a:rPr lang="en-US" sz="3200" dirty="0"/>
              <a:t>Missing a quiz section will </a:t>
            </a:r>
            <a:r>
              <a:rPr lang="en-US" sz="3200" u="sng" dirty="0"/>
              <a:t>not</a:t>
            </a:r>
            <a:r>
              <a:rPr lang="en-US" sz="3200" dirty="0"/>
              <a:t> count against you, but attending section can help you earn that extra resubmission to use at the end of the quarter.</a:t>
            </a:r>
          </a:p>
        </p:txBody>
      </p:sp>
    </p:spTree>
    <p:extLst>
      <p:ext uri="{BB962C8B-B14F-4D97-AF65-F5344CB8AC3E}">
        <p14:creationId xmlns:p14="http://schemas.microsoft.com/office/powerpoint/2010/main" val="422935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Functional Decomposition</a:t>
            </a:r>
          </a:p>
          <a:p>
            <a:pPr>
              <a:spcAft>
                <a:spcPts val="1200"/>
              </a:spcAft>
            </a:pPr>
            <a:r>
              <a:rPr lang="en-US" dirty="0"/>
              <a:t>Code Quality</a:t>
            </a:r>
          </a:p>
          <a:p>
            <a:r>
              <a:rPr lang="en-US" dirty="0"/>
              <a:t>First Assignment</a:t>
            </a:r>
          </a:p>
          <a:p>
            <a:pPr lvl="1"/>
            <a:r>
              <a:rPr lang="en-US" dirty="0"/>
              <a:t>Grading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74773" y="213670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7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8E38-D08F-8B27-6ED2-C88F6AB9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Reminders: Review Java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DEB8-C966-8EC8-50ED-621E3DF23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Java Tutorial</a:t>
            </a:r>
            <a:r>
              <a:rPr lang="en-US" dirty="0"/>
              <a:t> reviews all the relevant programming features you should familiar with (even if you don’t know them in Java).</a:t>
            </a:r>
          </a:p>
          <a:p>
            <a:pPr lvl="1"/>
            <a:r>
              <a:rPr lang="en-US" dirty="0"/>
              <a:t>Printing and comments</a:t>
            </a:r>
          </a:p>
          <a:p>
            <a:pPr lvl="1"/>
            <a:r>
              <a:rPr lang="en-US" dirty="0"/>
              <a:t>Variables, types, expressions</a:t>
            </a:r>
          </a:p>
          <a:p>
            <a:pPr lvl="1"/>
            <a:r>
              <a:rPr lang="en-US" dirty="0"/>
              <a:t>Conditionals (if/else if/ else)</a:t>
            </a:r>
          </a:p>
          <a:p>
            <a:pPr lvl="1"/>
            <a:r>
              <a:rPr lang="en-US" dirty="0"/>
              <a:t>Loops (for and while)</a:t>
            </a:r>
          </a:p>
          <a:p>
            <a:pPr lvl="1"/>
            <a:r>
              <a:rPr lang="en-US" dirty="0"/>
              <a:t>Strings</a:t>
            </a:r>
          </a:p>
          <a:p>
            <a:pPr lvl="1"/>
            <a:r>
              <a:rPr lang="en-US" dirty="0"/>
              <a:t>Methods</a:t>
            </a:r>
          </a:p>
          <a:p>
            <a:pPr lvl="1"/>
            <a:r>
              <a:rPr lang="en-US" dirty="0"/>
              <a:t>Arrays</a:t>
            </a:r>
          </a:p>
          <a:p>
            <a:pPr lvl="1"/>
            <a:r>
              <a:rPr lang="en-US"/>
              <a:t>2D arrays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572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DAD0-8E15-3369-5466-83CFC6E3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CD5F46-9BDE-40C0-4839-7317955CCD03}"/>
              </a:ext>
            </a:extLst>
          </p:cNvPr>
          <p:cNvSpPr txBox="1">
            <a:spLocks/>
          </p:cNvSpPr>
          <p:nvPr/>
        </p:nvSpPr>
        <p:spPr>
          <a:xfrm>
            <a:off x="838199" y="2150701"/>
            <a:ext cx="10515600" cy="4466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Goal</a:t>
            </a:r>
            <a:r>
              <a:rPr lang="en-US" dirty="0"/>
              <a:t>: Get you actively participating in your learning</a:t>
            </a:r>
            <a:endParaRPr lang="en-US" b="1" dirty="0"/>
          </a:p>
          <a:p>
            <a:pPr fontAlgn="base"/>
            <a:r>
              <a:rPr lang="en-US" dirty="0"/>
              <a:t>Typical Activity</a:t>
            </a:r>
          </a:p>
          <a:p>
            <a:pPr lvl="1" fontAlgn="base"/>
            <a:r>
              <a:rPr lang="en-US" dirty="0"/>
              <a:t>Question is posed</a:t>
            </a:r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Think</a:t>
            </a:r>
            <a:r>
              <a:rPr lang="en-US" b="1" dirty="0"/>
              <a:t> </a:t>
            </a:r>
            <a:r>
              <a:rPr lang="en-US" dirty="0"/>
              <a:t>(1 min): Think about the question on your own</a:t>
            </a:r>
            <a:endParaRPr lang="en-US" b="1" dirty="0"/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Pair</a:t>
            </a:r>
            <a:r>
              <a:rPr lang="en-US" b="1" dirty="0"/>
              <a:t> </a:t>
            </a:r>
            <a:r>
              <a:rPr lang="en-US" dirty="0"/>
              <a:t>(2 min): Talk with your neighbor to discuss question</a:t>
            </a:r>
            <a:endParaRPr lang="en-US" b="1" dirty="0"/>
          </a:p>
          <a:p>
            <a:pPr lvl="2" fontAlgn="base">
              <a:buClr>
                <a:schemeClr val="tx1"/>
              </a:buClr>
            </a:pPr>
            <a:r>
              <a:rPr lang="en-US" dirty="0"/>
              <a:t>If you arrive at different conclusions, discuss your logic and figure out why you differ!</a:t>
            </a:r>
          </a:p>
          <a:p>
            <a:pPr lvl="2" fontAlgn="base">
              <a:buClr>
                <a:schemeClr val="tx1"/>
              </a:buClr>
            </a:pPr>
            <a:r>
              <a:rPr lang="en-US" dirty="0"/>
              <a:t>If you arrived at the same conclusion, discuss why the other answers might be wrong!</a:t>
            </a:r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Share</a:t>
            </a:r>
            <a:r>
              <a:rPr lang="en-US" b="1" dirty="0"/>
              <a:t> </a:t>
            </a:r>
            <a:r>
              <a:rPr lang="en-US" dirty="0"/>
              <a:t>(1 min): We discuss the conclusions as a class</a:t>
            </a:r>
            <a:endParaRPr lang="en-US" b="1" dirty="0"/>
          </a:p>
          <a:p>
            <a:pPr fontAlgn="base"/>
            <a:r>
              <a:rPr lang="en-US" dirty="0"/>
              <a:t>During each of the </a:t>
            </a:r>
            <a:r>
              <a:rPr lang="en-US" b="1" dirty="0">
                <a:solidFill>
                  <a:schemeClr val="accent3"/>
                </a:solidFill>
              </a:rPr>
              <a:t>Think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3"/>
                </a:solidFill>
              </a:rPr>
              <a:t>Pair</a:t>
            </a:r>
            <a:r>
              <a:rPr lang="en-US" dirty="0"/>
              <a:t> stages, you will respond to the question via a </a:t>
            </a:r>
            <a:r>
              <a:rPr lang="en-US" dirty="0" err="1"/>
              <a:t>sli.do</a:t>
            </a:r>
            <a:r>
              <a:rPr lang="en-US" dirty="0"/>
              <a:t> poll</a:t>
            </a:r>
          </a:p>
          <a:p>
            <a:pPr lvl="1" fontAlgn="base"/>
            <a:r>
              <a:rPr lang="en-US" dirty="0"/>
              <a:t>Not worth any points, just here to help you learn! 😉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D4A8C-7666-C145-3D59-B71B5BD0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644" y="290320"/>
            <a:ext cx="761253" cy="76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16789</TotalTime>
  <Words>1552</Words>
  <Application>Microsoft Macintosh PowerPoint</Application>
  <PresentationFormat>Widescreen</PresentationFormat>
  <Paragraphs>206</Paragraphs>
  <Slides>22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Verdana</vt:lpstr>
      <vt:lpstr>CSE 373 Summer 2020</vt:lpstr>
      <vt:lpstr>Java Review &amp;  Functional Decomposition</vt:lpstr>
      <vt:lpstr>Lecture Outline</vt:lpstr>
      <vt:lpstr>Announcements</vt:lpstr>
      <vt:lpstr>Reminders</vt:lpstr>
      <vt:lpstr>Section Credit</vt:lpstr>
      <vt:lpstr>Section Credit</vt:lpstr>
      <vt:lpstr>Lecture Outline</vt:lpstr>
      <vt:lpstr>Reminders: Review Java Syntax</vt:lpstr>
      <vt:lpstr>In-Class Activities</vt:lpstr>
      <vt:lpstr>What is the output of this Java program?</vt:lpstr>
      <vt:lpstr>What is the output of this Java program?</vt:lpstr>
      <vt:lpstr>Lecture Outline</vt:lpstr>
      <vt:lpstr>Code Quality</vt:lpstr>
      <vt:lpstr>CSE 122 Code Quality</vt:lpstr>
      <vt:lpstr>What does this code do? How could you improve the quality of this code?        No Slido poll!</vt:lpstr>
      <vt:lpstr>What does this code do? How could you improve the quality of this code? (No Slido poll)</vt:lpstr>
      <vt:lpstr>Lecture Outline</vt:lpstr>
      <vt:lpstr>Functional Decomposition</vt:lpstr>
      <vt:lpstr>Functional Decomposition</vt:lpstr>
      <vt:lpstr>Avoid Trivial Methods</vt:lpstr>
      <vt:lpstr>Lecture Outline</vt:lpstr>
      <vt:lpstr>Creative Project 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256</cp:revision>
  <cp:lastPrinted>2022-09-27T21:33:44Z</cp:lastPrinted>
  <dcterms:created xsi:type="dcterms:W3CDTF">2020-06-13T06:27:42Z</dcterms:created>
  <dcterms:modified xsi:type="dcterms:W3CDTF">2026-04-04T01:24:40Z</dcterms:modified>
</cp:coreProperties>
</file>