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328" r:id="rId6"/>
    <p:sldId id="260" r:id="rId7"/>
    <p:sldId id="261" r:id="rId8"/>
    <p:sldId id="262" r:id="rId9"/>
    <p:sldId id="263" r:id="rId10"/>
    <p:sldId id="264" r:id="rId11"/>
    <p:sldId id="265" r:id="rId12"/>
    <p:sldId id="266" r:id="rId13"/>
    <p:sldId id="267" r:id="rId14"/>
    <p:sldId id="268" r:id="rId15"/>
    <p:sldId id="327" r:id="rId16"/>
    <p:sldId id="323" r:id="rId17"/>
    <p:sldId id="324" r:id="rId18"/>
    <p:sldId id="326"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Helvetica Neue" panose="02000503000000020004" pitchFamily="2" charset="0"/>
      <p:regular r:id="rId35"/>
      <p:bold r:id="rId36"/>
      <p:italic r:id="rId37"/>
      <p:boldItalic r:id="rId38"/>
    </p:embeddedFont>
    <p:embeddedFont>
      <p:font typeface="Inter" panose="02000503000000020004" pitchFamily="2" charset="0"/>
      <p:regular r:id="rId39"/>
      <p:bold r:id="rId40"/>
    </p:embeddedFont>
    <p:embeddedFont>
      <p:font typeface="Montserrat" pitchFamily="2" charset="77"/>
      <p:regular r:id="rId41"/>
      <p:bold r:id="rId42"/>
      <p:italic r:id="rId43"/>
      <p:boldItalic r:id="rId44"/>
    </p:embeddedFont>
    <p:embeddedFont>
      <p:font typeface="Montserrat ExtraBold" panose="00000900000000000000" pitchFamily="2" charset="77"/>
      <p:bold r:id="rId45"/>
      <p:italic r:id="rId46"/>
      <p:boldItalic r:id="rId47"/>
    </p:embeddedFont>
    <p:embeddedFont>
      <p:font typeface="Montserrat SemiBold" panose="00000700000000000000" pitchFamily="2" charset="77"/>
      <p:regular r:id="rId48"/>
      <p:bold r:id="rId49"/>
      <p:italic r:id="rId50"/>
      <p:boldItalic r:id="rId51"/>
    </p:embeddedFont>
    <p:embeddedFont>
      <p:font typeface="Noto Sans Symbols" pitchFamily="2"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37FF"/>
    <a:srgbClr val="4C2A84"/>
    <a:srgbClr val="FF2F92"/>
    <a:srgbClr val="F7D57E"/>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94737"/>
  </p:normalViewPr>
  <p:slideViewPr>
    <p:cSldViewPr snapToGrid="0">
      <p:cViewPr varScale="1">
        <p:scale>
          <a:sx n="93" d="100"/>
          <a:sy n="93" d="100"/>
        </p:scale>
        <p:origin x="208" y="880"/>
      </p:cViewPr>
      <p:guideLst/>
    </p:cSldViewPr>
  </p:slid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t>4/3/26</a:t>
            </a:fld>
            <a:endParaRPr lang="en-US"/>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t>‹#›</a:t>
            </a:fld>
            <a:endParaRPr lang="en-US"/>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01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25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8;p29"/>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37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a:solidFill>
                  <a:srgbClr val="F0F0F0"/>
                </a:solidFill>
                <a:latin typeface="Montserrat ExtraBold"/>
                <a:ea typeface="Montserrat ExtraBold"/>
                <a:cs typeface="Montserrat ExtraBold"/>
                <a:sym typeface="Montserrat ExtraBold"/>
              </a:rPr>
              <a:t>CSE 122</a:t>
            </a:r>
            <a:endParaRPr/>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3694"/>
              <a:ext cx="1137067" cy="332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a:solidFill>
                    <a:srgbClr val="FFFFFF"/>
                  </a:solidFill>
                  <a:latin typeface="Montserrat"/>
                  <a:ea typeface="Montserrat"/>
                  <a:cs typeface="Montserrat"/>
                  <a:sym typeface="Montserrat"/>
                </a:rPr>
                <a:t>LEC 00</a:t>
              </a:r>
              <a:endParaRPr/>
            </a:p>
          </p:txBody>
        </p:sp>
      </p:grpSp>
      <p:sp>
        <p:nvSpPr>
          <p:cNvPr id="24" name="Google Shape;24;p29"/>
          <p:cNvSpPr/>
          <p:nvPr/>
        </p:nvSpPr>
        <p:spPr>
          <a:xfrm>
            <a:off x="6714463" y="1251642"/>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452793" y="4551419"/>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51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a:solidFill>
                  <a:srgbClr val="595959"/>
                </a:solidFill>
                <a:latin typeface="Montserrat SemiBold"/>
                <a:ea typeface="Montserrat SemiBold"/>
                <a:cs typeface="Montserrat SemiBold"/>
                <a:sym typeface="Montserrat SemiBold"/>
              </a:rPr>
              <a:t>Raise hand or send here</a:t>
            </a:r>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a:solidFill>
                  <a:srgbClr val="595959"/>
                </a:solidFill>
                <a:latin typeface="Montserrat SemiBold"/>
                <a:ea typeface="Montserrat SemiBold"/>
                <a:cs typeface="Montserrat SemiBold"/>
                <a:sym typeface="Montserrat SemiBold"/>
              </a:rPr>
              <a:t>sli.do    #cse122 </a:t>
            </a:r>
            <a:endParaRPr/>
          </a:p>
        </p:txBody>
      </p:sp>
      <p:sp>
        <p:nvSpPr>
          <p:cNvPr id="29" name="Google Shape;29;p29"/>
          <p:cNvSpPr/>
          <p:nvPr/>
        </p:nvSpPr>
        <p:spPr>
          <a:xfrm>
            <a:off x="3243845" y="5574550"/>
            <a:ext cx="1218439" cy="1223090"/>
          </a:xfrm>
          <a:prstGeom prst="roundRect">
            <a:avLst>
              <a:gd name="adj" fmla="val 5827"/>
            </a:avLst>
          </a:prstGeom>
          <a:solidFill>
            <a:srgbClr val="A6A6A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 name="Google Shape;31;p29"/>
          <p:cNvSpPr txBox="1">
            <a:spLocks noGrp="1"/>
          </p:cNvSpPr>
          <p:nvPr>
            <p:ph type="sldNum" idx="12"/>
          </p:nvPr>
        </p:nvSpPr>
        <p:spPr>
          <a:xfrm>
            <a:off x="9301481" y="6447714"/>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6" name="Picture 5">
            <a:extLst>
              <a:ext uri="{FF2B5EF4-FFF2-40B4-BE49-F238E27FC236}">
                <a16:creationId xmlns:a16="http://schemas.microsoft.com/office/drawing/2014/main" id="{14A5CE83-B61D-7724-61E8-93A5D138A1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7" name="TextBox 6">
            <a:extLst>
              <a:ext uri="{FF2B5EF4-FFF2-40B4-BE49-F238E27FC236}">
                <a16:creationId xmlns:a16="http://schemas.microsoft.com/office/drawing/2014/main" id="{942ED498-2558-F345-5239-8AFF0B70E3A9}"/>
              </a:ext>
            </a:extLst>
          </p:cNvPr>
          <p:cNvSpPr txBox="1"/>
          <p:nvPr userDrawn="1"/>
        </p:nvSpPr>
        <p:spPr>
          <a:xfrm>
            <a:off x="8369161" y="10264"/>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Spring 2026</a:t>
            </a:r>
          </a:p>
        </p:txBody>
      </p:sp>
      <p:sp>
        <p:nvSpPr>
          <p:cNvPr id="9" name="TextBox 8">
            <a:extLst>
              <a:ext uri="{FF2B5EF4-FFF2-40B4-BE49-F238E27FC236}">
                <a16:creationId xmlns:a16="http://schemas.microsoft.com/office/drawing/2014/main" id="{20B33F1C-0BBC-EE96-97DD-DA6336AA6C63}"/>
              </a:ext>
            </a:extLst>
          </p:cNvPr>
          <p:cNvSpPr txBox="1"/>
          <p:nvPr userDrawn="1"/>
        </p:nvSpPr>
        <p:spPr>
          <a:xfrm>
            <a:off x="10539812" y="15965"/>
            <a:ext cx="1622425" cy="230832"/>
          </a:xfrm>
          <a:prstGeom prst="rect">
            <a:avLst/>
          </a:prstGeom>
          <a:noFill/>
        </p:spPr>
        <p:txBody>
          <a:bodyPr wrap="square" rtlCol="0">
            <a:spAutoFit/>
          </a:bodyPr>
          <a:lstStyle/>
          <a:p>
            <a:pPr algn="r"/>
            <a:r>
              <a:rPr lang="en-US" sz="900" b="1" i="0" dirty="0" err="1">
                <a:solidFill>
                  <a:schemeClr val="bg1"/>
                </a:solidFill>
                <a:latin typeface="Montserrat SemiBold" pitchFamily="2" charset="77"/>
              </a:rPr>
              <a:t>sli.do</a:t>
            </a:r>
            <a:r>
              <a:rPr lang="en-US" sz="900" b="1" i="0" dirty="0">
                <a:solidFill>
                  <a:schemeClr val="bg1"/>
                </a:solidFill>
                <a:latin typeface="Montserrat SemiBold" pitchFamily="2" charset="77"/>
              </a:rPr>
              <a:t> #cse122</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 name="Google Shape;34;p30"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35" name="Google Shape;35;p30"/>
          <p:cNvSpPr txBox="1"/>
          <p:nvPr/>
        </p:nvSpPr>
        <p:spPr>
          <a:xfrm>
            <a:off x="10615294" y="5195"/>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2026</a:t>
            </a:r>
            <a:endParaRPr dirty="0"/>
          </a:p>
        </p:txBody>
      </p:sp>
      <p:sp>
        <p:nvSpPr>
          <p:cNvPr id="36" name="Google Shape;36;p30"/>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3" name="Google Shape;43;p32"/>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 name="Google Shape;44;p32"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45" name="Google Shape;45;p32"/>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2026</a:t>
            </a:r>
            <a:endParaRPr dirty="0"/>
          </a:p>
        </p:txBody>
      </p:sp>
      <p:sp>
        <p:nvSpPr>
          <p:cNvPr id="46" name="Google Shape;46;p32"/>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3">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 name="Google Shape;60;p33"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62" name="Google Shape;62;p33"/>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68" name="Google Shape;68;p33"/>
          <p:cNvSpPr txBox="1"/>
          <p:nvPr/>
        </p:nvSpPr>
        <p:spPr>
          <a:xfrm>
            <a:off x="1152635" y="300370"/>
            <a:ext cx="459792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3">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3D5EFC24-01D0-52A6-EDFA-F2F4F54CD671}"/>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2026</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6" name="Google Shape;76;p34"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78" name="Google Shape;78;p34"/>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C83F8E99-61C4-787F-DDEE-4B485F63A77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2026</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 name="Google Shape;83;p35"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85" name="Google Shape;85;p35"/>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F4A29E4D-4C0E-217D-C866-78FD7F0B252C}"/>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2026</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Spring 2026</a:t>
            </a:r>
            <a:endParaRPr dirty="0"/>
          </a:p>
        </p:txBody>
      </p:sp>
      <p:sp>
        <p:nvSpPr>
          <p:cNvPr id="9" name="Google Shape;9;p28"/>
          <p:cNvSpPr txBox="1"/>
          <p:nvPr/>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pen.spotify.com/playlist/1ZWbsLfSqDiuqSzGaOy74m?si=35f7bf606d224d43"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urses.cs.washington.edu/courses/cse122/25au/rubric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urses.cs.washington.edu/courses/cse122/26sp/resub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urses.cs.washington.edu/courses/cse122/26sp/resources/code_quality/#forbidden-featur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buildingjavaprogram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stem.org/us/courses/97143/discussio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s.gle/zofAYyN95d1y6GuH6"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s.uw.edu/122/syllab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lacement.cs.washington.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05332" y="4125093"/>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a:solidFill>
                  <a:srgbClr val="F0F0F0"/>
                </a:solidFill>
                <a:latin typeface="Montserrat SemiBold"/>
                <a:ea typeface="Montserrat SemiBold"/>
                <a:cs typeface="Montserrat SemiBold"/>
                <a:sym typeface="Montserrat SemiBold"/>
              </a:rPr>
              <a:t>Welcome!</a:t>
            </a:r>
            <a:endParaRPr/>
          </a:p>
        </p:txBody>
      </p:sp>
      <p:sp>
        <p:nvSpPr>
          <p:cNvPr id="92" name="Google Shape;92;p1"/>
          <p:cNvSpPr txBox="1"/>
          <p:nvPr/>
        </p:nvSpPr>
        <p:spPr>
          <a:xfrm>
            <a:off x="7148324" y="1757979"/>
            <a:ext cx="4385400" cy="1785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did you do over summer break?</a:t>
            </a:r>
            <a:endParaRPr dirty="0"/>
          </a:p>
        </p:txBody>
      </p:sp>
      <p:pic>
        <p:nvPicPr>
          <p:cNvPr id="93" name="Google Shape;93;p1" descr="Picture 4"/>
          <p:cNvPicPr preferRelativeResize="0"/>
          <p:nvPr/>
        </p:nvPicPr>
        <p:blipFill rotWithShape="1">
          <a:blip r:embed="rId3">
            <a:alphaModFix/>
          </a:blip>
          <a:srcRect/>
          <a:stretch/>
        </p:blipFill>
        <p:spPr>
          <a:xfrm>
            <a:off x="4664869" y="385722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5" name="Google Shape;95;p1"/>
          <p:cNvSpPr txBox="1"/>
          <p:nvPr/>
        </p:nvSpPr>
        <p:spPr>
          <a:xfrm>
            <a:off x="7281076" y="3779011"/>
            <a:ext cx="4119900"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000FF"/>
                </a:solidFill>
                <a:latin typeface="Calibri"/>
                <a:ea typeface="Calibri"/>
                <a:cs typeface="Calibri"/>
                <a:sym typeface="Calibri"/>
                <a:hlinkClick r:id="rId4"/>
              </a:rPr>
              <a:t>122 26sp </a:t>
            </a:r>
            <a:r>
              <a:rPr lang="fr-FR" sz="2200" u="sng" dirty="0">
                <a:solidFill>
                  <a:srgbClr val="0070C0"/>
                </a:solidFill>
                <a:latin typeface="Calibri"/>
                <a:ea typeface="Calibri"/>
                <a:cs typeface="Calibri"/>
                <a:sym typeface="Calibri"/>
                <a:hlinkClick r:id="rId4"/>
              </a:rPr>
              <a:t>Lecture </a:t>
            </a:r>
            <a:r>
              <a:rPr lang="fr-FR" sz="2200" u="sng" dirty="0" err="1">
                <a:solidFill>
                  <a:srgbClr val="0070C0"/>
                </a:solidFill>
                <a:latin typeface="Calibri"/>
                <a:ea typeface="Calibri"/>
                <a:cs typeface="Calibri"/>
                <a:sym typeface="Calibri"/>
                <a:hlinkClick r:id="rId4"/>
              </a:rPr>
              <a:t>Jams</a:t>
            </a:r>
            <a:r>
              <a:rPr lang="fr-FR" sz="2200" u="sng" dirty="0">
                <a:solidFill>
                  <a:srgbClr val="0070C0"/>
                </a:solidFill>
                <a:latin typeface="Calibri"/>
                <a:ea typeface="Calibri"/>
                <a:cs typeface="Calibri"/>
                <a:sym typeface="Calibri"/>
                <a:hlinkClick r:id="rId4"/>
              </a:rPr>
              <a:t>🎧</a:t>
            </a:r>
            <a:endParaRPr dirty="0">
              <a:solidFill>
                <a:srgbClr val="0070C0"/>
              </a:solidFill>
            </a:endParaRPr>
          </a:p>
        </p:txBody>
      </p:sp>
      <p:sp>
        <p:nvSpPr>
          <p:cNvPr id="96" name="Google Shape;96;p1"/>
          <p:cNvSpPr txBox="1"/>
          <p:nvPr/>
        </p:nvSpPr>
        <p:spPr>
          <a:xfrm>
            <a:off x="6996450" y="4177924"/>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a:t>
            </a:r>
            <a:endParaRPr sz="1200" dirty="0">
              <a:solidFill>
                <a:schemeClr val="lt2"/>
              </a:solidFill>
              <a:latin typeface="Montserrat ExtraBold"/>
              <a:ea typeface="Montserrat ExtraBold"/>
              <a:cs typeface="Montserrat ExtraBold"/>
              <a:sym typeface="Montserrat ExtraBold"/>
            </a:endParaRPr>
          </a:p>
        </p:txBody>
      </p:sp>
      <p:sp>
        <p:nvSpPr>
          <p:cNvPr id="97" name="Google Shape;97;p1"/>
          <p:cNvSpPr txBox="1"/>
          <p:nvPr/>
        </p:nvSpPr>
        <p:spPr>
          <a:xfrm>
            <a:off x="6996450" y="4640308"/>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2"/>
                </a:solidFill>
                <a:latin typeface="Montserrat ExtraBold"/>
                <a:ea typeface="Montserrat ExtraBold"/>
                <a:cs typeface="Montserrat ExtraBold"/>
                <a:sym typeface="Montserrat ExtraBold"/>
              </a:rPr>
              <a:t>TAs:</a:t>
            </a:r>
            <a:endParaRPr sz="120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149349" y="4210314"/>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Elba Garza</a:t>
            </a:r>
            <a:endParaRPr sz="1200" dirty="0">
              <a:solidFill>
                <a:schemeClr val="lt2"/>
              </a:solidFill>
              <a:latin typeface="Montserrat SemiBold"/>
              <a:ea typeface="Montserrat SemiBold"/>
              <a:cs typeface="Montserrat SemiBold"/>
              <a:sym typeface="Montserrat SemiBold"/>
            </a:endParaRPr>
          </a:p>
        </p:txBody>
      </p:sp>
      <p:sp>
        <p:nvSpPr>
          <p:cNvPr id="99" name="Google Shape;99;p1"/>
          <p:cNvSpPr txBox="1"/>
          <p:nvPr/>
        </p:nvSpPr>
        <p:spPr>
          <a:xfrm>
            <a:off x="8149349" y="4640323"/>
            <a:ext cx="3737319" cy="1651296"/>
          </a:xfrm>
          <a:prstGeom prst="rect">
            <a:avLst/>
          </a:prstGeom>
          <a:noFill/>
          <a:ln>
            <a:noFill/>
          </a:ln>
        </p:spPr>
        <p:txBody>
          <a:bodyPr spcFirstLastPara="1" wrap="square" lIns="91440" tIns="91425" rIns="91425" bIns="91425" numCol="4" anchor="t" anchorCtr="0">
            <a:noAutofit/>
          </a:bodyPr>
          <a:lstStyle/>
          <a:p>
            <a:pPr lvl="0">
              <a:lnSpc>
                <a:spcPct val="115000"/>
              </a:lnSpc>
            </a:pPr>
            <a:r>
              <a:rPr lang="en-US" sz="1000" dirty="0">
                <a:solidFill>
                  <a:schemeClr val="lt2"/>
                </a:solidFill>
                <a:latin typeface="Montserrat SemiBold"/>
                <a:ea typeface="Montserrat SemiBold"/>
                <a:cs typeface="Montserrat SemiBold"/>
                <a:sym typeface="Montserrat SemiBold"/>
              </a:rPr>
              <a:t>David</a:t>
            </a:r>
          </a:p>
          <a:p>
            <a:pPr lvl="0">
              <a:lnSpc>
                <a:spcPct val="115000"/>
              </a:lnSpc>
            </a:pPr>
            <a:r>
              <a:rPr lang="en-US" sz="1000" dirty="0">
                <a:solidFill>
                  <a:schemeClr val="lt2"/>
                </a:solidFill>
                <a:latin typeface="Montserrat SemiBold"/>
                <a:ea typeface="Montserrat SemiBold"/>
                <a:cs typeface="Montserrat SemiBold"/>
                <a:sym typeface="Montserrat SemiBold"/>
              </a:rPr>
              <a:t>William</a:t>
            </a:r>
          </a:p>
          <a:p>
            <a:pPr lvl="0">
              <a:lnSpc>
                <a:spcPct val="115000"/>
              </a:lnSpc>
            </a:pPr>
            <a:r>
              <a:rPr lang="en-US" sz="1000" dirty="0">
                <a:solidFill>
                  <a:schemeClr val="lt2"/>
                </a:solidFill>
                <a:latin typeface="Montserrat SemiBold"/>
                <a:ea typeface="Montserrat SemiBold"/>
                <a:cs typeface="Montserrat SemiBold"/>
                <a:sym typeface="Montserrat SemiBold"/>
              </a:rPr>
              <a:t>Dani</a:t>
            </a:r>
          </a:p>
          <a:p>
            <a:pPr lvl="0">
              <a:lnSpc>
                <a:spcPct val="115000"/>
              </a:lnSpc>
            </a:pPr>
            <a:r>
              <a:rPr lang="en-US" sz="1000" dirty="0">
                <a:solidFill>
                  <a:schemeClr val="lt2"/>
                </a:solidFill>
                <a:latin typeface="Montserrat SemiBold"/>
                <a:ea typeface="Montserrat SemiBold"/>
                <a:cs typeface="Montserrat SemiBold"/>
                <a:sym typeface="Montserrat SemiBold"/>
              </a:rPr>
              <a:t>Rohan</a:t>
            </a:r>
          </a:p>
          <a:p>
            <a:pPr lvl="0">
              <a:lnSpc>
                <a:spcPct val="115000"/>
              </a:lnSpc>
            </a:pPr>
            <a:r>
              <a:rPr lang="en-US" sz="1000" dirty="0">
                <a:solidFill>
                  <a:schemeClr val="lt2"/>
                </a:solidFill>
                <a:latin typeface="Montserrat SemiBold"/>
                <a:ea typeface="Montserrat SemiBold"/>
                <a:cs typeface="Montserrat SemiBold"/>
                <a:sym typeface="Montserrat SemiBold"/>
              </a:rPr>
              <a:t>Andrew</a:t>
            </a:r>
          </a:p>
          <a:p>
            <a:pPr lvl="0">
              <a:lnSpc>
                <a:spcPct val="115000"/>
              </a:lnSpc>
            </a:pPr>
            <a:r>
              <a:rPr lang="en-US" sz="1000" dirty="0">
                <a:solidFill>
                  <a:schemeClr val="lt2"/>
                </a:solidFill>
                <a:latin typeface="Montserrat SemiBold"/>
                <a:ea typeface="Montserrat SemiBold"/>
                <a:cs typeface="Montserrat SemiBold"/>
                <a:sym typeface="Montserrat SemiBold"/>
              </a:rPr>
              <a:t>Ava</a:t>
            </a:r>
          </a:p>
          <a:p>
            <a:pPr lvl="0">
              <a:lnSpc>
                <a:spcPct val="115000"/>
              </a:lnSpc>
            </a:pPr>
            <a:r>
              <a:rPr lang="en-US" sz="1000" dirty="0">
                <a:solidFill>
                  <a:schemeClr val="lt2"/>
                </a:solidFill>
                <a:latin typeface="Montserrat SemiBold"/>
                <a:ea typeface="Montserrat SemiBold"/>
                <a:cs typeface="Montserrat SemiBold"/>
                <a:sym typeface="Montserrat SemiBold"/>
              </a:rPr>
              <a:t>Shreyank</a:t>
            </a:r>
          </a:p>
          <a:p>
            <a:pPr lvl="0">
              <a:lnSpc>
                <a:spcPct val="115000"/>
              </a:lnSpc>
            </a:pPr>
            <a:r>
              <a:rPr lang="en-US" sz="1000" dirty="0">
                <a:solidFill>
                  <a:schemeClr val="lt2"/>
                </a:solidFill>
                <a:latin typeface="Montserrat SemiBold"/>
                <a:ea typeface="Montserrat SemiBold"/>
                <a:cs typeface="Montserrat SemiBold"/>
                <a:sym typeface="Montserrat SemiBold"/>
              </a:rPr>
              <a:t>Nicole</a:t>
            </a:r>
          </a:p>
          <a:p>
            <a:pPr lvl="0">
              <a:lnSpc>
                <a:spcPct val="115000"/>
              </a:lnSpc>
            </a:pPr>
            <a:r>
              <a:rPr lang="en-US" sz="1000" dirty="0">
                <a:solidFill>
                  <a:schemeClr val="lt2"/>
                </a:solidFill>
                <a:latin typeface="Montserrat SemiBold"/>
                <a:ea typeface="Montserrat SemiBold"/>
                <a:cs typeface="Montserrat SemiBold"/>
                <a:sym typeface="Montserrat SemiBold"/>
              </a:rPr>
              <a:t>Caleb</a:t>
            </a:r>
          </a:p>
          <a:p>
            <a:pPr lvl="0">
              <a:lnSpc>
                <a:spcPct val="115000"/>
              </a:lnSpc>
            </a:pPr>
            <a:r>
              <a:rPr lang="en-US" sz="1000" dirty="0">
                <a:solidFill>
                  <a:schemeClr val="lt2"/>
                </a:solidFill>
                <a:latin typeface="Montserrat SemiBold"/>
                <a:ea typeface="Montserrat SemiBold"/>
                <a:cs typeface="Montserrat SemiBold"/>
                <a:sym typeface="Montserrat SemiBold"/>
              </a:rPr>
              <a:t>Neha</a:t>
            </a:r>
          </a:p>
          <a:p>
            <a:pPr lvl="0">
              <a:lnSpc>
                <a:spcPct val="115000"/>
              </a:lnSpc>
            </a:pPr>
            <a:r>
              <a:rPr lang="en-US" sz="1000" dirty="0">
                <a:solidFill>
                  <a:schemeClr val="lt2"/>
                </a:solidFill>
                <a:latin typeface="Montserrat SemiBold"/>
                <a:ea typeface="Montserrat SemiBold"/>
                <a:cs typeface="Montserrat SemiBold"/>
                <a:sym typeface="Montserrat SemiBold"/>
              </a:rPr>
              <a:t>Wesley</a:t>
            </a:r>
          </a:p>
          <a:p>
            <a:pPr lvl="0">
              <a:lnSpc>
                <a:spcPct val="115000"/>
              </a:lnSpc>
            </a:pPr>
            <a:r>
              <a:rPr lang="en-US" sz="1000" dirty="0">
                <a:solidFill>
                  <a:schemeClr val="lt2"/>
                </a:solidFill>
                <a:latin typeface="Montserrat SemiBold"/>
                <a:ea typeface="Montserrat SemiBold"/>
                <a:cs typeface="Montserrat SemiBold"/>
                <a:sym typeface="Montserrat SemiBold"/>
              </a:rPr>
              <a:t>Isis</a:t>
            </a:r>
          </a:p>
          <a:p>
            <a:pPr lvl="0">
              <a:lnSpc>
                <a:spcPct val="115000"/>
              </a:lnSpc>
            </a:pPr>
            <a:r>
              <a:rPr lang="en-US" sz="1000" dirty="0">
                <a:solidFill>
                  <a:schemeClr val="lt2"/>
                </a:solidFill>
                <a:latin typeface="Montserrat SemiBold"/>
                <a:ea typeface="Montserrat SemiBold"/>
                <a:cs typeface="Montserrat SemiBold"/>
                <a:sym typeface="Montserrat SemiBold"/>
              </a:rPr>
              <a:t>Colin</a:t>
            </a:r>
          </a:p>
          <a:p>
            <a:pPr lvl="0">
              <a:lnSpc>
                <a:spcPct val="115000"/>
              </a:lnSpc>
            </a:pPr>
            <a:r>
              <a:rPr lang="en-US" sz="1000" dirty="0">
                <a:solidFill>
                  <a:schemeClr val="lt2"/>
                </a:solidFill>
                <a:latin typeface="Montserrat SemiBold"/>
                <a:ea typeface="Montserrat SemiBold"/>
                <a:cs typeface="Montserrat SemiBold"/>
                <a:sym typeface="Montserrat SemiBold"/>
              </a:rPr>
              <a:t>Naomi</a:t>
            </a:r>
          </a:p>
          <a:p>
            <a:pPr lvl="0">
              <a:lnSpc>
                <a:spcPct val="115000"/>
              </a:lnSpc>
            </a:pPr>
            <a:r>
              <a:rPr lang="en-US" sz="1000" dirty="0">
                <a:solidFill>
                  <a:schemeClr val="lt2"/>
                </a:solidFill>
                <a:latin typeface="Montserrat SemiBold"/>
                <a:ea typeface="Montserrat SemiBold"/>
                <a:cs typeface="Montserrat SemiBold"/>
                <a:sym typeface="Montserrat SemiBold"/>
              </a:rPr>
              <a:t>Hanna</a:t>
            </a:r>
          </a:p>
          <a:p>
            <a:pPr lvl="0">
              <a:lnSpc>
                <a:spcPct val="115000"/>
              </a:lnSpc>
            </a:pPr>
            <a:r>
              <a:rPr lang="en-US" sz="1000" dirty="0">
                <a:solidFill>
                  <a:schemeClr val="lt2"/>
                </a:solidFill>
                <a:latin typeface="Montserrat SemiBold"/>
                <a:ea typeface="Montserrat SemiBold"/>
                <a:cs typeface="Montserrat SemiBold"/>
                <a:sym typeface="Montserrat SemiBold"/>
              </a:rPr>
              <a:t>Blake P.</a:t>
            </a:r>
          </a:p>
          <a:p>
            <a:pPr lvl="0">
              <a:lnSpc>
                <a:spcPct val="115000"/>
              </a:lnSpc>
            </a:pPr>
            <a:r>
              <a:rPr lang="en-US" sz="1000" dirty="0">
                <a:solidFill>
                  <a:schemeClr val="lt2"/>
                </a:solidFill>
                <a:latin typeface="Montserrat SemiBold"/>
                <a:ea typeface="Montserrat SemiBold"/>
                <a:cs typeface="Montserrat SemiBold"/>
                <a:sym typeface="Montserrat SemiBold"/>
              </a:rPr>
              <a:t>Cole</a:t>
            </a:r>
          </a:p>
          <a:p>
            <a:pPr lvl="0">
              <a:lnSpc>
                <a:spcPct val="115000"/>
              </a:lnSpc>
            </a:pPr>
            <a:r>
              <a:rPr lang="en-US" sz="1000" dirty="0">
                <a:solidFill>
                  <a:schemeClr val="lt2"/>
                </a:solidFill>
                <a:latin typeface="Montserrat SemiBold"/>
                <a:ea typeface="Montserrat SemiBold"/>
                <a:cs typeface="Montserrat SemiBold"/>
                <a:sym typeface="Montserrat SemiBold"/>
              </a:rPr>
              <a:t>Blake R.</a:t>
            </a:r>
          </a:p>
          <a:p>
            <a:pPr lvl="0">
              <a:lnSpc>
                <a:spcPct val="115000"/>
              </a:lnSpc>
            </a:pPr>
            <a:r>
              <a:rPr lang="en-US" sz="1000" dirty="0">
                <a:solidFill>
                  <a:schemeClr val="lt2"/>
                </a:solidFill>
                <a:latin typeface="Montserrat SemiBold"/>
                <a:ea typeface="Montserrat SemiBold"/>
                <a:cs typeface="Montserrat SemiBold"/>
                <a:sym typeface="Montserrat SemiBold"/>
              </a:rPr>
              <a:t>Carson</a:t>
            </a:r>
          </a:p>
          <a:p>
            <a:pPr lvl="0">
              <a:lnSpc>
                <a:spcPct val="115000"/>
              </a:lnSpc>
            </a:pPr>
            <a:r>
              <a:rPr lang="en-US" sz="1000" dirty="0">
                <a:solidFill>
                  <a:schemeClr val="lt2"/>
                </a:solidFill>
                <a:latin typeface="Montserrat SemiBold"/>
                <a:ea typeface="Montserrat SemiBold"/>
                <a:cs typeface="Montserrat SemiBold"/>
                <a:sym typeface="Montserrat SemiBold"/>
              </a:rPr>
              <a:t>Sushma</a:t>
            </a:r>
          </a:p>
          <a:p>
            <a:pPr lvl="0">
              <a:lnSpc>
                <a:spcPct val="115000"/>
              </a:lnSpc>
            </a:pPr>
            <a:r>
              <a:rPr lang="en-US" sz="1000" dirty="0">
                <a:solidFill>
                  <a:schemeClr val="lt2"/>
                </a:solidFill>
                <a:latin typeface="Montserrat SemiBold"/>
                <a:ea typeface="Montserrat SemiBold"/>
                <a:cs typeface="Montserrat SemiBold"/>
                <a:sym typeface="Montserrat SemiBold"/>
              </a:rPr>
              <a:t>Connor</a:t>
            </a:r>
          </a:p>
          <a:p>
            <a:pPr lvl="0">
              <a:lnSpc>
                <a:spcPct val="115000"/>
              </a:lnSpc>
            </a:pPr>
            <a:r>
              <a:rPr lang="en-US" sz="1000" dirty="0">
                <a:solidFill>
                  <a:schemeClr val="lt2"/>
                </a:solidFill>
                <a:latin typeface="Montserrat SemiBold"/>
                <a:ea typeface="Montserrat SemiBold"/>
                <a:cs typeface="Montserrat SemiBold"/>
                <a:sym typeface="Montserrat SemiBold"/>
              </a:rPr>
              <a:t>Mahima</a:t>
            </a:r>
          </a:p>
          <a:p>
            <a:pPr lvl="0">
              <a:lnSpc>
                <a:spcPct val="115000"/>
              </a:lnSpc>
            </a:pPr>
            <a:r>
              <a:rPr lang="en-US" sz="1000" dirty="0">
                <a:solidFill>
                  <a:schemeClr val="lt2"/>
                </a:solidFill>
                <a:latin typeface="Montserrat SemiBold"/>
                <a:ea typeface="Montserrat SemiBold"/>
                <a:cs typeface="Montserrat SemiBold"/>
                <a:sym typeface="Montserrat SemiBold"/>
              </a:rPr>
              <a:t>Nicolae</a:t>
            </a:r>
          </a:p>
          <a:p>
            <a:pPr lvl="0">
              <a:lnSpc>
                <a:spcPct val="115000"/>
              </a:lnSpc>
            </a:pPr>
            <a:r>
              <a:rPr lang="en-US" sz="1000" dirty="0">
                <a:solidFill>
                  <a:schemeClr val="lt2"/>
                </a:solidFill>
                <a:latin typeface="Montserrat SemiBold"/>
                <a:ea typeface="Montserrat SemiBold"/>
                <a:cs typeface="Montserrat SemiBold"/>
                <a:sym typeface="Montserrat SemiBold"/>
              </a:rPr>
              <a:t>Ivory</a:t>
            </a:r>
          </a:p>
          <a:p>
            <a:pPr lvl="0">
              <a:lnSpc>
                <a:spcPct val="115000"/>
              </a:lnSpc>
            </a:pPr>
            <a:r>
              <a:rPr lang="en-US" sz="1000" dirty="0">
                <a:solidFill>
                  <a:schemeClr val="lt2"/>
                </a:solidFill>
                <a:latin typeface="Montserrat SemiBold"/>
                <a:ea typeface="Montserrat SemiBold"/>
                <a:cs typeface="Montserrat SemiBold"/>
                <a:sym typeface="Montserrat SemiBold"/>
              </a:rPr>
              <a:t>Yang</a:t>
            </a:r>
          </a:p>
          <a:p>
            <a:pPr lvl="0">
              <a:lnSpc>
                <a:spcPct val="115000"/>
              </a:lnSpc>
            </a:pPr>
            <a:r>
              <a:rPr lang="en-US" sz="1000" dirty="0">
                <a:solidFill>
                  <a:schemeClr val="lt2"/>
                </a:solidFill>
                <a:latin typeface="Montserrat SemiBold"/>
                <a:ea typeface="Montserrat SemiBold"/>
                <a:cs typeface="Montserrat SemiBold"/>
                <a:sym typeface="Montserrat SemiBold"/>
              </a:rPr>
              <a:t>Cady</a:t>
            </a:r>
          </a:p>
          <a:p>
            <a:pPr lvl="0">
              <a:lnSpc>
                <a:spcPct val="115000"/>
              </a:lnSpc>
            </a:pPr>
            <a:r>
              <a:rPr lang="en-US" sz="1000" dirty="0">
                <a:solidFill>
                  <a:schemeClr val="lt2"/>
                </a:solidFill>
                <a:latin typeface="Montserrat SemiBold"/>
                <a:ea typeface="Montserrat SemiBold"/>
                <a:cs typeface="Montserrat SemiBold"/>
                <a:sym typeface="Montserrat SemiBold"/>
              </a:rPr>
              <a:t>Diya</a:t>
            </a:r>
          </a:p>
        </p:txBody>
      </p:sp>
      <p:sp>
        <p:nvSpPr>
          <p:cNvPr id="7" name="Rectangle 6">
            <a:extLst>
              <a:ext uri="{FF2B5EF4-FFF2-40B4-BE49-F238E27FC236}">
                <a16:creationId xmlns:a16="http://schemas.microsoft.com/office/drawing/2014/main" id="{69222533-4092-295A-57CD-F63902190B19}"/>
              </a:ext>
            </a:extLst>
          </p:cNvPr>
          <p:cNvSpPr/>
          <p:nvPr/>
        </p:nvSpPr>
        <p:spPr>
          <a:xfrm>
            <a:off x="3299180" y="5637984"/>
            <a:ext cx="1100215" cy="1097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688A66-BDB4-29B5-9D1E-5DCE69D7336E}"/>
              </a:ext>
            </a:extLst>
          </p:cNvPr>
          <p:cNvPicPr>
            <a:picLocks noChangeAspect="1"/>
          </p:cNvPicPr>
          <p:nvPr/>
        </p:nvPicPr>
        <p:blipFill>
          <a:blip r:embed="rId5"/>
          <a:stretch>
            <a:fillRect/>
          </a:stretch>
        </p:blipFill>
        <p:spPr>
          <a:xfrm>
            <a:off x="3299179" y="5637984"/>
            <a:ext cx="1100215" cy="11002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Lecture Outline (2/6)</a:t>
            </a:r>
            <a:endParaRPr dirty="0"/>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71" name="Google Shape;171;p9"/>
          <p:cNvSpPr/>
          <p:nvPr/>
        </p:nvSpPr>
        <p:spPr>
          <a:xfrm rot="10800000">
            <a:off x="5242493"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Components</a:t>
            </a:r>
            <a:endParaRPr/>
          </a:p>
        </p:txBody>
      </p:sp>
      <p:grpSp>
        <p:nvGrpSpPr>
          <p:cNvPr id="177" name="Google Shape;177;p10"/>
          <p:cNvGrpSpPr/>
          <p:nvPr/>
        </p:nvGrpSpPr>
        <p:grpSpPr>
          <a:xfrm>
            <a:off x="1681440" y="1712545"/>
            <a:ext cx="1745674" cy="427513"/>
            <a:chOff x="0" y="0"/>
            <a:chExt cx="1745673" cy="427512"/>
          </a:xfrm>
        </p:grpSpPr>
        <p:sp>
          <p:nvSpPr>
            <p:cNvPr id="178" name="Google Shape;178;p10"/>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dirty="0">
                  <a:solidFill>
                    <a:srgbClr val="FFFFFF"/>
                  </a:solidFill>
                  <a:latin typeface="Montserrat"/>
                  <a:ea typeface="Montserrat"/>
                  <a:cs typeface="Montserrat"/>
                  <a:sym typeface="Montserrat"/>
                </a:rPr>
                <a:t>LECTURES</a:t>
              </a:r>
              <a:endParaRPr dirty="0"/>
            </a:p>
          </p:txBody>
        </p:sp>
      </p:grpSp>
      <p:sp>
        <p:nvSpPr>
          <p:cNvPr id="180" name="Google Shape;180;p10"/>
          <p:cNvSpPr txBox="1"/>
          <p:nvPr/>
        </p:nvSpPr>
        <p:spPr>
          <a:xfrm>
            <a:off x="3634428" y="1741633"/>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(x</a:t>
            </a:r>
            <a:r>
              <a:rPr lang="en-US" sz="1800" dirty="0">
                <a:latin typeface="Calibri"/>
                <a:ea typeface="Calibri"/>
                <a:cs typeface="Calibri"/>
                <a:sym typeface="Calibri"/>
              </a:rPr>
              <a:t>20</a:t>
            </a:r>
            <a:r>
              <a:rPr lang="en-US" sz="1800" b="0" i="0" u="none" strike="noStrike" cap="none" dirty="0">
                <a:solidFill>
                  <a:srgbClr val="000000"/>
                </a:solidFill>
                <a:latin typeface="Calibri"/>
                <a:ea typeface="Calibri"/>
                <a:cs typeface="Calibri"/>
                <a:sym typeface="Calibri"/>
              </a:rPr>
              <a:t>)</a:t>
            </a:r>
            <a:endParaRPr dirty="0"/>
          </a:p>
        </p:txBody>
      </p:sp>
      <p:grpSp>
        <p:nvGrpSpPr>
          <p:cNvPr id="181" name="Google Shape;181;p10"/>
          <p:cNvGrpSpPr/>
          <p:nvPr/>
        </p:nvGrpSpPr>
        <p:grpSpPr>
          <a:xfrm>
            <a:off x="6551462" y="1712544"/>
            <a:ext cx="1745675" cy="427514"/>
            <a:chOff x="0" y="0"/>
            <a:chExt cx="1745673" cy="427512"/>
          </a:xfrm>
        </p:grpSpPr>
        <p:sp>
          <p:nvSpPr>
            <p:cNvPr id="182" name="Google Shape;182;p10"/>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SECTIONS</a:t>
              </a:r>
              <a:endParaRPr/>
            </a:p>
          </p:txBody>
        </p:sp>
      </p:grpSp>
      <p:sp>
        <p:nvSpPr>
          <p:cNvPr id="184" name="Google Shape;184;p10"/>
          <p:cNvSpPr txBox="1"/>
          <p:nvPr/>
        </p:nvSpPr>
        <p:spPr>
          <a:xfrm>
            <a:off x="8484332" y="1770162"/>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r>
              <a:rPr lang="en-US" sz="1800">
                <a:latin typeface="Calibri"/>
                <a:ea typeface="Calibri"/>
                <a:cs typeface="Calibri"/>
                <a:sym typeface="Calibri"/>
              </a:rPr>
              <a:t>9</a:t>
            </a:r>
            <a:r>
              <a:rPr lang="en-US" sz="1800" b="0" i="0" u="none" strike="noStrike" cap="none">
                <a:solidFill>
                  <a:srgbClr val="000000"/>
                </a:solidFill>
                <a:latin typeface="Calibri"/>
                <a:ea typeface="Calibri"/>
                <a:cs typeface="Calibri"/>
                <a:sym typeface="Calibri"/>
              </a:rPr>
              <a:t>)</a:t>
            </a:r>
            <a:endParaRPr/>
          </a:p>
        </p:txBody>
      </p:sp>
      <p:grpSp>
        <p:nvGrpSpPr>
          <p:cNvPr id="185" name="Google Shape;185;p10"/>
          <p:cNvGrpSpPr/>
          <p:nvPr/>
        </p:nvGrpSpPr>
        <p:grpSpPr>
          <a:xfrm>
            <a:off x="339275" y="4525378"/>
            <a:ext cx="1745674" cy="523241"/>
            <a:chOff x="0" y="0"/>
            <a:chExt cx="1745673" cy="523240"/>
          </a:xfrm>
        </p:grpSpPr>
        <p:sp>
          <p:nvSpPr>
            <p:cNvPr id="186" name="Google Shape;186;p10"/>
            <p:cNvSpPr/>
            <p:nvPr/>
          </p:nvSpPr>
          <p:spPr>
            <a:xfrm>
              <a:off x="0" y="47864"/>
              <a:ext cx="1745673" cy="427512"/>
            </a:xfrm>
            <a:prstGeom prst="roundRect">
              <a:avLst>
                <a:gd name="adj" fmla="val 16667"/>
              </a:avLst>
            </a:prstGeom>
            <a:solidFill>
              <a:srgbClr val="54A0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PROGRAMMING ASSIGNMENTS</a:t>
              </a:r>
              <a:endParaRPr/>
            </a:p>
          </p:txBody>
        </p:sp>
      </p:grpSp>
      <p:grpSp>
        <p:nvGrpSpPr>
          <p:cNvPr id="188" name="Google Shape;188;p10"/>
          <p:cNvGrpSpPr/>
          <p:nvPr/>
        </p:nvGrpSpPr>
        <p:grpSpPr>
          <a:xfrm>
            <a:off x="3672468" y="4514179"/>
            <a:ext cx="1745675" cy="523241"/>
            <a:chOff x="0" y="0"/>
            <a:chExt cx="1745673" cy="523240"/>
          </a:xfrm>
        </p:grpSpPr>
        <p:sp>
          <p:nvSpPr>
            <p:cNvPr id="189" name="Google Shape;189;p10"/>
            <p:cNvSpPr/>
            <p:nvPr/>
          </p:nvSpPr>
          <p:spPr>
            <a:xfrm>
              <a:off x="0" y="47864"/>
              <a:ext cx="1745673" cy="427512"/>
            </a:xfrm>
            <a:prstGeom prst="roundRect">
              <a:avLst>
                <a:gd name="adj" fmla="val 16667"/>
              </a:avLst>
            </a:prstGeom>
            <a:solidFill>
              <a:srgbClr val="0FB9B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 name="Google Shape;190;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CREATIVE PROJECTS</a:t>
              </a:r>
              <a:endParaRPr/>
            </a:p>
          </p:txBody>
        </p:sp>
      </p:grpSp>
      <p:sp>
        <p:nvSpPr>
          <p:cNvPr id="191" name="Google Shape;191;p10"/>
          <p:cNvSpPr txBox="1"/>
          <p:nvPr/>
        </p:nvSpPr>
        <p:spPr>
          <a:xfrm>
            <a:off x="2251889" y="4589045"/>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sp>
        <p:nvSpPr>
          <p:cNvPr id="192" name="Google Shape;192;p10"/>
          <p:cNvSpPr txBox="1"/>
          <p:nvPr/>
        </p:nvSpPr>
        <p:spPr>
          <a:xfrm>
            <a:off x="5585717" y="4591133"/>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grpSp>
        <p:nvGrpSpPr>
          <p:cNvPr id="193" name="Google Shape;193;p10"/>
          <p:cNvGrpSpPr/>
          <p:nvPr/>
        </p:nvGrpSpPr>
        <p:grpSpPr>
          <a:xfrm>
            <a:off x="6581057" y="4559955"/>
            <a:ext cx="1745675" cy="427513"/>
            <a:chOff x="0" y="0"/>
            <a:chExt cx="1745673" cy="427512"/>
          </a:xfrm>
        </p:grpSpPr>
        <p:sp>
          <p:nvSpPr>
            <p:cNvPr id="194" name="Google Shape;194;p10"/>
            <p:cNvSpPr/>
            <p:nvPr/>
          </p:nvSpPr>
          <p:spPr>
            <a:xfrm>
              <a:off x="0" y="0"/>
              <a:ext cx="1745673" cy="427512"/>
            </a:xfrm>
            <a:prstGeom prst="roundRect">
              <a:avLst>
                <a:gd name="adj" fmla="val 16667"/>
              </a:avLst>
            </a:prstGeom>
            <a:solidFill>
              <a:srgbClr val="EF5777"/>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QUIZZES</a:t>
              </a:r>
              <a:endParaRPr/>
            </a:p>
          </p:txBody>
        </p:sp>
      </p:grpSp>
      <p:sp>
        <p:nvSpPr>
          <p:cNvPr id="196" name="Google Shape;196;p10"/>
          <p:cNvSpPr txBox="1"/>
          <p:nvPr/>
        </p:nvSpPr>
        <p:spPr>
          <a:xfrm>
            <a:off x="8494305" y="4589045"/>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(x3)</a:t>
            </a:r>
            <a:endParaRPr/>
          </a:p>
        </p:txBody>
      </p:sp>
      <p:sp>
        <p:nvSpPr>
          <p:cNvPr id="197" name="Google Shape;197;p10"/>
          <p:cNvSpPr txBox="1"/>
          <p:nvPr/>
        </p:nvSpPr>
        <p:spPr>
          <a:xfrm>
            <a:off x="1727159" y="2219757"/>
            <a:ext cx="3863700" cy="19395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We’re here! </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Introduce concepts, practice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ideas, discuss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to prepare for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class each day. Due </a:t>
            </a:r>
            <a:r>
              <a:rPr lang="en-US" sz="2000" b="1" i="0" u="none" strike="noStrike" cap="none" dirty="0">
                <a:solidFill>
                  <a:srgbClr val="000000"/>
                </a:solidFill>
                <a:latin typeface="Calibri"/>
                <a:ea typeface="Calibri"/>
                <a:cs typeface="Calibri"/>
                <a:sym typeface="Calibri"/>
              </a:rPr>
              <a:t>before </a:t>
            </a:r>
            <a:r>
              <a:rPr lang="en-US" sz="2000" b="0" i="0" u="none" strike="noStrike" cap="none" dirty="0">
                <a:solidFill>
                  <a:srgbClr val="000000"/>
                </a:solidFill>
                <a:latin typeface="Calibri"/>
                <a:ea typeface="Calibri"/>
                <a:cs typeface="Calibri"/>
                <a:sym typeface="Calibri"/>
              </a:rPr>
              <a:t>class.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Recorded 🎥</a:t>
            </a:r>
            <a:endParaRPr dirty="0"/>
          </a:p>
        </p:txBody>
      </p:sp>
      <p:sp>
        <p:nvSpPr>
          <p:cNvPr id="198" name="Google Shape;198;p10"/>
          <p:cNvSpPr txBox="1"/>
          <p:nvPr/>
        </p:nvSpPr>
        <p:spPr>
          <a:xfrm>
            <a:off x="6597182" y="2220433"/>
            <a:ext cx="4624800" cy="2246729"/>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Held in person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practice, reviews,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 advice, how to be an effective student</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Preparation for quizzes / exams</a:t>
            </a:r>
          </a:p>
          <a:p>
            <a:pPr marL="285750" marR="0" lvl="0" indent="-285750" algn="l" rtl="0">
              <a:lnSpc>
                <a:spcPct val="100000"/>
              </a:lnSpc>
              <a:spcBef>
                <a:spcPts val="0"/>
              </a:spcBef>
              <a:spcAft>
                <a:spcPts val="0"/>
              </a:spcAft>
              <a:buClr>
                <a:srgbClr val="000000"/>
              </a:buClr>
              <a:buSzPts val="2000"/>
              <a:buFont typeface="Arial"/>
              <a:buChar char="•"/>
            </a:pPr>
            <a:r>
              <a:rPr lang="en-US" sz="2000" dirty="0">
                <a:latin typeface="Calibri"/>
                <a:cs typeface="Calibri"/>
                <a:sym typeface="Calibri"/>
              </a:rPr>
              <a:t>Incentives to attend this quarter!</a:t>
            </a:r>
            <a:endParaRPr dirty="0"/>
          </a:p>
          <a:p>
            <a:pPr marL="285750" indent="-285750">
              <a:buSzPts val="2000"/>
              <a:buFont typeface="Arial"/>
              <a:buChar char="•"/>
            </a:pPr>
            <a:r>
              <a:rPr lang="en-US" sz="2000" dirty="0">
                <a:latin typeface="Calibri"/>
                <a:ea typeface="Calibri"/>
                <a:cs typeface="Calibri"/>
                <a:sym typeface="Calibri"/>
              </a:rPr>
              <a:t>🚨 Not </a:t>
            </a:r>
            <a:r>
              <a:rPr lang="en-US" sz="2000" b="0" i="0" u="none" strike="noStrike" cap="none" dirty="0">
                <a:solidFill>
                  <a:srgbClr val="000000"/>
                </a:solidFill>
                <a:latin typeface="Calibri"/>
                <a:ea typeface="Calibri"/>
                <a:cs typeface="Calibri"/>
                <a:sym typeface="Calibri"/>
              </a:rPr>
              <a:t>Recorded!</a:t>
            </a:r>
            <a:r>
              <a:rPr lang="en-US" sz="2000" dirty="0">
                <a:latin typeface="Calibri"/>
                <a:ea typeface="Calibri"/>
                <a:cs typeface="Calibri"/>
                <a:sym typeface="Calibri"/>
              </a:rPr>
              <a:t> 🚨</a:t>
            </a:r>
            <a:endParaRPr dirty="0"/>
          </a:p>
        </p:txBody>
      </p:sp>
      <p:sp>
        <p:nvSpPr>
          <p:cNvPr id="199" name="Google Shape;199;p10"/>
          <p:cNvSpPr txBox="1"/>
          <p:nvPr/>
        </p:nvSpPr>
        <p:spPr>
          <a:xfrm>
            <a:off x="6626777" y="5080238"/>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Taken in quiz section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45 minutes on paper</a:t>
            </a:r>
            <a:endParaRPr dirty="0"/>
          </a:p>
        </p:txBody>
      </p:sp>
      <p:sp>
        <p:nvSpPr>
          <p:cNvPr id="200" name="Google Shape;200;p10"/>
          <p:cNvSpPr txBox="1"/>
          <p:nvPr/>
        </p:nvSpPr>
        <p:spPr>
          <a:xfrm>
            <a:off x="3718189" y="5069665"/>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open-ended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Explore new ideas and applications</a:t>
            </a:r>
            <a:endParaRPr dirty="0"/>
          </a:p>
        </p:txBody>
      </p:sp>
      <p:sp>
        <p:nvSpPr>
          <p:cNvPr id="201" name="Google Shape;201;p10"/>
          <p:cNvSpPr txBox="1"/>
          <p:nvPr/>
        </p:nvSpPr>
        <p:spPr>
          <a:xfrm>
            <a:off x="384994" y="5076901"/>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Structured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Programming in Java</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Applying &amp; implementing course concepts</a:t>
            </a:r>
            <a:endParaRPr dirty="0"/>
          </a:p>
        </p:txBody>
      </p:sp>
      <p:grpSp>
        <p:nvGrpSpPr>
          <p:cNvPr id="202" name="Google Shape;202;p10"/>
          <p:cNvGrpSpPr/>
          <p:nvPr/>
        </p:nvGrpSpPr>
        <p:grpSpPr>
          <a:xfrm>
            <a:off x="9343986" y="4556618"/>
            <a:ext cx="1745675" cy="427513"/>
            <a:chOff x="0" y="0"/>
            <a:chExt cx="1745673" cy="427512"/>
          </a:xfrm>
        </p:grpSpPr>
        <p:sp>
          <p:nvSpPr>
            <p:cNvPr id="203" name="Google Shape;203;p10"/>
            <p:cNvSpPr/>
            <p:nvPr/>
          </p:nvSpPr>
          <p:spPr>
            <a:xfrm>
              <a:off x="0" y="0"/>
              <a:ext cx="1745673" cy="427512"/>
            </a:xfrm>
            <a:prstGeom prst="roundRect">
              <a:avLst>
                <a:gd name="adj" fmla="val 16667"/>
              </a:avLst>
            </a:prstGeom>
            <a:solidFill>
              <a:srgbClr val="9D90D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EXAM</a:t>
              </a:r>
              <a:endParaRPr/>
            </a:p>
          </p:txBody>
        </p:sp>
      </p:grpSp>
      <p:sp>
        <p:nvSpPr>
          <p:cNvPr id="205" name="Google Shape;205;p10"/>
          <p:cNvSpPr txBox="1"/>
          <p:nvPr/>
        </p:nvSpPr>
        <p:spPr>
          <a:xfrm>
            <a:off x="11257234" y="4585707"/>
            <a:ext cx="457645"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endParaRPr/>
          </a:p>
        </p:txBody>
      </p:sp>
      <p:sp>
        <p:nvSpPr>
          <p:cNvPr id="206" name="Google Shape;206;p10"/>
          <p:cNvSpPr txBox="1"/>
          <p:nvPr/>
        </p:nvSpPr>
        <p:spPr>
          <a:xfrm>
            <a:off x="9389706" y="5076901"/>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1" dirty="0">
                <a:latin typeface="Calibri"/>
                <a:ea typeface="Calibri"/>
                <a:cs typeface="Calibri"/>
                <a:sym typeface="Calibri"/>
              </a:rPr>
              <a:t>June 9, 2026</a:t>
            </a:r>
            <a:endParaRPr dirty="0"/>
          </a:p>
        </p:txBody>
      </p:sp>
      <p:sp>
        <p:nvSpPr>
          <p:cNvPr id="207" name="Google Shape;207;p10"/>
          <p:cNvSpPr txBox="1"/>
          <p:nvPr/>
        </p:nvSpPr>
        <p:spPr>
          <a:xfrm>
            <a:off x="384995" y="4067828"/>
            <a:ext cx="1314560"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Assessments</a:t>
            </a:r>
            <a:endParaRPr/>
          </a:p>
        </p:txBody>
      </p:sp>
      <p:sp>
        <p:nvSpPr>
          <p:cNvPr id="208" name="Google Shape;208;p10"/>
          <p:cNvSpPr txBox="1"/>
          <p:nvPr/>
        </p:nvSpPr>
        <p:spPr>
          <a:xfrm>
            <a:off x="384994" y="1264235"/>
            <a:ext cx="990189"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Meetings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(1/2)</a:t>
            </a:r>
            <a:endParaRPr dirty="0"/>
          </a:p>
        </p:txBody>
      </p:sp>
      <p:grpSp>
        <p:nvGrpSpPr>
          <p:cNvPr id="215" name="Google Shape;215;p11"/>
          <p:cNvGrpSpPr/>
          <p:nvPr/>
        </p:nvGrpSpPr>
        <p:grpSpPr>
          <a:xfrm>
            <a:off x="3107375" y="1247578"/>
            <a:ext cx="5977249" cy="885659"/>
            <a:chOff x="-1" y="0"/>
            <a:chExt cx="5977248" cy="885657"/>
          </a:xfrm>
          <a:solidFill>
            <a:srgbClr val="F7D57E"/>
          </a:solidFill>
        </p:grpSpPr>
        <p:sp>
          <p:nvSpPr>
            <p:cNvPr id="216" name="Google Shape;216;p11"/>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21" name="Google Shape;221;p11"/>
          <p:cNvSpPr txBox="1"/>
          <p:nvPr/>
        </p:nvSpPr>
        <p:spPr>
          <a:xfrm>
            <a:off x="242667" y="5865345"/>
            <a:ext cx="10864604"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Calendar, Lecture Slides, Office Hours schedule, Staff Bios, Important Links </a:t>
            </a:r>
            <a:endParaRPr dirty="0"/>
          </a:p>
        </p:txBody>
      </p:sp>
      <p:sp>
        <p:nvSpPr>
          <p:cNvPr id="16" name="Google Shape;235;p12">
            <a:extLst>
              <a:ext uri="{FF2B5EF4-FFF2-40B4-BE49-F238E27FC236}">
                <a16:creationId xmlns:a16="http://schemas.microsoft.com/office/drawing/2014/main" id="{D9B41A6C-43AA-4817-ADA8-F0068D175372}"/>
              </a:ext>
            </a:extLst>
          </p:cNvPr>
          <p:cNvSpPr txBox="1"/>
          <p:nvPr/>
        </p:nvSpPr>
        <p:spPr>
          <a:xfrm>
            <a:off x="7665461" y="4643370"/>
            <a:ext cx="3805284" cy="36929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Get to know the course staff</a:t>
            </a:r>
            <a:endParaRPr dirty="0"/>
          </a:p>
        </p:txBody>
      </p:sp>
      <p:pic>
        <p:nvPicPr>
          <p:cNvPr id="5" name="Picture 4" descr="Screenshot of the course website">
            <a:extLst>
              <a:ext uri="{FF2B5EF4-FFF2-40B4-BE49-F238E27FC236}">
                <a16:creationId xmlns:a16="http://schemas.microsoft.com/office/drawing/2014/main" id="{EC16E01B-D498-E1CE-C371-B5AD07BDC2D6}"/>
              </a:ext>
            </a:extLst>
          </p:cNvPr>
          <p:cNvPicPr>
            <a:picLocks noChangeAspect="1"/>
          </p:cNvPicPr>
          <p:nvPr/>
        </p:nvPicPr>
        <p:blipFill>
          <a:blip r:embed="rId4"/>
          <a:stretch>
            <a:fillRect/>
          </a:stretch>
        </p:blipFill>
        <p:spPr>
          <a:xfrm>
            <a:off x="393206" y="2161614"/>
            <a:ext cx="6087295" cy="3639286"/>
          </a:xfrm>
          <a:prstGeom prst="rect">
            <a:avLst/>
          </a:prstGeom>
        </p:spPr>
      </p:pic>
      <p:grpSp>
        <p:nvGrpSpPr>
          <p:cNvPr id="2" name="Group 1">
            <a:extLst>
              <a:ext uri="{FF2B5EF4-FFF2-40B4-BE49-F238E27FC236}">
                <a16:creationId xmlns:a16="http://schemas.microsoft.com/office/drawing/2014/main" id="{460FC592-7BC9-BA0E-C009-432E943DBD93}"/>
              </a:ext>
            </a:extLst>
          </p:cNvPr>
          <p:cNvGrpSpPr/>
          <p:nvPr/>
        </p:nvGrpSpPr>
        <p:grpSpPr>
          <a:xfrm>
            <a:off x="6480501" y="2001039"/>
            <a:ext cx="5299686" cy="2536968"/>
            <a:chOff x="6480501" y="2001039"/>
            <a:chExt cx="5299686" cy="2536968"/>
          </a:xfrm>
        </p:grpSpPr>
        <p:sp>
          <p:nvSpPr>
            <p:cNvPr id="218" name="Google Shape;218;p11"/>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9630ED60-B07A-8726-1139-14DB6B99252A}"/>
                </a:ext>
              </a:extLst>
            </p:cNvPr>
            <p:cNvPicPr>
              <a:picLocks noChangeAspect="1"/>
            </p:cNvPicPr>
            <p:nvPr/>
          </p:nvPicPr>
          <p:blipFill>
            <a:blip r:embed="rId5"/>
            <a:stretch>
              <a:fillRect/>
            </a:stretch>
          </p:blipFill>
          <p:spPr>
            <a:xfrm>
              <a:off x="7452358" y="2146253"/>
              <a:ext cx="4209961" cy="222980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p1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(2/2)</a:t>
            </a:r>
            <a:endParaRPr dirty="0"/>
          </a:p>
        </p:txBody>
      </p:sp>
      <p:grpSp>
        <p:nvGrpSpPr>
          <p:cNvPr id="231" name="Google Shape;231;p12"/>
          <p:cNvGrpSpPr/>
          <p:nvPr/>
        </p:nvGrpSpPr>
        <p:grpSpPr>
          <a:xfrm>
            <a:off x="3107375" y="1247578"/>
            <a:ext cx="5977249" cy="885659"/>
            <a:chOff x="-1" y="0"/>
            <a:chExt cx="5977248" cy="885657"/>
          </a:xfrm>
          <a:solidFill>
            <a:srgbClr val="F7D57E"/>
          </a:solidFill>
        </p:grpSpPr>
        <p:sp>
          <p:nvSpPr>
            <p:cNvPr id="232" name="Google Shape;232;p12"/>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3" name="Google Shape;233;p12"/>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34" name="Google Shape;234;p12"/>
          <p:cNvSpPr txBox="1"/>
          <p:nvPr/>
        </p:nvSpPr>
        <p:spPr>
          <a:xfrm>
            <a:off x="242666" y="5865345"/>
            <a:ext cx="9277851"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lvl="0">
              <a:buSzPts val="1800"/>
            </a:pPr>
            <a:r>
              <a:rPr lang="en-US" sz="1800" dirty="0">
                <a:latin typeface="Calibri"/>
                <a:ea typeface="Calibri"/>
                <a:cs typeface="Calibri"/>
                <a:sym typeface="Calibri"/>
              </a:rPr>
              <a:t>Calendar, Lecture Slides, Office Hours schedule, Staff Bios, Important Links </a:t>
            </a:r>
            <a:endParaRPr lang="en-US" sz="1800" dirty="0"/>
          </a:p>
        </p:txBody>
      </p:sp>
      <p:sp>
        <p:nvSpPr>
          <p:cNvPr id="235" name="Google Shape;235;p12"/>
          <p:cNvSpPr txBox="1"/>
          <p:nvPr/>
        </p:nvSpPr>
        <p:spPr>
          <a:xfrm>
            <a:off x="7815466" y="5443463"/>
            <a:ext cx="3805284" cy="6502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Please familiarize yourself with the course syllabus this week!</a:t>
            </a:r>
            <a:endParaRPr dirty="0"/>
          </a:p>
        </p:txBody>
      </p:sp>
      <p:sp>
        <p:nvSpPr>
          <p:cNvPr id="17" name="Google Shape;218;p11">
            <a:extLst>
              <a:ext uri="{FF2B5EF4-FFF2-40B4-BE49-F238E27FC236}">
                <a16:creationId xmlns:a16="http://schemas.microsoft.com/office/drawing/2014/main" id="{B62AACC9-7E56-49E2-BF17-6BD5073EB612}"/>
              </a:ext>
            </a:extLst>
          </p:cNvPr>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E5F3CFF7-FD14-229B-1759-D52E0C88A6C0}"/>
              </a:ext>
            </a:extLst>
          </p:cNvPr>
          <p:cNvPicPr>
            <a:picLocks noChangeAspect="1"/>
          </p:cNvPicPr>
          <p:nvPr/>
        </p:nvPicPr>
        <p:blipFill>
          <a:blip r:embed="rId4"/>
          <a:stretch>
            <a:fillRect/>
          </a:stretch>
        </p:blipFill>
        <p:spPr>
          <a:xfrm>
            <a:off x="7452358" y="2146253"/>
            <a:ext cx="4209961" cy="2229804"/>
          </a:xfrm>
          <a:prstGeom prst="rect">
            <a:avLst/>
          </a:prstGeom>
        </p:spPr>
      </p:pic>
      <p:sp>
        <p:nvSpPr>
          <p:cNvPr id="19" name="Google Shape;218;p11">
            <a:extLst>
              <a:ext uri="{FF2B5EF4-FFF2-40B4-BE49-F238E27FC236}">
                <a16:creationId xmlns:a16="http://schemas.microsoft.com/office/drawing/2014/main" id="{045AEEBF-F9EB-4F6D-A7C1-808F0ADA72C2}"/>
              </a:ext>
            </a:extLst>
          </p:cNvPr>
          <p:cNvSpPr/>
          <p:nvPr/>
        </p:nvSpPr>
        <p:spPr>
          <a:xfrm>
            <a:off x="6679679" y="2812505"/>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 name="Picture 3" descr="A screenshot of a computer&#10;&#10;Description automatically generated">
            <a:extLst>
              <a:ext uri="{FF2B5EF4-FFF2-40B4-BE49-F238E27FC236}">
                <a16:creationId xmlns:a16="http://schemas.microsoft.com/office/drawing/2014/main" id="{649A0625-971D-C385-0E57-64955F5D9920}"/>
              </a:ext>
            </a:extLst>
          </p:cNvPr>
          <p:cNvPicPr>
            <a:picLocks noChangeAspect="1"/>
          </p:cNvPicPr>
          <p:nvPr/>
        </p:nvPicPr>
        <p:blipFill>
          <a:blip r:embed="rId5"/>
          <a:stretch>
            <a:fillRect/>
          </a:stretch>
        </p:blipFill>
        <p:spPr>
          <a:xfrm>
            <a:off x="7665364" y="2944703"/>
            <a:ext cx="4233525" cy="2229057"/>
          </a:xfrm>
          <a:prstGeom prst="rect">
            <a:avLst/>
          </a:prstGeom>
        </p:spPr>
      </p:pic>
      <p:pic>
        <p:nvPicPr>
          <p:cNvPr id="8" name="Picture 7" descr="Screenshot of the course website">
            <a:extLst>
              <a:ext uri="{FF2B5EF4-FFF2-40B4-BE49-F238E27FC236}">
                <a16:creationId xmlns:a16="http://schemas.microsoft.com/office/drawing/2014/main" id="{AABB3AA5-C59E-6B21-6322-01FFA26355FB}"/>
              </a:ext>
            </a:extLst>
          </p:cNvPr>
          <p:cNvPicPr>
            <a:picLocks noChangeAspect="1"/>
          </p:cNvPicPr>
          <p:nvPr/>
        </p:nvPicPr>
        <p:blipFill>
          <a:blip r:embed="rId6"/>
          <a:stretch>
            <a:fillRect/>
          </a:stretch>
        </p:blipFill>
        <p:spPr>
          <a:xfrm>
            <a:off x="393206" y="2161614"/>
            <a:ext cx="6087295" cy="36392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444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Ed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Community &amp; Information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Discussion Board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(please ask &amp; answer!; anonymous option)</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Chat</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Announcements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 Section Handouts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Online IDE</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Submit assignments</a:t>
            </a:r>
            <a:endParaRPr dirty="0"/>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View Feedback</a:t>
            </a:r>
            <a:endParaRPr dirty="0"/>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My Digital Hand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Queueing in office hours</a:t>
            </a:r>
            <a:endParaRPr dirty="0"/>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dirty="0" err="1">
                <a:latin typeface="Calibri"/>
                <a:ea typeface="Calibri"/>
                <a:cs typeface="Calibri"/>
                <a:sym typeface="Calibri"/>
              </a:rPr>
              <a:t>VSCode</a:t>
            </a:r>
            <a:r>
              <a:rPr lang="en-US" sz="2000" b="1" i="0" u="none" strike="noStrike" cap="none" dirty="0">
                <a:solidFill>
                  <a:srgbClr val="000000"/>
                </a:solidFill>
                <a:latin typeface="Calibri"/>
                <a:ea typeface="Calibri"/>
                <a:cs typeface="Calibri"/>
                <a:sym typeface="Calibri"/>
              </a:rPr>
              <a:t> (Optional)</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Develop offline</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Visual debugger</a:t>
            </a:r>
            <a:endParaRPr dirty="0"/>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a:solidFill>
                  <a:srgbClr val="000000"/>
                </a:solidFill>
                <a:latin typeface="Calibri"/>
                <a:ea typeface="Calibri"/>
                <a:cs typeface="Calibri"/>
                <a:sym typeface="Calibri"/>
              </a:rPr>
              <a:t>Canvas</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Lecture recordings</a:t>
            </a:r>
            <a:endParaRPr dirty="0"/>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dirty="0" err="1">
                <a:solidFill>
                  <a:srgbClr val="000000"/>
                </a:solidFill>
                <a:latin typeface="Calibri"/>
                <a:ea typeface="Calibri"/>
                <a:cs typeface="Calibri"/>
                <a:sym typeface="Calibri"/>
              </a:rPr>
              <a:t>Sli.do</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In-class activities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(ungraded)</a:t>
            </a:r>
            <a:endParaRPr dirty="0"/>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No account needed</a:t>
            </a:r>
            <a:endParaRPr dirty="0"/>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Lecture Outline (3/6)</a:t>
            </a:r>
            <a:endParaRPr dirty="0"/>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Tx/>
              <a:buSzPts val="2800"/>
              <a:buChar char="•"/>
            </a:pPr>
            <a:r>
              <a:rPr lang="en-US" dirty="0">
                <a:solidFill>
                  <a:schemeClr val="tx1"/>
                </a:solidFill>
              </a:rPr>
              <a:t>Introductions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2657170" y="2793329"/>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080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C10D-3418-0646-B587-E829F11CD5E8}"/>
              </a:ext>
            </a:extLst>
          </p:cNvPr>
          <p:cNvSpPr>
            <a:spLocks noGrp="1"/>
          </p:cNvSpPr>
          <p:nvPr>
            <p:ph type="title"/>
          </p:nvPr>
        </p:nvSpPr>
        <p:spPr/>
        <p:txBody>
          <a:bodyPr/>
          <a:lstStyle/>
          <a:p>
            <a:r>
              <a:rPr lang="en-US" dirty="0"/>
              <a:t>Graded Course Components</a:t>
            </a:r>
          </a:p>
        </p:txBody>
      </p:sp>
      <p:sp>
        <p:nvSpPr>
          <p:cNvPr id="3" name="Content Placeholder 2">
            <a:extLst>
              <a:ext uri="{FF2B5EF4-FFF2-40B4-BE49-F238E27FC236}">
                <a16:creationId xmlns:a16="http://schemas.microsoft.com/office/drawing/2014/main" id="{77B69D51-5A7D-154A-948D-90726E3A6D60}"/>
              </a:ext>
            </a:extLst>
          </p:cNvPr>
          <p:cNvSpPr>
            <a:spLocks noGrp="1"/>
          </p:cNvSpPr>
          <p:nvPr>
            <p:ph type="body" idx="1"/>
          </p:nvPr>
        </p:nvSpPr>
        <p:spPr/>
        <p:txBody>
          <a:bodyPr/>
          <a:lstStyle/>
          <a:p>
            <a:r>
              <a:rPr lang="en-US" dirty="0"/>
              <a:t>Each mark is graded on the scale: </a:t>
            </a:r>
          </a:p>
          <a:p>
            <a:pPr lvl="1"/>
            <a:r>
              <a:rPr lang="en-US" b="1" dirty="0"/>
              <a:t>E</a:t>
            </a:r>
            <a:r>
              <a:rPr lang="en-US" dirty="0"/>
              <a:t>(</a:t>
            </a:r>
            <a:r>
              <a:rPr lang="en-US" dirty="0" err="1"/>
              <a:t>xcellent</a:t>
            </a:r>
            <a:r>
              <a:rPr lang="en-US" dirty="0"/>
              <a:t>)</a:t>
            </a:r>
          </a:p>
          <a:p>
            <a:pPr lvl="1"/>
            <a:r>
              <a:rPr lang="en-US" b="1" dirty="0"/>
              <a:t>S</a:t>
            </a:r>
            <a:r>
              <a:rPr lang="en-US" dirty="0"/>
              <a:t>(</a:t>
            </a:r>
            <a:r>
              <a:rPr lang="en-US" dirty="0" err="1"/>
              <a:t>atisfafactory</a:t>
            </a:r>
            <a:r>
              <a:rPr lang="en-US" dirty="0"/>
              <a:t>)</a:t>
            </a:r>
          </a:p>
          <a:p>
            <a:pPr lvl="1"/>
            <a:r>
              <a:rPr lang="en-US" b="1" dirty="0"/>
              <a:t>N</a:t>
            </a:r>
            <a:r>
              <a:rPr lang="en-US" dirty="0"/>
              <a:t>(</a:t>
            </a:r>
            <a:r>
              <a:rPr lang="en-US" dirty="0" err="1"/>
              <a:t>ot</a:t>
            </a:r>
            <a:r>
              <a:rPr lang="en-US" dirty="0"/>
              <a:t> yet)</a:t>
            </a:r>
          </a:p>
          <a:p>
            <a:r>
              <a:rPr lang="en-US" dirty="0"/>
              <a:t>Your grade will consist of the following categories:</a:t>
            </a:r>
          </a:p>
          <a:p>
            <a:endParaRPr lang="en-US" b="1" dirty="0"/>
          </a:p>
        </p:txBody>
      </p:sp>
      <p:sp>
        <p:nvSpPr>
          <p:cNvPr id="4" name="Content Placeholder 2">
            <a:extLst>
              <a:ext uri="{FF2B5EF4-FFF2-40B4-BE49-F238E27FC236}">
                <a16:creationId xmlns:a16="http://schemas.microsoft.com/office/drawing/2014/main" id="{AE1065D3-60B9-314A-98E1-4577F3421EFB}"/>
              </a:ext>
            </a:extLst>
          </p:cNvPr>
          <p:cNvSpPr txBox="1">
            <a:spLocks/>
          </p:cNvSpPr>
          <p:nvPr/>
        </p:nvSpPr>
        <p:spPr>
          <a:xfrm>
            <a:off x="6096000" y="1371599"/>
            <a:ext cx="5257800"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5" name="Table 4">
            <a:extLst>
              <a:ext uri="{FF2B5EF4-FFF2-40B4-BE49-F238E27FC236}">
                <a16:creationId xmlns:a16="http://schemas.microsoft.com/office/drawing/2014/main" id="{A1CAB006-57FB-BE40-8672-26BC42825D46}"/>
              </a:ext>
            </a:extLst>
          </p:cNvPr>
          <p:cNvGraphicFramePr>
            <a:graphicFrameLocks noGrp="1"/>
          </p:cNvGraphicFramePr>
          <p:nvPr>
            <p:extLst>
              <p:ext uri="{D42A27DB-BD31-4B8C-83A1-F6EECF244321}">
                <p14:modId xmlns:p14="http://schemas.microsoft.com/office/powerpoint/2010/main" val="597241652"/>
              </p:ext>
            </p:extLst>
          </p:nvPr>
        </p:nvGraphicFramePr>
        <p:xfrm>
          <a:off x="1048556" y="4176395"/>
          <a:ext cx="10305244" cy="2481072"/>
        </p:xfrm>
        <a:graphic>
          <a:graphicData uri="http://schemas.openxmlformats.org/drawingml/2006/table">
            <a:tbl>
              <a:tblPr firstRow="1" bandRow="1">
                <a:tableStyleId>{5C22544A-7EE6-4342-B048-85BDC9FD1C3A}</a:tableStyleId>
              </a:tblPr>
              <a:tblGrid>
                <a:gridCol w="3720871">
                  <a:extLst>
                    <a:ext uri="{9D8B030D-6E8A-4147-A177-3AD203B41FA5}">
                      <a16:colId xmlns:a16="http://schemas.microsoft.com/office/drawing/2014/main" val="2467285351"/>
                    </a:ext>
                  </a:extLst>
                </a:gridCol>
                <a:gridCol w="1148196">
                  <a:extLst>
                    <a:ext uri="{9D8B030D-6E8A-4147-A177-3AD203B41FA5}">
                      <a16:colId xmlns:a16="http://schemas.microsoft.com/office/drawing/2014/main" val="2677818252"/>
                    </a:ext>
                  </a:extLst>
                </a:gridCol>
                <a:gridCol w="3446715">
                  <a:extLst>
                    <a:ext uri="{9D8B030D-6E8A-4147-A177-3AD203B41FA5}">
                      <a16:colId xmlns:a16="http://schemas.microsoft.com/office/drawing/2014/main" val="2192440974"/>
                    </a:ext>
                  </a:extLst>
                </a:gridCol>
                <a:gridCol w="1989462">
                  <a:extLst>
                    <a:ext uri="{9D8B030D-6E8A-4147-A177-3AD203B41FA5}">
                      <a16:colId xmlns:a16="http://schemas.microsoft.com/office/drawing/2014/main" val="3017527229"/>
                    </a:ext>
                  </a:extLst>
                </a:gridCol>
              </a:tblGrid>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Category</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Marks per</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Total Marks</a:t>
                      </a:r>
                    </a:p>
                  </a:txBody>
                  <a:tcPr/>
                </a:tc>
                <a:extLst>
                  <a:ext uri="{0D108BD9-81ED-4DB2-BD59-A6C34878D82A}">
                    <a16:rowId xmlns:a16="http://schemas.microsoft.com/office/drawing/2014/main" val="2233699528"/>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Programming Assignments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 (</a:t>
                      </a:r>
                      <a:r>
                        <a:rPr lang="en-US" sz="2000" dirty="0">
                          <a:latin typeface="Calibri" panose="020F0502020204030204" pitchFamily="34" charset="0"/>
                          <a:ea typeface="Calibri" panose="020F0502020204030204" pitchFamily="34" charset="0"/>
                          <a:cs typeface="Calibri" panose="020F0502020204030204" pitchFamily="34" charset="0"/>
                          <a:hlinkClick r:id="rId2"/>
                        </a:rPr>
                        <a:t>Behavior, Concepts, Quality, Testing/Reflection</a:t>
                      </a:r>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16</a:t>
                      </a:r>
                    </a:p>
                  </a:txBody>
                  <a:tcPr/>
                </a:tc>
                <a:extLst>
                  <a:ext uri="{0D108BD9-81ED-4DB2-BD59-A6C34878D82A}">
                    <a16:rowId xmlns:a16="http://schemas.microsoft.com/office/drawing/2014/main" val="807263754"/>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Creative Projects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182687"/>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Quizzes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 (3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9</a:t>
                      </a:r>
                    </a:p>
                  </a:txBody>
                  <a:tcPr/>
                </a:tc>
                <a:extLst>
                  <a:ext uri="{0D108BD9-81ED-4DB2-BD59-A6C34878D82A}">
                    <a16:rowId xmlns:a16="http://schemas.microsoft.com/office/drawing/2014/main" val="129499150"/>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Exam</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 (6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a:t>
                      </a:r>
                    </a:p>
                  </a:txBody>
                  <a:tcPr/>
                </a:tc>
                <a:extLst>
                  <a:ext uri="{0D108BD9-81ED-4DB2-BD59-A6C34878D82A}">
                    <a16:rowId xmlns:a16="http://schemas.microsoft.com/office/drawing/2014/main" val="1192085382"/>
                  </a:ext>
                </a:extLst>
              </a:tr>
            </a:tbl>
          </a:graphicData>
        </a:graphic>
      </p:graphicFrame>
    </p:spTree>
    <p:extLst>
      <p:ext uri="{BB962C8B-B14F-4D97-AF65-F5344CB8AC3E}">
        <p14:creationId xmlns:p14="http://schemas.microsoft.com/office/powerpoint/2010/main" val="210564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5CC7-6851-6439-669F-BDE244546D80}"/>
              </a:ext>
            </a:extLst>
          </p:cNvPr>
          <p:cNvSpPr>
            <a:spLocks noGrp="1"/>
          </p:cNvSpPr>
          <p:nvPr>
            <p:ph type="title"/>
          </p:nvPr>
        </p:nvSpPr>
        <p:spPr/>
        <p:txBody>
          <a:bodyPr/>
          <a:lstStyle/>
          <a:p>
            <a:r>
              <a:rPr lang="en-US" dirty="0"/>
              <a:t>Course Grades</a:t>
            </a:r>
          </a:p>
        </p:txBody>
      </p:sp>
      <p:sp>
        <p:nvSpPr>
          <p:cNvPr id="3" name="Content Placeholder 2">
            <a:extLst>
              <a:ext uri="{FF2B5EF4-FFF2-40B4-BE49-F238E27FC236}">
                <a16:creationId xmlns:a16="http://schemas.microsoft.com/office/drawing/2014/main" id="{827BDD9C-9452-00C6-5985-79397150BD4C}"/>
              </a:ext>
            </a:extLst>
          </p:cNvPr>
          <p:cNvSpPr>
            <a:spLocks noGrp="1"/>
          </p:cNvSpPr>
          <p:nvPr>
            <p:ph type="body" idx="1"/>
          </p:nvPr>
        </p:nvSpPr>
        <p:spPr>
          <a:xfrm>
            <a:off x="391886" y="1371600"/>
            <a:ext cx="4158343" cy="4805363"/>
          </a:xfrm>
        </p:spPr>
        <p:txBody>
          <a:bodyPr/>
          <a:lstStyle/>
          <a:p>
            <a:pPr marL="0" indent="0">
              <a:buNone/>
            </a:pPr>
            <a:r>
              <a:rPr lang="en-US" sz="2400" dirty="0"/>
              <a:t>In assigning course grades, we’ll use a bucket system:</a:t>
            </a:r>
          </a:p>
          <a:p>
            <a:pPr marL="466725" lvl="1" indent="-228600">
              <a:spcBef>
                <a:spcPts val="800"/>
              </a:spcBef>
            </a:pPr>
            <a:r>
              <a:rPr lang="en-US" sz="2100" dirty="0"/>
              <a:t>Marks earned place in an initial bucket, additional S+ marks improve grade. </a:t>
            </a:r>
          </a:p>
          <a:p>
            <a:pPr marL="466725" lvl="1" indent="-228600">
              <a:spcBef>
                <a:spcPts val="800"/>
              </a:spcBef>
            </a:pPr>
            <a:r>
              <a:rPr lang="en-US" sz="2100" dirty="0"/>
              <a:t>Must meet </a:t>
            </a:r>
            <a:r>
              <a:rPr lang="en-US" sz="2100" u="sng" dirty="0"/>
              <a:t>all</a:t>
            </a:r>
            <a:r>
              <a:rPr lang="en-US" sz="2100" i="1" dirty="0"/>
              <a:t> </a:t>
            </a:r>
            <a:r>
              <a:rPr lang="en-US" sz="2100" dirty="0"/>
              <a:t>requirements of a bucket for initial placement.</a:t>
            </a:r>
          </a:p>
          <a:p>
            <a:pPr marL="466725" lvl="1" indent="-228600">
              <a:spcBef>
                <a:spcPts val="800"/>
              </a:spcBef>
            </a:pPr>
            <a:r>
              <a:rPr lang="en-US" sz="2100" dirty="0"/>
              <a:t>These are </a:t>
            </a:r>
            <a:r>
              <a:rPr lang="en-US" sz="2100" u="sng" dirty="0"/>
              <a:t>minimum</a:t>
            </a:r>
            <a:r>
              <a:rPr lang="en-US" sz="2100" dirty="0"/>
              <a:t> GPA guarantees – grade can always be higher than minimum promise.</a:t>
            </a:r>
          </a:p>
          <a:p>
            <a:endParaRPr lang="en-US" dirty="0"/>
          </a:p>
        </p:txBody>
      </p:sp>
      <p:graphicFrame>
        <p:nvGraphicFramePr>
          <p:cNvPr id="4" name="Table 3">
            <a:extLst>
              <a:ext uri="{FF2B5EF4-FFF2-40B4-BE49-F238E27FC236}">
                <a16:creationId xmlns:a16="http://schemas.microsoft.com/office/drawing/2014/main" id="{DFA878D0-5416-25AE-BC29-74ECF20A8D8C}"/>
              </a:ext>
            </a:extLst>
          </p:cNvPr>
          <p:cNvGraphicFramePr>
            <a:graphicFrameLocks noGrp="1"/>
          </p:cNvGraphicFramePr>
          <p:nvPr>
            <p:extLst>
              <p:ext uri="{D42A27DB-BD31-4B8C-83A1-F6EECF244321}">
                <p14:modId xmlns:p14="http://schemas.microsoft.com/office/powerpoint/2010/main" val="1472600464"/>
              </p:ext>
            </p:extLst>
          </p:nvPr>
        </p:nvGraphicFramePr>
        <p:xfrm>
          <a:off x="4781392" y="1919729"/>
          <a:ext cx="7236438" cy="3196200"/>
        </p:xfrm>
        <a:graphic>
          <a:graphicData uri="http://schemas.openxmlformats.org/drawingml/2006/table">
            <a:tbl>
              <a:tblPr firstRow="1" bandRow="1">
                <a:tableStyleId>{5C22544A-7EE6-4342-B048-85BDC9FD1C3A}</a:tableStyleId>
              </a:tblPr>
              <a:tblGrid>
                <a:gridCol w="2239894">
                  <a:extLst>
                    <a:ext uri="{9D8B030D-6E8A-4147-A177-3AD203B41FA5}">
                      <a16:colId xmlns:a16="http://schemas.microsoft.com/office/drawing/2014/main" val="2467285351"/>
                    </a:ext>
                  </a:extLst>
                </a:gridCol>
                <a:gridCol w="2667000">
                  <a:extLst>
                    <a:ext uri="{9D8B030D-6E8A-4147-A177-3AD203B41FA5}">
                      <a16:colId xmlns:a16="http://schemas.microsoft.com/office/drawing/2014/main" val="2677818252"/>
                    </a:ext>
                  </a:extLst>
                </a:gridCol>
                <a:gridCol w="2329544">
                  <a:extLst>
                    <a:ext uri="{9D8B030D-6E8A-4147-A177-3AD203B41FA5}">
                      <a16:colId xmlns:a16="http://schemas.microsoft.com/office/drawing/2014/main" val="2192440974"/>
                    </a:ext>
                  </a:extLst>
                </a:gridCol>
              </a:tblGrid>
              <a:tr h="456600">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Minimum Grade</a:t>
                      </a: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S+, of which…</a:t>
                      </a:r>
                      <a:endParaRPr lang="en-US" sz="3600" dirty="0">
                        <a:solidFill>
                          <a:srgbClr val="FF2F92"/>
                        </a:solidFill>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E</a:t>
                      </a:r>
                    </a:p>
                  </a:txBody>
                  <a:tcPr anchor="b"/>
                </a:tc>
                <a:extLst>
                  <a:ext uri="{0D108BD9-81ED-4DB2-BD59-A6C34878D82A}">
                    <a16:rowId xmlns:a16="http://schemas.microsoft.com/office/drawing/2014/main" val="2233699528"/>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extLst>
                  <a:ext uri="{0D108BD9-81ED-4DB2-BD59-A6C34878D82A}">
                    <a16:rowId xmlns:a16="http://schemas.microsoft.com/office/drawing/2014/main" val="4209182687"/>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129499150"/>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463448335"/>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21</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695640733"/>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1192085382"/>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8</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3460401973"/>
                  </a:ext>
                </a:extLst>
              </a:tr>
            </a:tbl>
          </a:graphicData>
        </a:graphic>
      </p:graphicFrame>
      <p:sp>
        <p:nvSpPr>
          <p:cNvPr id="5" name="Rectangle: Rounded Corners 4">
            <a:extLst>
              <a:ext uri="{FF2B5EF4-FFF2-40B4-BE49-F238E27FC236}">
                <a16:creationId xmlns:a16="http://schemas.microsoft.com/office/drawing/2014/main" id="{FD233193-D031-452C-8C2E-3FECB2E905C6}"/>
              </a:ext>
            </a:extLst>
          </p:cNvPr>
          <p:cNvSpPr/>
          <p:nvPr/>
        </p:nvSpPr>
        <p:spPr>
          <a:xfrm>
            <a:off x="7108210" y="5251678"/>
            <a:ext cx="2395659" cy="463260"/>
          </a:xfrm>
          <a:custGeom>
            <a:avLst/>
            <a:gdLst>
              <a:gd name="csX0" fmla="*/ 0 w 2395659"/>
              <a:gd name="csY0" fmla="*/ 77212 h 463260"/>
              <a:gd name="csX1" fmla="*/ 77212 w 2395659"/>
              <a:gd name="csY1" fmla="*/ 0 h 463260"/>
              <a:gd name="csX2" fmla="*/ 659933 w 2395659"/>
              <a:gd name="csY2" fmla="*/ 0 h 463260"/>
              <a:gd name="csX3" fmla="*/ 1175417 w 2395659"/>
              <a:gd name="csY3" fmla="*/ 0 h 463260"/>
              <a:gd name="csX4" fmla="*/ 1780551 w 2395659"/>
              <a:gd name="csY4" fmla="*/ 0 h 463260"/>
              <a:gd name="csX5" fmla="*/ 2318447 w 2395659"/>
              <a:gd name="csY5" fmla="*/ 0 h 463260"/>
              <a:gd name="csX6" fmla="*/ 2395659 w 2395659"/>
              <a:gd name="csY6" fmla="*/ 77212 h 463260"/>
              <a:gd name="csX7" fmla="*/ 2395659 w 2395659"/>
              <a:gd name="csY7" fmla="*/ 386048 h 463260"/>
              <a:gd name="csX8" fmla="*/ 2318447 w 2395659"/>
              <a:gd name="csY8" fmla="*/ 463260 h 463260"/>
              <a:gd name="csX9" fmla="*/ 1713314 w 2395659"/>
              <a:gd name="csY9" fmla="*/ 463260 h 463260"/>
              <a:gd name="csX10" fmla="*/ 1130592 w 2395659"/>
              <a:gd name="csY10" fmla="*/ 463260 h 463260"/>
              <a:gd name="csX11" fmla="*/ 615108 w 2395659"/>
              <a:gd name="csY11" fmla="*/ 463260 h 463260"/>
              <a:gd name="csX12" fmla="*/ 77212 w 2395659"/>
              <a:gd name="csY12" fmla="*/ 463260 h 463260"/>
              <a:gd name="csX13" fmla="*/ 0 w 2395659"/>
              <a:gd name="csY13" fmla="*/ 386048 h 463260"/>
              <a:gd name="csX14" fmla="*/ 0 w 2395659"/>
              <a:gd name="csY14" fmla="*/ 77212 h 4632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395659" h="463260" fill="none" extrusionOk="0">
                <a:moveTo>
                  <a:pt x="0" y="77212"/>
                </a:moveTo>
                <a:cubicBezTo>
                  <a:pt x="-1304" y="31910"/>
                  <a:pt x="35114" y="-7368"/>
                  <a:pt x="77212" y="0"/>
                </a:cubicBezTo>
                <a:cubicBezTo>
                  <a:pt x="350105" y="-52000"/>
                  <a:pt x="387721" y="45263"/>
                  <a:pt x="659933" y="0"/>
                </a:cubicBezTo>
                <a:cubicBezTo>
                  <a:pt x="932145" y="-45263"/>
                  <a:pt x="1053217" y="1098"/>
                  <a:pt x="1175417" y="0"/>
                </a:cubicBezTo>
                <a:cubicBezTo>
                  <a:pt x="1297617" y="-1098"/>
                  <a:pt x="1545546" y="26438"/>
                  <a:pt x="1780551" y="0"/>
                </a:cubicBezTo>
                <a:cubicBezTo>
                  <a:pt x="2015556" y="-26438"/>
                  <a:pt x="2189833" y="54094"/>
                  <a:pt x="2318447" y="0"/>
                </a:cubicBezTo>
                <a:cubicBezTo>
                  <a:pt x="2364842" y="7428"/>
                  <a:pt x="2393778" y="35561"/>
                  <a:pt x="2395659" y="77212"/>
                </a:cubicBezTo>
                <a:cubicBezTo>
                  <a:pt x="2402148" y="154231"/>
                  <a:pt x="2381138" y="241824"/>
                  <a:pt x="2395659" y="386048"/>
                </a:cubicBezTo>
                <a:cubicBezTo>
                  <a:pt x="2398421" y="420197"/>
                  <a:pt x="2361732" y="463955"/>
                  <a:pt x="2318447" y="463260"/>
                </a:cubicBezTo>
                <a:cubicBezTo>
                  <a:pt x="2124562" y="463860"/>
                  <a:pt x="1856053" y="418295"/>
                  <a:pt x="1713314" y="463260"/>
                </a:cubicBezTo>
                <a:cubicBezTo>
                  <a:pt x="1570575" y="508225"/>
                  <a:pt x="1270831" y="430225"/>
                  <a:pt x="1130592" y="463260"/>
                </a:cubicBezTo>
                <a:cubicBezTo>
                  <a:pt x="990353" y="496295"/>
                  <a:pt x="796308" y="430433"/>
                  <a:pt x="615108" y="463260"/>
                </a:cubicBezTo>
                <a:cubicBezTo>
                  <a:pt x="433908" y="496087"/>
                  <a:pt x="187923" y="447729"/>
                  <a:pt x="77212" y="463260"/>
                </a:cubicBezTo>
                <a:cubicBezTo>
                  <a:pt x="28571" y="469332"/>
                  <a:pt x="-1305" y="431484"/>
                  <a:pt x="0" y="386048"/>
                </a:cubicBezTo>
                <a:cubicBezTo>
                  <a:pt x="-9599" y="235625"/>
                  <a:pt x="24194" y="210934"/>
                  <a:pt x="0" y="77212"/>
                </a:cubicBezTo>
                <a:close/>
              </a:path>
              <a:path w="2395659" h="463260" stroke="0" extrusionOk="0">
                <a:moveTo>
                  <a:pt x="0" y="77212"/>
                </a:moveTo>
                <a:cubicBezTo>
                  <a:pt x="-9101" y="28955"/>
                  <a:pt x="31551" y="1133"/>
                  <a:pt x="77212" y="0"/>
                </a:cubicBezTo>
                <a:cubicBezTo>
                  <a:pt x="223359" y="-47974"/>
                  <a:pt x="519641" y="22747"/>
                  <a:pt x="682345" y="0"/>
                </a:cubicBezTo>
                <a:cubicBezTo>
                  <a:pt x="845049" y="-22747"/>
                  <a:pt x="1007551" y="22731"/>
                  <a:pt x="1220242" y="0"/>
                </a:cubicBezTo>
                <a:cubicBezTo>
                  <a:pt x="1432933" y="-22731"/>
                  <a:pt x="1497209" y="11156"/>
                  <a:pt x="1735726" y="0"/>
                </a:cubicBezTo>
                <a:cubicBezTo>
                  <a:pt x="1974243" y="-11156"/>
                  <a:pt x="2188629" y="32780"/>
                  <a:pt x="2318447" y="0"/>
                </a:cubicBezTo>
                <a:cubicBezTo>
                  <a:pt x="2366559" y="-11254"/>
                  <a:pt x="2393625" y="34258"/>
                  <a:pt x="2395659" y="77212"/>
                </a:cubicBezTo>
                <a:cubicBezTo>
                  <a:pt x="2430424" y="222274"/>
                  <a:pt x="2377357" y="263837"/>
                  <a:pt x="2395659" y="386048"/>
                </a:cubicBezTo>
                <a:cubicBezTo>
                  <a:pt x="2391564" y="435465"/>
                  <a:pt x="2357892" y="459550"/>
                  <a:pt x="2318447" y="463260"/>
                </a:cubicBezTo>
                <a:cubicBezTo>
                  <a:pt x="2143721" y="504797"/>
                  <a:pt x="1964510" y="450395"/>
                  <a:pt x="1802963" y="463260"/>
                </a:cubicBezTo>
                <a:cubicBezTo>
                  <a:pt x="1641416" y="476125"/>
                  <a:pt x="1460031" y="418822"/>
                  <a:pt x="1242654" y="463260"/>
                </a:cubicBezTo>
                <a:cubicBezTo>
                  <a:pt x="1025277" y="507698"/>
                  <a:pt x="909968" y="431510"/>
                  <a:pt x="704758" y="463260"/>
                </a:cubicBezTo>
                <a:cubicBezTo>
                  <a:pt x="499548" y="495010"/>
                  <a:pt x="315734" y="458810"/>
                  <a:pt x="77212" y="463260"/>
                </a:cubicBezTo>
                <a:cubicBezTo>
                  <a:pt x="37088" y="460132"/>
                  <a:pt x="-3114" y="427487"/>
                  <a:pt x="0" y="386048"/>
                </a:cubicBezTo>
                <a:cubicBezTo>
                  <a:pt x="-18139" y="293227"/>
                  <a:pt x="15171" y="191648"/>
                  <a:pt x="0" y="77212"/>
                </a:cubicBezTo>
                <a:close/>
              </a:path>
            </a:pathLst>
          </a:custGeom>
          <a:ln w="381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 indicates S </a:t>
            </a:r>
            <a:r>
              <a:rPr lang="en-US" sz="2000" u="sng" dirty="0">
                <a:latin typeface="Calibri" panose="020F0502020204030204" pitchFamily="34" charset="0"/>
                <a:ea typeface="Calibri" panose="020F0502020204030204" pitchFamily="34" charset="0"/>
                <a:cs typeface="Calibri" panose="020F0502020204030204" pitchFamily="34" charset="0"/>
              </a:rPr>
              <a:t>or</a:t>
            </a:r>
            <a:r>
              <a:rPr lang="en-US" sz="2000" dirty="0">
                <a:latin typeface="Calibri" panose="020F0502020204030204" pitchFamily="34" charset="0"/>
                <a:ea typeface="Calibri" panose="020F0502020204030204" pitchFamily="34" charset="0"/>
                <a:cs typeface="Calibri" panose="020F0502020204030204" pitchFamily="34" charset="0"/>
              </a:rPr>
              <a:t> E</a:t>
            </a:r>
          </a:p>
        </p:txBody>
      </p:sp>
    </p:spTree>
    <p:extLst>
      <p:ext uri="{BB962C8B-B14F-4D97-AF65-F5344CB8AC3E}">
        <p14:creationId xmlns:p14="http://schemas.microsoft.com/office/powerpoint/2010/main" val="343399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Lecture Outline (4/6)</a:t>
            </a:r>
            <a:endParaRPr dirty="0"/>
          </a:p>
        </p:txBody>
      </p:sp>
      <p:sp>
        <p:nvSpPr>
          <p:cNvPr id="258" name="Google Shape;258;p1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Policies</a:t>
            </a:r>
            <a:endParaRPr dirty="0"/>
          </a:p>
          <a:p>
            <a:pPr marL="685800" lvl="1" indent="-228600" algn="l" rtl="0">
              <a:lnSpc>
                <a:spcPct val="90000"/>
              </a:lnSpc>
              <a:spcBef>
                <a:spcPts val="500"/>
              </a:spcBef>
              <a:spcAft>
                <a:spcPts val="0"/>
              </a:spcAft>
              <a:buClr>
                <a:schemeClr val="dk1"/>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59" name="Google Shape;259;p14"/>
          <p:cNvSpPr/>
          <p:nvPr/>
        </p:nvSpPr>
        <p:spPr>
          <a:xfrm rot="10800000">
            <a:off x="2636141" y="3165675"/>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4486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Resubmissions</a:t>
            </a:r>
            <a:endParaRPr/>
          </a:p>
        </p:txBody>
      </p:sp>
      <p:sp>
        <p:nvSpPr>
          <p:cNvPr id="265" name="Google Shape;265;p1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90000"/>
              </a:lnSpc>
              <a:spcBef>
                <a:spcPts val="0"/>
              </a:spcBef>
              <a:spcAft>
                <a:spcPts val="0"/>
              </a:spcAft>
              <a:buClr>
                <a:srgbClr val="000000"/>
              </a:buClr>
              <a:buSzPts val="2800"/>
              <a:buNone/>
            </a:pPr>
            <a:r>
              <a:rPr lang="en-US" i="1" dirty="0"/>
              <a:t>Learning is a challenging process that takes time, it doesn’t always happen on your first try.</a:t>
            </a:r>
            <a:endParaRPr dirty="0"/>
          </a:p>
          <a:p>
            <a:pPr marL="0" lvl="0" indent="0" algn="l" rtl="0">
              <a:lnSpc>
                <a:spcPct val="90000"/>
              </a:lnSpc>
              <a:spcBef>
                <a:spcPts val="1000"/>
              </a:spcBef>
              <a:spcAft>
                <a:spcPts val="0"/>
              </a:spcAft>
              <a:buClr>
                <a:srgbClr val="000000"/>
              </a:buClr>
              <a:buSzPts val="2800"/>
              <a:buNone/>
            </a:pPr>
            <a:endParaRPr i="1"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Each week, one previous Programming Assignment </a:t>
            </a:r>
            <a:r>
              <a:rPr lang="en-US" u="sng" dirty="0"/>
              <a:t>or</a:t>
            </a:r>
            <a:r>
              <a:rPr lang="en-US" sz="2800" b="0" i="0" u="none" strike="noStrike" cap="none" dirty="0">
                <a:solidFill>
                  <a:srgbClr val="000000"/>
                </a:solidFill>
                <a:latin typeface="Calibri"/>
                <a:ea typeface="Calibri"/>
                <a:cs typeface="Calibri"/>
                <a:sym typeface="Calibri"/>
              </a:rPr>
              <a:t> Creative Project can be resubmitted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Must be accompanied by write-up explaining changes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Grade on resubmission replaces original grade. </a:t>
            </a:r>
            <a:endParaRPr sz="2400" dirty="0"/>
          </a:p>
          <a:p>
            <a:pPr marL="685800" lvl="1" indent="-228600" algn="l" rtl="0">
              <a:lnSpc>
                <a:spcPct val="90000"/>
              </a:lnSpc>
              <a:spcBef>
                <a:spcPts val="500"/>
              </a:spcBef>
              <a:spcAft>
                <a:spcPts val="0"/>
              </a:spcAft>
              <a:buSzPts val="2400"/>
              <a:buChar char="-"/>
            </a:pPr>
            <a:r>
              <a:rPr lang="en-US" sz="2400" dirty="0"/>
              <a:t>An assignment can be resubmitted in the 3 cycles after feedback has been published</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i="1" dirty="0"/>
              <a:t>Tip: Resubmit as early as possible</a:t>
            </a:r>
            <a:endParaRPr dirty="0"/>
          </a:p>
          <a:p>
            <a:pPr marL="0" lvl="0" indent="0" algn="l" rtl="0">
              <a:lnSpc>
                <a:spcPct val="90000"/>
              </a:lnSpc>
              <a:spcBef>
                <a:spcPts val="1000"/>
              </a:spcBef>
              <a:spcAft>
                <a:spcPts val="0"/>
              </a:spcAft>
              <a:buClr>
                <a:srgbClr val="000000"/>
              </a:buClr>
              <a:buSzPts val="2400"/>
              <a:buNone/>
            </a:pPr>
            <a:br>
              <a:rPr lang="en-US" sz="2400" dirty="0"/>
            </a:br>
            <a:r>
              <a:rPr lang="en-US" sz="2800" b="0" i="0" u="none" strike="noStrike" cap="none" dirty="0">
                <a:solidFill>
                  <a:srgbClr val="000000"/>
                </a:solidFill>
                <a:latin typeface="Calibri"/>
                <a:ea typeface="Calibri"/>
                <a:cs typeface="Calibri"/>
                <a:sym typeface="Calibri"/>
              </a:rPr>
              <a:t>See </a:t>
            </a:r>
            <a:r>
              <a:rPr lang="en-US" sz="280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syllabus</a:t>
            </a:r>
            <a:r>
              <a:rPr lang="en-US" sz="2800" b="0" i="0" u="none" strike="noStrike" cap="none" dirty="0">
                <a:solidFill>
                  <a:srgbClr val="000000"/>
                </a:solidFill>
                <a:latin typeface="Calibri"/>
                <a:ea typeface="Calibri"/>
                <a:cs typeface="Calibri"/>
                <a:sym typeface="Calibri"/>
              </a:rPr>
              <a:t> for more details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Lecture Outline (1/6)</a:t>
            </a:r>
            <a:endParaRPr dirty="0"/>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326924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Collaboration &amp; Resources</a:t>
            </a:r>
            <a:endParaRPr dirty="0"/>
          </a:p>
        </p:txBody>
      </p:sp>
      <p:sp>
        <p:nvSpPr>
          <p:cNvPr id="271" name="Google Shape;271;p16"/>
          <p:cNvSpPr txBox="1">
            <a:spLocks noGrp="1"/>
          </p:cNvSpPr>
          <p:nvPr>
            <p:ph type="body" idx="1"/>
          </p:nvPr>
        </p:nvSpPr>
        <p:spPr>
          <a:xfrm>
            <a:off x="838198" y="1602511"/>
            <a:ext cx="10775537"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These concepts are challenging—we strongly encourage discussion + collaboration!</a:t>
            </a:r>
            <a:endParaRPr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Don’t attempt to gain credit for something you didn’t do</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In general, share ideas and work together, but don’t copy work. Never show someone else your code or solution write up.</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For any ungraded work (e.g., pre-class materials) there is no concern about academic misconduct! You should be collaborating on those without reservation. </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On graded assignments you should still collaborate, but the code you write should be of your own creation.</a:t>
            </a:r>
          </a:p>
          <a:p>
            <a:pPr marL="685800" lvl="1" indent="-228600">
              <a:spcBef>
                <a:spcPts val="500"/>
              </a:spcBef>
              <a:buSzPts val="2000"/>
              <a:buFont typeface="Helvetica Neue"/>
              <a:buChar char="-"/>
            </a:pPr>
            <a:r>
              <a:rPr lang="en-US" sz="2100" b="1" dirty="0">
                <a:solidFill>
                  <a:srgbClr val="9437FF"/>
                </a:solidFill>
              </a:rPr>
              <a:t>Submitted work must be done completely without LLM/AI tool help. </a:t>
            </a:r>
          </a:p>
          <a:p>
            <a:pPr marL="685800" lvl="1" indent="-228600" algn="l" rtl="0">
              <a:lnSpc>
                <a:spcPct val="90000"/>
              </a:lnSpc>
              <a:spcBef>
                <a:spcPts val="500"/>
              </a:spcBef>
              <a:spcAft>
                <a:spcPts val="0"/>
              </a:spcAft>
              <a:buClr>
                <a:srgbClr val="000000"/>
              </a:buClr>
              <a:buSzPts val="2000"/>
              <a:buFont typeface="Helvetica Neue"/>
              <a:buChar char="-"/>
            </a:pPr>
            <a:r>
              <a:rPr lang="en-US" sz="2100" dirty="0"/>
              <a:t>Be aware of and avoid use of </a:t>
            </a:r>
            <a:r>
              <a:rPr lang="en-US" sz="2100" b="1" dirty="0">
                <a:solidFill>
                  <a:srgbClr val="9437FF"/>
                </a:solidFill>
                <a:hlinkClick r:id="rId3">
                  <a:extLst>
                    <a:ext uri="{A12FA001-AC4F-418D-AE19-62706E023703}">
                      <ahyp:hlinkClr xmlns:ahyp="http://schemas.microsoft.com/office/drawing/2018/hyperlinkcolor" val="tx"/>
                    </a:ext>
                  </a:extLst>
                </a:hlinkClick>
              </a:rPr>
              <a:t>Forbidden Features</a:t>
            </a:r>
            <a:r>
              <a:rPr lang="en-US" sz="2100" dirty="0"/>
              <a:t> in submitted work</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Always cite the help you receive on graded work</a:t>
            </a:r>
            <a:endParaRPr sz="2100" dirty="0"/>
          </a:p>
          <a:p>
            <a:pPr marL="228600" lvl="0" indent="-228600" algn="l" rtl="0">
              <a:lnSpc>
                <a:spcPct val="90000"/>
              </a:lnSpc>
              <a:spcBef>
                <a:spcPts val="1000"/>
              </a:spcBef>
              <a:spcAft>
                <a:spcPts val="0"/>
              </a:spcAft>
              <a:buClr>
                <a:schemeClr val="dk1"/>
              </a:buClr>
              <a:buSzPts val="2400"/>
              <a:buChar char="•"/>
            </a:pPr>
            <a:r>
              <a:rPr lang="en-US" sz="2400" b="1" dirty="0"/>
              <a:t>Read full policy in Syllabus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Textbook </a:t>
            </a:r>
            <a:endParaRPr/>
          </a:p>
        </p:txBody>
      </p:sp>
      <p:sp>
        <p:nvSpPr>
          <p:cNvPr id="277" name="Google Shape;277;p17"/>
          <p:cNvSpPr txBox="1">
            <a:spLocks noGrp="1"/>
          </p:cNvSpPr>
          <p:nvPr>
            <p:ph type="body" idx="1"/>
          </p:nvPr>
        </p:nvSpPr>
        <p:spPr>
          <a:xfrm>
            <a:off x="838199" y="1371600"/>
            <a:ext cx="6051999" cy="4805363"/>
          </a:xfrm>
          <a:prstGeom prst="rect">
            <a:avLst/>
          </a:prstGeom>
          <a:noFill/>
          <a:ln>
            <a:noFill/>
          </a:ln>
        </p:spPr>
        <p:txBody>
          <a:bodyPr spcFirstLastPara="1" wrap="square" lIns="45700" tIns="45700" rIns="45700" bIns="45700" anchor="t" anchorCtr="0">
            <a:normAutofit/>
          </a:bodyPr>
          <a:lstStyle/>
          <a:p>
            <a:pPr marL="0" lvl="0" indent="0" algn="l" rtl="0">
              <a:lnSpc>
                <a:spcPct val="81000"/>
              </a:lnSpc>
              <a:spcBef>
                <a:spcPts val="0"/>
              </a:spcBef>
              <a:spcAft>
                <a:spcPts val="0"/>
              </a:spcAft>
              <a:buClr>
                <a:srgbClr val="000000"/>
              </a:buClr>
              <a:buSzPts val="2300"/>
              <a:buNone/>
            </a:pPr>
            <a:r>
              <a:rPr lang="en-US" sz="2300" b="1" dirty="0"/>
              <a:t>Pre-class Materials</a:t>
            </a:r>
            <a:endParaRPr dirty="0"/>
          </a:p>
          <a:p>
            <a:pPr marL="228600" lvl="0" indent="-228600" algn="l" rtl="0">
              <a:lnSpc>
                <a:spcPct val="81000"/>
              </a:lnSpc>
              <a:spcBef>
                <a:spcPts val="1000"/>
              </a:spcBef>
              <a:spcAft>
                <a:spcPts val="0"/>
              </a:spcAft>
              <a:buClr>
                <a:srgbClr val="000000"/>
              </a:buClr>
              <a:buSzPts val="2300"/>
              <a:buChar char="•"/>
            </a:pPr>
            <a:r>
              <a:rPr lang="en-US" sz="2300" dirty="0"/>
              <a:t>All required readings are available free on Ed!</a:t>
            </a:r>
            <a:endParaRPr dirty="0"/>
          </a:p>
          <a:p>
            <a:pPr marL="228600" lvl="0" indent="-228600" algn="l" rtl="0">
              <a:lnSpc>
                <a:spcPct val="81000"/>
              </a:lnSpc>
              <a:spcBef>
                <a:spcPts val="1000"/>
              </a:spcBef>
              <a:spcAft>
                <a:spcPts val="0"/>
              </a:spcAft>
              <a:buClr>
                <a:srgbClr val="000000"/>
              </a:buClr>
              <a:buSzPts val="2300"/>
              <a:buChar char="•"/>
            </a:pPr>
            <a:r>
              <a:rPr lang="en-US" sz="2300" dirty="0"/>
              <a:t>Should be finished before class (not graded)</a:t>
            </a:r>
            <a:endParaRPr dirty="0"/>
          </a:p>
          <a:p>
            <a:pPr marL="0" lvl="0" indent="0" algn="l" rtl="0">
              <a:lnSpc>
                <a:spcPct val="81000"/>
              </a:lnSpc>
              <a:spcBef>
                <a:spcPts val="1000"/>
              </a:spcBef>
              <a:spcAft>
                <a:spcPts val="0"/>
              </a:spcAft>
              <a:buClr>
                <a:srgbClr val="000000"/>
              </a:buClr>
              <a:buSzPts val="2300"/>
              <a:buNone/>
            </a:pPr>
            <a:endParaRPr sz="2300" dirty="0"/>
          </a:p>
          <a:p>
            <a:pPr marL="228600" lvl="0" indent="-82550" algn="l" rtl="0">
              <a:lnSpc>
                <a:spcPct val="81000"/>
              </a:lnSpc>
              <a:spcBef>
                <a:spcPts val="1000"/>
              </a:spcBef>
              <a:spcAft>
                <a:spcPts val="0"/>
              </a:spcAft>
              <a:buClr>
                <a:srgbClr val="000000"/>
              </a:buClr>
              <a:buSzPts val="2300"/>
              <a:buNone/>
            </a:pPr>
            <a:endParaRPr sz="2300" dirty="0"/>
          </a:p>
          <a:p>
            <a:pPr marL="0" lvl="0" indent="0" algn="l" rtl="0">
              <a:lnSpc>
                <a:spcPct val="81000"/>
              </a:lnSpc>
              <a:spcBef>
                <a:spcPts val="1000"/>
              </a:spcBef>
              <a:spcAft>
                <a:spcPts val="0"/>
              </a:spcAft>
              <a:buClr>
                <a:srgbClr val="000000"/>
              </a:buClr>
              <a:buSzPts val="2300"/>
              <a:buNone/>
            </a:pPr>
            <a:r>
              <a:rPr lang="en-US" sz="2300" i="1" dirty="0"/>
              <a:t>Optional Textbook</a:t>
            </a:r>
            <a:endParaRPr dirty="0"/>
          </a:p>
          <a:p>
            <a:pPr marL="228600" lvl="0" indent="-228600" algn="l" rtl="0">
              <a:lnSpc>
                <a:spcPct val="81000"/>
              </a:lnSpc>
              <a:spcBef>
                <a:spcPts val="1000"/>
              </a:spcBef>
              <a:spcAft>
                <a:spcPts val="0"/>
              </a:spcAft>
              <a:buClr>
                <a:srgbClr val="212529"/>
              </a:buClr>
              <a:buSzPts val="2300"/>
              <a:buChar char="•"/>
            </a:pPr>
            <a:r>
              <a:rPr lang="en-US" sz="2300" dirty="0">
                <a:solidFill>
                  <a:srgbClr val="212529"/>
                </a:solidFill>
                <a:latin typeface="Inter"/>
                <a:ea typeface="Inter"/>
                <a:cs typeface="Inter"/>
                <a:sym typeface="Inter"/>
              </a:rPr>
              <a:t> </a:t>
            </a:r>
            <a:r>
              <a:rPr lang="en-US" sz="2300" u="sng" dirty="0">
                <a:solidFill>
                  <a:srgbClr val="0563C1"/>
                </a:solidFill>
                <a:hlinkClick r:id="rId3">
                  <a:extLst>
                    <a:ext uri="{A12FA001-AC4F-418D-AE19-62706E023703}">
                      <ahyp:hlinkClr xmlns:ahyp="http://schemas.microsoft.com/office/drawing/2018/hyperlinkcolor" val="tx"/>
                    </a:ext>
                  </a:extLst>
                </a:hlinkClick>
              </a:rPr>
              <a:t>Building Java Programs by Reges and Stepp (5</a:t>
            </a:r>
            <a:r>
              <a:rPr lang="en-US" sz="2300" u="sng" baseline="30000" dirty="0">
                <a:solidFill>
                  <a:srgbClr val="0563C1"/>
                </a:solidFill>
                <a:hlinkClick r:id="rId3">
                  <a:extLst>
                    <a:ext uri="{A12FA001-AC4F-418D-AE19-62706E023703}">
                      <ahyp:hlinkClr xmlns:ahyp="http://schemas.microsoft.com/office/drawing/2018/hyperlinkcolor" val="tx"/>
                    </a:ext>
                  </a:extLst>
                </a:hlinkClick>
              </a:rPr>
              <a:t>th</a:t>
            </a:r>
            <a:r>
              <a:rPr lang="en-US" sz="2300" u="sng" dirty="0">
                <a:solidFill>
                  <a:srgbClr val="0563C1"/>
                </a:solidFill>
                <a:hlinkClick r:id="rId3">
                  <a:extLst>
                    <a:ext uri="{A12FA001-AC4F-418D-AE19-62706E023703}">
                      <ahyp:hlinkClr xmlns:ahyp="http://schemas.microsoft.com/office/drawing/2018/hyperlinkcolor" val="tx"/>
                    </a:ext>
                  </a:extLst>
                </a:hlinkClick>
              </a:rPr>
              <a:t> Edition)</a:t>
            </a:r>
            <a:endParaRPr sz="2300" dirty="0">
              <a:solidFill>
                <a:srgbClr val="3366BB"/>
              </a:solidFill>
            </a:endParaRPr>
          </a:p>
          <a:p>
            <a:pPr marL="228600" lvl="0" indent="-228600" algn="l" rtl="0">
              <a:lnSpc>
                <a:spcPct val="81000"/>
              </a:lnSpc>
              <a:spcBef>
                <a:spcPts val="1000"/>
              </a:spcBef>
              <a:spcAft>
                <a:spcPts val="0"/>
              </a:spcAft>
              <a:buClr>
                <a:srgbClr val="000000"/>
              </a:buClr>
              <a:buSzPts val="2300"/>
              <a:buChar char="•"/>
            </a:pPr>
            <a:r>
              <a:rPr lang="en-US" sz="2300" dirty="0"/>
              <a:t>Not required but does add another perspective. Will reference relevant chapters.</a:t>
            </a:r>
            <a:endParaRPr dirty="0"/>
          </a:p>
          <a:p>
            <a:pPr marL="228600" lvl="0" indent="-228600" algn="l" rtl="0">
              <a:lnSpc>
                <a:spcPct val="81000"/>
              </a:lnSpc>
              <a:spcBef>
                <a:spcPts val="1000"/>
              </a:spcBef>
              <a:spcAft>
                <a:spcPts val="0"/>
              </a:spcAft>
              <a:buClr>
                <a:srgbClr val="000000"/>
              </a:buClr>
              <a:buSzPts val="2300"/>
              <a:buChar char="•"/>
            </a:pPr>
            <a:r>
              <a:rPr lang="en-US" sz="2300" dirty="0"/>
              <a:t>Advice: only purchase if you learn best with a textbook, otherwise not recommended.</a:t>
            </a:r>
            <a:endParaRPr dirty="0"/>
          </a:p>
        </p:txBody>
      </p:sp>
      <p:pic>
        <p:nvPicPr>
          <p:cNvPr id="278" name="Google Shape;278;p17" descr="Picture 4"/>
          <p:cNvPicPr preferRelativeResize="0"/>
          <p:nvPr/>
        </p:nvPicPr>
        <p:blipFill rotWithShape="1">
          <a:blip r:embed="rId4">
            <a:alphaModFix/>
          </a:blip>
          <a:srcRect/>
          <a:stretch/>
        </p:blipFill>
        <p:spPr>
          <a:xfrm>
            <a:off x="7152203" y="1310064"/>
            <a:ext cx="4821433" cy="4237872"/>
          </a:xfrm>
          <a:prstGeom prst="rect">
            <a:avLst/>
          </a:prstGeom>
          <a:noFill/>
          <a:ln>
            <a:noFill/>
          </a:ln>
        </p:spPr>
      </p:pic>
      <p:sp>
        <p:nvSpPr>
          <p:cNvPr id="2" name="Rectangle 1">
            <a:extLst>
              <a:ext uri="{FF2B5EF4-FFF2-40B4-BE49-F238E27FC236}">
                <a16:creationId xmlns:a16="http://schemas.microsoft.com/office/drawing/2014/main" id="{636AA7E5-43B9-09F9-44EC-CCE77CEA6BCE}"/>
              </a:ext>
            </a:extLst>
          </p:cNvPr>
          <p:cNvSpPr/>
          <p:nvPr/>
        </p:nvSpPr>
        <p:spPr>
          <a:xfrm>
            <a:off x="7874000" y="1343025"/>
            <a:ext cx="180975" cy="128964"/>
          </a:xfrm>
          <a:prstGeom prst="rect">
            <a:avLst/>
          </a:prstGeom>
          <a:solidFill>
            <a:srgbClr val="4C2A84"/>
          </a:solidFill>
          <a:ln>
            <a:solidFill>
              <a:srgbClr val="4C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Lecture Outline (5/6)</a:t>
            </a:r>
            <a:endParaRPr dirty="0"/>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85" name="Google Shape;285;p18"/>
          <p:cNvSpPr/>
          <p:nvPr/>
        </p:nvSpPr>
        <p:spPr>
          <a:xfrm rot="10800000">
            <a:off x="5385222" y="3575767"/>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a:t>Learning requires </a:t>
            </a:r>
            <a:r>
              <a:rPr lang="en-US" sz="2500" b="1"/>
              <a:t>active participation</a:t>
            </a:r>
            <a:r>
              <a:rPr lang="en-US" b="1"/>
              <a:t> </a:t>
            </a:r>
            <a:r>
              <a:rPr lang="en-US" sz="2500"/>
              <a:t>in the process. It’s not as simple as sitting and listening to someone talk at you.</a:t>
            </a:r>
            <a:endParaRPr/>
          </a:p>
          <a:p>
            <a:pPr marL="685800" lvl="1" indent="-228600" algn="l" rtl="0">
              <a:lnSpc>
                <a:spcPct val="81000"/>
              </a:lnSpc>
              <a:spcBef>
                <a:spcPts val="500"/>
              </a:spcBef>
              <a:spcAft>
                <a:spcPts val="0"/>
              </a:spcAft>
              <a:buClr>
                <a:srgbClr val="000000"/>
              </a:buClr>
              <a:buSzPts val="2200"/>
              <a:buFont typeface="Helvetica Neue"/>
              <a:buChar char="-"/>
            </a:pPr>
            <a:r>
              <a:rPr lang="en-US" sz="2200"/>
              <a:t>Requires </a:t>
            </a:r>
            <a:r>
              <a:rPr lang="en-US" sz="2500" b="1"/>
              <a:t>deliberate practice</a:t>
            </a:r>
            <a:r>
              <a:rPr lang="en-US" b="1"/>
              <a:t> </a:t>
            </a:r>
            <a:r>
              <a:rPr lang="en-US" sz="2200"/>
              <a:t>in </a:t>
            </a:r>
            <a:r>
              <a:rPr lang="en-US" sz="2500" b="1"/>
              <a:t>learning by doing</a:t>
            </a:r>
            <a:endParaRPr sz="2500"/>
          </a:p>
          <a:p>
            <a:pPr marL="685800" lvl="1" indent="-228600" algn="l" rtl="0">
              <a:lnSpc>
                <a:spcPct val="81000"/>
              </a:lnSpc>
              <a:spcBef>
                <a:spcPts val="500"/>
              </a:spcBef>
              <a:spcAft>
                <a:spcPts val="0"/>
              </a:spcAft>
              <a:buClr>
                <a:srgbClr val="000000"/>
              </a:buClr>
              <a:buSzPts val="2200"/>
              <a:buFont typeface="Helvetica Neue"/>
              <a:buChar char="-"/>
            </a:pPr>
            <a:r>
              <a:rPr lang="en-US" sz="2200"/>
              <a:t>Benefits from </a:t>
            </a:r>
            <a:r>
              <a:rPr lang="en-US" sz="2500" b="1"/>
              <a:t>collaborative learning</a:t>
            </a:r>
            <a:endParaRPr/>
          </a:p>
        </p:txBody>
      </p:sp>
      <p:pic>
        <p:nvPicPr>
          <p:cNvPr id="292" name="Google Shape;292;p19" descr="Picture 2"/>
          <p:cNvPicPr preferRelativeResize="0"/>
          <p:nvPr/>
        </p:nvPicPr>
        <p:blipFill rotWithShape="1">
          <a:blip r:embed="rId3">
            <a:alphaModFix/>
          </a:blip>
          <a:srcRect/>
          <a:stretch/>
        </p:blipFill>
        <p:spPr>
          <a:xfrm>
            <a:off x="7874000" y="4013200"/>
            <a:ext cx="4234246" cy="2715351"/>
          </a:xfrm>
          <a:prstGeom prst="rect">
            <a:avLst/>
          </a:prstGeom>
          <a:noFill/>
          <a:ln>
            <a:noFill/>
          </a:ln>
        </p:spPr>
      </p:pic>
      <p:sp>
        <p:nvSpPr>
          <p:cNvPr id="293" name="Google Shape;293;p19"/>
          <p:cNvSpPr txBox="1"/>
          <p:nvPr/>
        </p:nvSpPr>
        <p:spPr>
          <a:xfrm>
            <a:off x="838200" y="2936400"/>
            <a:ext cx="10236200" cy="281490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 of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a day</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 where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Metacognition</a:t>
            </a:r>
            <a:endParaRPr/>
          </a:p>
        </p:txBody>
      </p:sp>
      <p:sp>
        <p:nvSpPr>
          <p:cNvPr id="300" name="Google Shape;300;p2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fontScale="92500" lnSpcReduction="20000"/>
          </a:bodyPr>
          <a:lstStyle/>
          <a:p>
            <a:pPr marL="228600" lvl="0" indent="-216693" algn="l" rtl="0">
              <a:lnSpc>
                <a:spcPct val="90000"/>
              </a:lnSpc>
              <a:spcBef>
                <a:spcPts val="0"/>
              </a:spcBef>
              <a:spcAft>
                <a:spcPts val="0"/>
              </a:spcAft>
              <a:buClr>
                <a:schemeClr val="accent3"/>
              </a:buClr>
              <a:buSzPct val="100000"/>
              <a:buChar char="•"/>
            </a:pPr>
            <a:r>
              <a:rPr lang="en-US" sz="2500" b="1">
                <a:solidFill>
                  <a:schemeClr val="accent3"/>
                </a:solidFill>
              </a:rPr>
              <a:t>Metacognition</a:t>
            </a:r>
            <a:r>
              <a:rPr lang="en-US" b="0">
                <a:solidFill>
                  <a:srgbClr val="000000"/>
                </a:solidFill>
              </a:rPr>
              <a:t>: asking questions about your solution process.</a:t>
            </a:r>
            <a:br>
              <a:rPr lang="en-US" b="0">
                <a:solidFill>
                  <a:srgbClr val="000000"/>
                </a:solidFill>
              </a:rPr>
            </a:br>
            <a:endParaRPr sz="2700"/>
          </a:p>
          <a:p>
            <a:pPr marL="228600" lvl="0" indent="-216693" algn="l" rtl="0">
              <a:lnSpc>
                <a:spcPct val="90000"/>
              </a:lnSpc>
              <a:spcBef>
                <a:spcPts val="1000"/>
              </a:spcBef>
              <a:spcAft>
                <a:spcPts val="0"/>
              </a:spcAft>
              <a:buClr>
                <a:srgbClr val="000000"/>
              </a:buClr>
              <a:buSzPct val="100000"/>
              <a:buChar char="•"/>
            </a:pPr>
            <a:r>
              <a:rPr lang="en-US" sz="2500"/>
              <a:t>Examples:</a:t>
            </a:r>
            <a:endParaRPr/>
          </a:p>
          <a:p>
            <a:pPr marL="685800" lvl="1" indent="-232806" algn="l" rtl="0">
              <a:lnSpc>
                <a:spcPct val="100000"/>
              </a:lnSpc>
              <a:spcBef>
                <a:spcPts val="500"/>
              </a:spcBef>
              <a:spcAft>
                <a:spcPts val="0"/>
              </a:spcAft>
              <a:buClr>
                <a:srgbClr val="000000"/>
              </a:buClr>
              <a:buSzPct val="100000"/>
              <a:buFont typeface="Helvetica Neue"/>
              <a:buChar char="-"/>
            </a:pPr>
            <a:r>
              <a:rPr lang="en-US" sz="2450" b="1"/>
              <a:t>While debugging</a:t>
            </a:r>
            <a:r>
              <a:rPr lang="en-US" sz="2450" b="0"/>
              <a:t>: explain to yourself </a:t>
            </a:r>
            <a:r>
              <a:rPr lang="en-US" sz="2450" b="0" u="sng"/>
              <a:t>why</a:t>
            </a:r>
            <a:r>
              <a:rPr lang="en-US" sz="2450" b="0"/>
              <a:t> you’re making this change to your program.</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Before running your program</a:t>
            </a:r>
            <a:r>
              <a:rPr lang="en-US" sz="2450" b="0"/>
              <a:t>: make an explicit prediction of what you expect to see.</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coding</a:t>
            </a:r>
            <a:r>
              <a:rPr lang="en-US" sz="2450" b="0"/>
              <a:t>: be aware when you’re not making progress, so you can take a break or try a different strategy.</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designing</a:t>
            </a:r>
            <a:r>
              <a:rPr lang="en-US" sz="2450" b="0"/>
              <a:t>:</a:t>
            </a:r>
            <a:endParaRPr sz="2450"/>
          </a:p>
          <a:p>
            <a:pPr marL="1143000" lvl="2" indent="-226937" algn="l" rtl="0">
              <a:lnSpc>
                <a:spcPct val="100000"/>
              </a:lnSpc>
              <a:spcBef>
                <a:spcPts val="500"/>
              </a:spcBef>
              <a:spcAft>
                <a:spcPts val="0"/>
              </a:spcAft>
              <a:buClr>
                <a:srgbClr val="000000"/>
              </a:buClr>
              <a:buSzPct val="100000"/>
              <a:buFont typeface="Helvetica Neue"/>
              <a:buChar char="-"/>
            </a:pPr>
            <a:r>
              <a:rPr lang="en-US" sz="1917"/>
              <a:t>Explain the tradeoffs with using a different data structure or algorithm.</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If one or more requirements change, how would the solution change as a result?</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Reflect on how you ruled out alternative ideas along the way to a solution.</a:t>
            </a:r>
            <a:endParaRPr sz="2917"/>
          </a:p>
          <a:p>
            <a:pPr marL="685800" lvl="1" indent="-221059" algn="l" rtl="0">
              <a:lnSpc>
                <a:spcPct val="100000"/>
              </a:lnSpc>
              <a:spcBef>
                <a:spcPts val="500"/>
              </a:spcBef>
              <a:spcAft>
                <a:spcPts val="0"/>
              </a:spcAft>
              <a:buClr>
                <a:srgbClr val="000000"/>
              </a:buClr>
              <a:buSzPct val="100000"/>
              <a:buFont typeface="Helvetica Neue"/>
              <a:buChar char="-"/>
            </a:pPr>
            <a:r>
              <a:rPr lang="en-US" sz="2250" b="1"/>
              <a:t>When studying</a:t>
            </a:r>
            <a:r>
              <a:rPr lang="en-US" sz="2250" b="0"/>
              <a:t>: what is the relationship of this topic to other ideas in the course?</a:t>
            </a:r>
            <a:endParaRPr sz="22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Section</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Work through related problems, get to know your TA who is here to support you</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Your Peers</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encourage you to form study groups! Discord or Ed are great places to do that</a:t>
            </a:r>
            <a:endParaRPr sz="2800" dirty="0">
              <a:latin typeface="Calibri"/>
              <a:ea typeface="Calibri"/>
              <a:cs typeface="Calibri"/>
              <a:sym typeface="Calibri"/>
            </a:endParaRPr>
          </a:p>
        </p:txBody>
      </p:sp>
      <p:sp>
        <p:nvSpPr>
          <p:cNvPr id="310" name="Google Shape;310;p21"/>
          <p:cNvSpPr txBox="1"/>
          <p:nvPr/>
        </p:nvSpPr>
        <p:spPr>
          <a:xfrm>
            <a:off x="838199" y="4867575"/>
            <a:ext cx="10711543"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194 of you &gt;&gt;&gt; 28 of us! </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email Elba 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Help Us Improve!</a:t>
            </a:r>
            <a:endParaRPr/>
          </a:p>
        </p:txBody>
      </p:sp>
      <p:sp>
        <p:nvSpPr>
          <p:cNvPr id="316" name="Google Shape;316;p22"/>
          <p:cNvSpPr txBox="1">
            <a:spLocks noGrp="1"/>
          </p:cNvSpPr>
          <p:nvPr>
            <p:ph type="body" idx="1"/>
          </p:nvPr>
        </p:nvSpPr>
        <p:spPr>
          <a:xfrm>
            <a:off x="838200" y="1371600"/>
            <a:ext cx="10831286"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This is a relatively new course! We are always looking for feedback on how to improve the class for you and for future students! Thank you in advance for your patience and understanding as we develop everything. </a:t>
            </a:r>
            <a:r>
              <a:rPr lang="en-US" dirty="0">
                <a:latin typeface="Noto Sans Symbols"/>
                <a:ea typeface="Noto Sans Symbols"/>
                <a:cs typeface="Noto Sans Symbols"/>
                <a:sym typeface="Noto Sans Symbols"/>
              </a:rPr>
              <a:t>☺ </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We </a:t>
            </a:r>
            <a:r>
              <a:rPr lang="en-US" sz="2000" i="1" dirty="0"/>
              <a:t>really</a:t>
            </a:r>
            <a:r>
              <a:rPr lang="en-US" sz="2156" dirty="0"/>
              <a:t> value your feedback!</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Let us know what’s working and what isn’t working for you</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Something that went well in another course? Tell us about it!</a:t>
            </a:r>
            <a:endParaRPr dirty="0"/>
          </a:p>
          <a:p>
            <a:pPr marL="0" lvl="1" indent="448055" algn="l" rtl="0">
              <a:lnSpc>
                <a:spcPct val="90000"/>
              </a:lnSpc>
              <a:spcBef>
                <a:spcPts val="400"/>
              </a:spcBef>
              <a:spcAft>
                <a:spcPts val="0"/>
              </a:spcAft>
              <a:buClr>
                <a:srgbClr val="000000"/>
              </a:buClr>
              <a:buSzPts val="2156"/>
              <a:buNone/>
            </a:pPr>
            <a:endParaRPr sz="2156" dirty="0"/>
          </a:p>
          <a:p>
            <a:pPr marL="224027" lvl="0" indent="-224027" algn="l" rtl="0">
              <a:lnSpc>
                <a:spcPct val="90000"/>
              </a:lnSpc>
              <a:spcBef>
                <a:spcPts val="900"/>
              </a:spcBef>
              <a:spcAft>
                <a:spcPts val="0"/>
              </a:spcAft>
              <a:buClr>
                <a:srgbClr val="000000"/>
              </a:buClr>
              <a:buSzPts val="2450"/>
              <a:buChar char="•"/>
            </a:pPr>
            <a:r>
              <a:rPr lang="en-US" sz="2450" dirty="0"/>
              <a:t>Post on the discussion board (can be public/private). </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Note: Anonymous here is anonymous to other students, not to the staff.</a:t>
            </a:r>
            <a:endParaRPr dirty="0"/>
          </a:p>
          <a:p>
            <a:pPr marL="224027" lvl="0" indent="-87121" algn="l" rtl="0">
              <a:lnSpc>
                <a:spcPct val="90000"/>
              </a:lnSpc>
              <a:spcBef>
                <a:spcPts val="900"/>
              </a:spcBef>
              <a:spcAft>
                <a:spcPts val="0"/>
              </a:spcAft>
              <a:buClr>
                <a:srgbClr val="000000"/>
              </a:buClr>
              <a:buSzPts val="2156"/>
              <a:buNone/>
            </a:pPr>
            <a:endParaRPr sz="2156" dirty="0"/>
          </a:p>
          <a:p>
            <a:pPr marL="224027" lvl="0" indent="-224027" algn="l" rtl="0">
              <a:lnSpc>
                <a:spcPct val="90000"/>
              </a:lnSpc>
              <a:spcBef>
                <a:spcPts val="900"/>
              </a:spcBef>
              <a:spcAft>
                <a:spcPts val="0"/>
              </a:spcAft>
              <a:buClr>
                <a:srgbClr val="000000"/>
              </a:buClr>
              <a:buSzPts val="2450"/>
              <a:buChar char="•"/>
            </a:pPr>
            <a:r>
              <a:rPr lang="en-US" sz="2450" dirty="0"/>
              <a:t>Submit feedback via the </a:t>
            </a:r>
            <a:r>
              <a:rPr lang="en-US" sz="2450" b="1" dirty="0"/>
              <a:t>Anonymous Feedback Tool</a:t>
            </a:r>
            <a:r>
              <a:rPr lang="en-US" sz="2450" dirty="0"/>
              <a:t> (linked under “Course Tools” on the website)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The World Around CSE 122</a:t>
            </a:r>
            <a:endParaRPr/>
          </a:p>
        </p:txBody>
      </p:sp>
      <p:sp>
        <p:nvSpPr>
          <p:cNvPr id="322" name="Google Shape;322;p23"/>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Our goal is to give you a great CSE 122 experience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But CSE 122 does not exist in a vacuum—there’s a lot going on in the world right now that can impact your education</a:t>
            </a:r>
            <a:endParaRPr dirty="0"/>
          </a:p>
          <a:p>
            <a:pPr marL="228600" lvl="0" indent="-228600" algn="l" rtl="0">
              <a:lnSpc>
                <a:spcPct val="90000"/>
              </a:lnSpc>
              <a:spcBef>
                <a:spcPts val="1000"/>
              </a:spcBef>
              <a:spcAft>
                <a:spcPts val="0"/>
              </a:spcAft>
              <a:buClr>
                <a:srgbClr val="000000"/>
              </a:buClr>
              <a:buSzPts val="2800"/>
              <a:buChar char="•"/>
            </a:pPr>
            <a:endParaRPr lang="en-US" sz="1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We’ve designed course policies for maximum flexibility: ability to resubmit assignments and drop low letter grades in quizzes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But we cannot cover every individual situation</a:t>
            </a:r>
            <a:endParaRPr dirty="0"/>
          </a:p>
          <a:p>
            <a:pPr marL="228600" lvl="0" indent="-76200" algn="l" rtl="0">
              <a:lnSpc>
                <a:spcPct val="90000"/>
              </a:lnSpc>
              <a:spcBef>
                <a:spcPts val="1000"/>
              </a:spcBef>
              <a:spcAft>
                <a:spcPts val="0"/>
              </a:spcAft>
              <a:buClr>
                <a:srgbClr val="000000"/>
              </a:buClr>
              <a:buSzPts val="2400"/>
              <a:buNone/>
            </a:pPr>
            <a:endParaRPr sz="1800" dirty="0"/>
          </a:p>
          <a:p>
            <a:pPr marL="228600" lvl="0" indent="-228600" algn="l" rtl="0">
              <a:lnSpc>
                <a:spcPct val="90000"/>
              </a:lnSpc>
              <a:spcBef>
                <a:spcPts val="1000"/>
              </a:spcBef>
              <a:spcAft>
                <a:spcPts val="0"/>
              </a:spcAft>
              <a:buClr>
                <a:srgbClr val="000000"/>
              </a:buClr>
              <a:buSzPts val="2800"/>
              <a:buChar char="•"/>
            </a:pPr>
            <a:r>
              <a:rPr lang="en-US" b="1" dirty="0"/>
              <a:t>Please reach out</a:t>
            </a:r>
            <a:r>
              <a:rPr lang="en-US" b="0" dirty="0"/>
              <a:t> if you need accommodations of any kind to deal with these unfamiliar situations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Lecture Outline (6/6)</a:t>
            </a:r>
            <a:endParaRPr dirty="0"/>
          </a:p>
        </p:txBody>
      </p:sp>
      <p:sp>
        <p:nvSpPr>
          <p:cNvPr id="328" name="Google Shape;328;p2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Intro/Review Java</a:t>
            </a:r>
            <a:endParaRPr dirty="0"/>
          </a:p>
        </p:txBody>
      </p:sp>
      <p:sp>
        <p:nvSpPr>
          <p:cNvPr id="329" name="Google Shape;329;p24"/>
          <p:cNvSpPr/>
          <p:nvPr/>
        </p:nvSpPr>
        <p:spPr>
          <a:xfrm rot="10800000">
            <a:off x="3891130" y="415289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Hello World</a:t>
            </a:r>
            <a:endParaRPr/>
          </a:p>
        </p:txBody>
      </p:sp>
      <p:sp>
        <p:nvSpPr>
          <p:cNvPr id="335" name="Google Shape;335;p2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Java Specifics</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dirty="0"/>
              <a:t>Every program needs a </a:t>
            </a:r>
            <a:r>
              <a:rPr lang="en-US" sz="2400" b="1" dirty="0">
                <a:solidFill>
                  <a:srgbClr val="0033B3"/>
                </a:solidFill>
                <a:latin typeface="Courier New"/>
                <a:ea typeface="Courier New"/>
                <a:cs typeface="Courier New"/>
                <a:sym typeface="Courier New"/>
              </a:rPr>
              <a:t>class</a:t>
            </a:r>
            <a:endParaRPr sz="2400" b="1" dirty="0">
              <a:latin typeface="Courier New"/>
              <a:ea typeface="Courier New"/>
              <a:cs typeface="Courier New"/>
              <a:sym typeface="Courier New"/>
            </a:endParaRPr>
          </a:p>
          <a:p>
            <a:pPr marL="685800" lvl="1" indent="-228600" algn="l" rtl="0">
              <a:lnSpc>
                <a:spcPct val="81000"/>
              </a:lnSpc>
              <a:spcBef>
                <a:spcPts val="500"/>
              </a:spcBef>
              <a:spcAft>
                <a:spcPts val="0"/>
              </a:spcAft>
              <a:buClr>
                <a:srgbClr val="000000"/>
              </a:buClr>
              <a:buSzPts val="2400"/>
              <a:buFont typeface="Helvetica Neue"/>
              <a:buChar char="-"/>
            </a:pPr>
            <a:r>
              <a:rPr lang="en-US" sz="2400" dirty="0"/>
              <a:t>Runnable programs need a </a:t>
            </a:r>
            <a:r>
              <a:rPr lang="en-US" sz="2400" b="1" dirty="0">
                <a:solidFill>
                  <a:srgbClr val="00627A"/>
                </a:solidFill>
                <a:latin typeface="Courier New"/>
                <a:ea typeface="Courier New"/>
                <a:cs typeface="Courier New"/>
                <a:sym typeface="Courier New"/>
              </a:rPr>
              <a:t>main</a:t>
            </a:r>
            <a:r>
              <a:rPr lang="en-US" sz="2400" dirty="0"/>
              <a:t> method (</a:t>
            </a:r>
            <a:r>
              <a:rPr lang="en-US" sz="2400" i="1" dirty="0"/>
              <a:t>signature</a:t>
            </a:r>
            <a:r>
              <a:rPr lang="en-US" sz="2400" dirty="0"/>
              <a:t> must exactly match)</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err="1">
                <a:latin typeface="Courier New"/>
                <a:ea typeface="Courier New"/>
                <a:cs typeface="Courier New"/>
                <a:sym typeface="Courier New"/>
              </a:rPr>
              <a:t>System.out.println</a:t>
            </a:r>
            <a:r>
              <a:rPr lang="en-US" sz="2400" dirty="0">
                <a:latin typeface="Arial"/>
                <a:ea typeface="Arial"/>
                <a:cs typeface="Arial"/>
                <a:sym typeface="Arial"/>
              </a:rPr>
              <a:t> </a:t>
            </a:r>
            <a:r>
              <a:rPr lang="en-US" sz="2400" dirty="0">
                <a:latin typeface="Calibri"/>
                <a:ea typeface="Calibri"/>
                <a:cs typeface="Calibri"/>
                <a:sym typeface="Calibri"/>
              </a:rPr>
              <a:t>to print</a:t>
            </a:r>
            <a:endParaRPr sz="2400" dirty="0"/>
          </a:p>
          <a:p>
            <a:pPr marL="685800" lvl="1" indent="-228600" algn="l" rtl="0">
              <a:lnSpc>
                <a:spcPct val="81000"/>
              </a:lnSpc>
              <a:spcBef>
                <a:spcPts val="500"/>
              </a:spcBef>
              <a:spcAft>
                <a:spcPts val="0"/>
              </a:spcAft>
              <a:buClr>
                <a:srgbClr val="067D17"/>
              </a:buClr>
              <a:buSzPts val="2400"/>
              <a:buFont typeface="Helvetica Neue"/>
              <a:buChar char="-"/>
            </a:pPr>
            <a:r>
              <a:rPr lang="en-US" sz="2400" b="1" dirty="0">
                <a:solidFill>
                  <a:srgbClr val="067D17"/>
                </a:solidFill>
                <a:latin typeface="Courier New"/>
                <a:ea typeface="Courier New"/>
                <a:cs typeface="Courier New"/>
                <a:sym typeface="Courier New"/>
              </a:rPr>
              <a:t>"Hello world"</a:t>
            </a:r>
            <a:r>
              <a:rPr lang="en-US" sz="2400" dirty="0">
                <a:solidFill>
                  <a:srgbClr val="000000"/>
                </a:solidFill>
                <a:latin typeface="Calibri"/>
                <a:ea typeface="Calibri"/>
                <a:cs typeface="Calibri"/>
                <a:sym typeface="Calibri"/>
              </a:rPr>
              <a:t> is a </a:t>
            </a:r>
            <a:r>
              <a:rPr lang="en-US" sz="2400" b="1" dirty="0">
                <a:solidFill>
                  <a:srgbClr val="000000"/>
                </a:solidFill>
                <a:latin typeface="Courier New"/>
                <a:ea typeface="Courier New"/>
                <a:cs typeface="Courier New"/>
                <a:sym typeface="Courier New"/>
              </a:rPr>
              <a:t>String</a:t>
            </a:r>
            <a:endParaRPr sz="2400" b="1" dirty="0">
              <a:latin typeface="Courier New"/>
              <a:ea typeface="Courier New"/>
              <a:cs typeface="Courier New"/>
              <a:sym typeface="Courier New"/>
            </a:endParaRPr>
          </a:p>
          <a:p>
            <a:pPr marL="0" lvl="0" indent="0" algn="l" rtl="0">
              <a:lnSpc>
                <a:spcPct val="81000"/>
              </a:lnSpc>
              <a:spcBef>
                <a:spcPts val="1000"/>
              </a:spcBef>
              <a:spcAft>
                <a:spcPts val="0"/>
              </a:spcAft>
              <a:buClr>
                <a:srgbClr val="000000"/>
              </a:buClr>
              <a:buSzPts val="2400"/>
              <a:buNone/>
            </a:pPr>
            <a:endParaRPr sz="2400" dirty="0"/>
          </a:p>
          <a:p>
            <a:pPr marL="228600" lvl="0" indent="-228600" algn="l" rtl="0">
              <a:lnSpc>
                <a:spcPct val="81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Running on </a:t>
            </a:r>
            <a:r>
              <a:rPr lang="en-US" u="sng" dirty="0" err="1">
                <a:solidFill>
                  <a:srgbClr val="0563C1"/>
                </a:solidFill>
                <a:hlinkClick r:id="rId3">
                  <a:extLst>
                    <a:ext uri="{A12FA001-AC4F-418D-AE19-62706E023703}">
                      <ahyp:hlinkClr xmlns:ahyp="http://schemas.microsoft.com/office/drawing/2018/hyperlinkcolor" val="tx"/>
                    </a:ext>
                  </a:extLst>
                </a:hlinkClick>
              </a:rPr>
              <a:t>Ed</a:t>
            </a:r>
            <a:r>
              <a:rPr lang="en-US" u="sng" dirty="0" err="1">
                <a:solidFill>
                  <a:srgbClr val="0563C1"/>
                </a:solidFill>
              </a:rPr>
              <a:t>Stem</a:t>
            </a:r>
            <a:endParaRPr dirty="0">
              <a:solidFill>
                <a:srgbClr val="0563C1"/>
              </a:solidFill>
            </a:endParaRPr>
          </a:p>
          <a:p>
            <a:pPr marL="685800" lvl="1" indent="-228600" algn="l" rtl="0">
              <a:lnSpc>
                <a:spcPct val="81000"/>
              </a:lnSpc>
              <a:spcBef>
                <a:spcPts val="500"/>
              </a:spcBef>
              <a:spcAft>
                <a:spcPts val="0"/>
              </a:spcAft>
              <a:buClr>
                <a:srgbClr val="000000"/>
              </a:buClr>
              <a:buSzPts val="2400"/>
              <a:buFont typeface="Helvetica Neue"/>
              <a:buChar char="-"/>
            </a:pPr>
            <a:r>
              <a:rPr lang="en-US" sz="2400" b="1" dirty="0"/>
              <a:t>Run </a:t>
            </a:r>
            <a:r>
              <a:rPr lang="en-US" b="0" dirty="0"/>
              <a:t>runs your program</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Mark </a:t>
            </a:r>
            <a:r>
              <a:rPr lang="en-US" b="0" dirty="0"/>
              <a:t>submits and runs </a:t>
            </a:r>
            <a:r>
              <a:rPr lang="en-US" b="0" dirty="0" err="1"/>
              <a:t>autograder</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Submit as many times as you like</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“Shotgun submission” = Unhelpful habit</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Solution </a:t>
            </a:r>
            <a:r>
              <a:rPr lang="en-US" b="0" dirty="0"/>
              <a:t>shows solution (if applicable)</a:t>
            </a:r>
            <a:endParaRPr dirty="0"/>
          </a:p>
        </p:txBody>
      </p:sp>
      <p:sp>
        <p:nvSpPr>
          <p:cNvPr id="336" name="Google Shape;336;p25"/>
          <p:cNvSpPr txBox="1"/>
          <p:nvPr/>
        </p:nvSpPr>
        <p:spPr>
          <a:xfrm>
            <a:off x="6192973" y="2648165"/>
            <a:ext cx="5704800" cy="1323600"/>
          </a:xfrm>
          <a:prstGeom prst="rect">
            <a:avLst/>
          </a:prstGeom>
          <a:solidFill>
            <a:srgbClr val="F5F5F5"/>
          </a:solidFill>
          <a:ln w="9525" cap="flat" cmpd="sng">
            <a:solidFill>
              <a:schemeClr val="accent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33B3"/>
              </a:buClr>
              <a:buSzPts val="1600"/>
              <a:buFont typeface="Arial"/>
              <a:buNone/>
            </a:pPr>
            <a:r>
              <a:rPr lang="en-US" sz="1600" b="1" i="0" u="none" strike="noStrike" cap="none" dirty="0">
                <a:solidFill>
                  <a:srgbClr val="0033B3"/>
                </a:solidFill>
                <a:latin typeface="Courier New"/>
                <a:ea typeface="Courier New"/>
                <a:cs typeface="Courier New"/>
                <a:sym typeface="Courier New"/>
              </a:rPr>
              <a:t>public class </a:t>
            </a:r>
            <a:r>
              <a:rPr lang="en-US" sz="1600" b="1" i="0" u="none" strike="noStrike" cap="none" dirty="0">
                <a:solidFill>
                  <a:srgbClr val="000000"/>
                </a:solidFill>
                <a:latin typeface="Courier New"/>
                <a:ea typeface="Courier New"/>
                <a:cs typeface="Courier New"/>
                <a:sym typeface="Courier New"/>
              </a:rPr>
              <a:t>HelloWorld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a:solidFill>
                  <a:srgbClr val="0033B3"/>
                </a:solidFill>
                <a:latin typeface="Courier New"/>
                <a:ea typeface="Courier New"/>
                <a:cs typeface="Courier New"/>
                <a:sym typeface="Courier New"/>
              </a:rPr>
              <a:t>public static void </a:t>
            </a:r>
            <a:r>
              <a:rPr lang="en-US" sz="1600" b="1" i="0" u="none" strike="noStrike" cap="none" dirty="0">
                <a:solidFill>
                  <a:srgbClr val="00627A"/>
                </a:solidFill>
                <a:latin typeface="Courier New"/>
                <a:ea typeface="Courier New"/>
                <a:cs typeface="Courier New"/>
                <a:sym typeface="Courier New"/>
              </a:rPr>
              <a:t>main</a:t>
            </a:r>
            <a:r>
              <a:rPr lang="en-US" sz="1600" b="1" i="0" u="none" strike="noStrike" cap="none" dirty="0">
                <a:solidFill>
                  <a:srgbClr val="000000"/>
                </a:solidFill>
                <a:latin typeface="Courier New"/>
                <a:ea typeface="Courier New"/>
                <a:cs typeface="Courier New"/>
                <a:sym typeface="Courier New"/>
              </a:rPr>
              <a:t>(String[] </a:t>
            </a:r>
            <a:r>
              <a:rPr lang="en-US" sz="1600" b="1" i="0" u="none" strike="noStrike" cap="none" dirty="0" err="1">
                <a:solidFill>
                  <a:srgbClr val="000000"/>
                </a:solidFill>
                <a:latin typeface="Courier New"/>
                <a:ea typeface="Courier New"/>
                <a:cs typeface="Courier New"/>
                <a:sym typeface="Courier New"/>
              </a:rPr>
              <a:t>args</a:t>
            </a: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err="1">
                <a:solidFill>
                  <a:srgbClr val="000000"/>
                </a:solidFill>
                <a:latin typeface="Courier New"/>
                <a:ea typeface="Courier New"/>
                <a:cs typeface="Courier New"/>
                <a:sym typeface="Courier New"/>
              </a:rPr>
              <a:t>System.</a:t>
            </a:r>
            <a:r>
              <a:rPr lang="en-US" sz="1600" b="1" i="1" u="none" strike="noStrike" cap="none" dirty="0" err="1">
                <a:solidFill>
                  <a:srgbClr val="871094"/>
                </a:solidFill>
                <a:latin typeface="Courier New"/>
                <a:ea typeface="Courier New"/>
                <a:cs typeface="Courier New"/>
                <a:sym typeface="Courier New"/>
              </a:rPr>
              <a:t>out</a:t>
            </a:r>
            <a:r>
              <a:rPr lang="en-US" sz="1600" b="1" i="0" u="none" strike="noStrike" cap="none" dirty="0" err="1">
                <a:solidFill>
                  <a:srgbClr val="000000"/>
                </a:solidFill>
                <a:latin typeface="Courier New"/>
                <a:ea typeface="Courier New"/>
                <a:cs typeface="Courier New"/>
                <a:sym typeface="Courier New"/>
              </a:rPr>
              <a:t>.println</a:t>
            </a:r>
            <a:r>
              <a:rPr lang="en-US" sz="1600" b="1" i="0" u="none" strike="noStrike" cap="none" dirty="0">
                <a:solidFill>
                  <a:srgbClr val="000000"/>
                </a:solidFill>
                <a:latin typeface="Courier New"/>
                <a:ea typeface="Courier New"/>
                <a:cs typeface="Courier New"/>
                <a:sym typeface="Courier New"/>
              </a:rPr>
              <a:t>(</a:t>
            </a:r>
            <a:r>
              <a:rPr lang="en-US" sz="1600" b="1" i="0" u="none" strike="noStrike" cap="none" dirty="0">
                <a:solidFill>
                  <a:srgbClr val="067D17"/>
                </a:solidFill>
                <a:latin typeface="Courier New"/>
                <a:ea typeface="Courier New"/>
                <a:cs typeface="Courier New"/>
                <a:sym typeface="Courier New"/>
              </a:rPr>
              <a:t>"Hello world"</a:t>
            </a:r>
            <a:r>
              <a:rPr lang="en-US" sz="1600" b="1" i="0" u="none" strike="noStrike" cap="none" dirty="0">
                <a:solidFill>
                  <a:srgbClr val="000000"/>
                </a:solidFill>
                <a:latin typeface="Courier New"/>
                <a:ea typeface="Courier New"/>
                <a:cs typeface="Courier New"/>
                <a:sym typeface="Courier New"/>
              </a:rPr>
              <a:t>);</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a:t>
            </a:r>
            <a:endParaRPr b="1" dirty="0">
              <a:latin typeface="Courier New"/>
              <a:ea typeface="Courier New"/>
              <a:cs typeface="Courier New"/>
              <a:sym typeface="Courier Ne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199" y="1219199"/>
            <a:ext cx="5804187"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 </a:t>
            </a:r>
            <a:r>
              <a:rPr lang="en-US" dirty="0"/>
              <a:t>Elba Garza</a:t>
            </a:r>
          </a:p>
          <a:p>
            <a:pPr marL="228600" lvl="0" indent="-228600" algn="l" rtl="0">
              <a:lnSpc>
                <a:spcPct val="90000"/>
              </a:lnSpc>
              <a:spcBef>
                <a:spcPts val="0"/>
              </a:spcBef>
              <a:spcAft>
                <a:spcPts val="0"/>
              </a:spcAft>
              <a:buClr>
                <a:srgbClr val="000000"/>
              </a:buClr>
              <a:buSzPts val="2800"/>
              <a:buChar char="•"/>
            </a:pPr>
            <a:endParaRPr lang="en-US" sz="1200" dirty="0"/>
          </a:p>
          <a:p>
            <a:pPr marL="228600" lvl="0" indent="-228600" algn="l" rtl="0">
              <a:lnSpc>
                <a:spcPct val="90000"/>
              </a:lnSpc>
              <a:spcBef>
                <a:spcPts val="0"/>
              </a:spcBef>
              <a:spcAft>
                <a:spcPts val="0"/>
              </a:spcAft>
              <a:buClr>
                <a:srgbClr val="000000"/>
              </a:buClr>
              <a:buSzPts val="2800"/>
              <a:buChar char="•"/>
            </a:pPr>
            <a:r>
              <a:rPr lang="en-US" dirty="0"/>
              <a:t>Call me:  Elba</a:t>
            </a:r>
          </a:p>
          <a:p>
            <a:pPr marL="1371600" lvl="3" indent="0">
              <a:spcBef>
                <a:spcPts val="0"/>
              </a:spcBef>
              <a:buSzPts val="2800"/>
              <a:buNone/>
            </a:pPr>
            <a:r>
              <a:rPr lang="en-US" dirty="0"/>
              <a:t>  Professor Garza</a:t>
            </a: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sz="2800" b="0" i="0" u="none" strike="noStrike" cap="none" dirty="0">
                <a:solidFill>
                  <a:schemeClr val="tx1"/>
                </a:solidFill>
                <a:latin typeface="Calibri"/>
                <a:ea typeface="Calibri"/>
                <a:cs typeface="Calibri"/>
                <a:sym typeface="Calibri"/>
              </a:rPr>
              <a:t>27</a:t>
            </a:r>
            <a:r>
              <a:rPr lang="en-US" dirty="0">
                <a:solidFill>
                  <a:schemeClr val="tx1"/>
                </a:solidFill>
              </a:rPr>
              <a:t> Fantastic TAs!</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t>
            </a:r>
            <a:br>
              <a:rPr lang="en-US" sz="2400" dirty="0"/>
            </a:br>
            <a:r>
              <a:rPr lang="en-US" sz="2400" dirty="0"/>
              <a:t>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dirty="0"/>
          </a:p>
          <a:p>
            <a:pPr marL="0" lvl="1" indent="457200" algn="l" rtl="0">
              <a:lnSpc>
                <a:spcPct val="90000"/>
              </a:lnSpc>
              <a:spcBef>
                <a:spcPts val="500"/>
              </a:spcBef>
              <a:spcAft>
                <a:spcPts val="0"/>
              </a:spcAft>
              <a:buClr>
                <a:srgbClr val="000000"/>
              </a:buClr>
              <a:buSzPts val="2400"/>
              <a:buNone/>
            </a:pPr>
            <a:endParaRPr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sp>
        <p:nvSpPr>
          <p:cNvPr id="3" name="AutoShape 4">
            <a:extLst>
              <a:ext uri="{FF2B5EF4-FFF2-40B4-BE49-F238E27FC236}">
                <a16:creationId xmlns:a16="http://schemas.microsoft.com/office/drawing/2014/main" id="{9036A97B-626A-4955-BEB7-8DDB8BFCC39A}"/>
              </a:ext>
            </a:extLst>
          </p:cNvPr>
          <p:cNvSpPr>
            <a:spLocks noChangeAspect="1" noChangeArrowheads="1"/>
          </p:cNvSpPr>
          <p:nvPr/>
        </p:nvSpPr>
        <p:spPr bwMode="auto">
          <a:xfrm>
            <a:off x="9492095" y="4326081"/>
            <a:ext cx="2592531" cy="25925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D262BFD8-8E45-4B88-80A4-71D33DD836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4168" y="304801"/>
            <a:ext cx="2035449" cy="2035449"/>
          </a:xfrm>
          <a:prstGeom prst="rect">
            <a:avLst/>
          </a:prstGeom>
        </p:spPr>
      </p:pic>
      <p:pic>
        <p:nvPicPr>
          <p:cNvPr id="5" name="Picture 4">
            <a:extLst>
              <a:ext uri="{FF2B5EF4-FFF2-40B4-BE49-F238E27FC236}">
                <a16:creationId xmlns:a16="http://schemas.microsoft.com/office/drawing/2014/main" id="{E5C2D5EB-9494-9CE5-B8DD-7B545557A1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04663" y="261257"/>
            <a:ext cx="2065565" cy="2754086"/>
          </a:xfrm>
          <a:prstGeom prst="rect">
            <a:avLst/>
          </a:prstGeom>
        </p:spPr>
      </p:pic>
      <p:pic>
        <p:nvPicPr>
          <p:cNvPr id="7" name="Picture 6">
            <a:extLst>
              <a:ext uri="{FF2B5EF4-FFF2-40B4-BE49-F238E27FC236}">
                <a16:creationId xmlns:a16="http://schemas.microsoft.com/office/drawing/2014/main" id="{9626DAD5-628C-1935-D5AC-4CFF12F21747}"/>
              </a:ext>
              <a:ext uri="{C183D7F6-B498-43B3-948B-1728B52AA6E4}">
                <adec:decorative xmlns:adec="http://schemas.microsoft.com/office/drawing/2017/decorative" val="1"/>
              </a:ext>
            </a:extLst>
          </p:cNvPr>
          <p:cNvPicPr>
            <a:picLocks noChangeAspect="1"/>
          </p:cNvPicPr>
          <p:nvPr/>
        </p:nvPicPr>
        <p:blipFill>
          <a:blip r:embed="rId5"/>
          <a:srcRect l="21008" t="4482" r="24650"/>
          <a:stretch/>
        </p:blipFill>
        <p:spPr>
          <a:xfrm>
            <a:off x="7049517" y="4082143"/>
            <a:ext cx="2035448" cy="2683329"/>
          </a:xfrm>
          <a:prstGeom prst="rect">
            <a:avLst/>
          </a:prstGeom>
        </p:spPr>
      </p:pic>
      <p:pic>
        <p:nvPicPr>
          <p:cNvPr id="9" name="Picture 8">
            <a:extLst>
              <a:ext uri="{FF2B5EF4-FFF2-40B4-BE49-F238E27FC236}">
                <a16:creationId xmlns:a16="http://schemas.microsoft.com/office/drawing/2014/main" id="{829C3777-95B4-1169-1D4D-FE83060609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402323" y="269583"/>
            <a:ext cx="1621646" cy="2159382"/>
          </a:xfrm>
          <a:prstGeom prst="rect">
            <a:avLst/>
          </a:prstGeom>
        </p:spPr>
      </p:pic>
      <p:pic>
        <p:nvPicPr>
          <p:cNvPr id="11" name="Picture 10">
            <a:extLst>
              <a:ext uri="{FF2B5EF4-FFF2-40B4-BE49-F238E27FC236}">
                <a16:creationId xmlns:a16="http://schemas.microsoft.com/office/drawing/2014/main" id="{08CE8AA0-419A-865E-50B9-C8CC5883AAD4}"/>
              </a:ext>
              <a:ext uri="{C183D7F6-B498-43B3-948B-1728B52AA6E4}">
                <adec:decorative xmlns:adec="http://schemas.microsoft.com/office/drawing/2017/decorative" val="1"/>
              </a:ext>
            </a:extLst>
          </p:cNvPr>
          <p:cNvPicPr>
            <a:picLocks noChangeAspect="1"/>
          </p:cNvPicPr>
          <p:nvPr/>
        </p:nvPicPr>
        <p:blipFill>
          <a:blip r:embed="rId7"/>
          <a:srcRect l="8264" t="18301" b="467"/>
          <a:stretch/>
        </p:blipFill>
        <p:spPr>
          <a:xfrm>
            <a:off x="9133292" y="4773331"/>
            <a:ext cx="2999661" cy="1992141"/>
          </a:xfrm>
          <a:prstGeom prst="rect">
            <a:avLst/>
          </a:prstGeom>
        </p:spPr>
      </p:pic>
      <p:pic>
        <p:nvPicPr>
          <p:cNvPr id="13" name="Picture 12">
            <a:extLst>
              <a:ext uri="{FF2B5EF4-FFF2-40B4-BE49-F238E27FC236}">
                <a16:creationId xmlns:a16="http://schemas.microsoft.com/office/drawing/2014/main" id="{421D4DA0-A605-0665-DC58-501605BB793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213146" y="3084188"/>
            <a:ext cx="2871479" cy="1615207"/>
          </a:xfrm>
          <a:prstGeom prst="rect">
            <a:avLst/>
          </a:prstGeom>
        </p:spPr>
      </p:pic>
      <p:pic>
        <p:nvPicPr>
          <p:cNvPr id="15" name="Picture 14">
            <a:extLst>
              <a:ext uri="{FF2B5EF4-FFF2-40B4-BE49-F238E27FC236}">
                <a16:creationId xmlns:a16="http://schemas.microsoft.com/office/drawing/2014/main" id="{8530C865-EA00-83FC-55C1-2D64597869E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988083" y="2492014"/>
            <a:ext cx="2096882" cy="15726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Review Java Syntax</a:t>
            </a:r>
            <a:endParaRPr/>
          </a:p>
        </p:txBody>
      </p:sp>
      <p:sp>
        <p:nvSpPr>
          <p:cNvPr id="342" name="Google Shape;342;p26"/>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563C1"/>
              </a:buClr>
              <a:buSzPts val="2800"/>
              <a:buNone/>
            </a:pPr>
            <a:r>
              <a:rPr lang="en-US" u="sng" dirty="0">
                <a:solidFill>
                  <a:srgbClr val="0563C1"/>
                </a:solidFill>
                <a:hlinkClick r:id="rId3">
                  <a:extLst>
                    <a:ext uri="{A12FA001-AC4F-418D-AE19-62706E023703}">
                      <ahyp:hlinkClr xmlns:ahyp="http://schemas.microsoft.com/office/drawing/2018/hyperlinkcolor" val="tx"/>
                    </a:ext>
                  </a:extLst>
                </a:hlinkClick>
              </a:rPr>
              <a:t>Java Tutorial </a:t>
            </a:r>
            <a:r>
              <a:rPr lang="en-US" sz="2800" b="0" i="0" u="none" strike="noStrike" cap="none" dirty="0">
                <a:solidFill>
                  <a:srgbClr val="000000"/>
                </a:solidFill>
                <a:latin typeface="Calibri"/>
                <a:ea typeface="Calibri"/>
                <a:cs typeface="Calibri"/>
                <a:sym typeface="Calibri"/>
              </a:rPr>
              <a:t>reviews all the relevant programming features you should familiar with (even if you don’t know them in Java).</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Printing and comments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Variables, types, expressions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Conditionals (if/else if/ else)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Loops (for and while)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Strings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Methods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Arrays &amp; 2D Arrays</a:t>
            </a:r>
            <a:endParaRPr sz="2400" dirty="0"/>
          </a:p>
          <a:p>
            <a:pPr marL="0" lvl="0" indent="0" algn="l" rtl="0">
              <a:lnSpc>
                <a:spcPct val="90000"/>
              </a:lnSpc>
              <a:spcBef>
                <a:spcPts val="1000"/>
              </a:spcBef>
              <a:spcAft>
                <a:spcPts val="0"/>
              </a:spcAft>
              <a:buClr>
                <a:srgbClr val="000000"/>
              </a:buClr>
              <a:buSzPts val="2800"/>
              <a:buNone/>
            </a:pPr>
            <a:r>
              <a:rPr lang="en-US" sz="28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“Homework” for Next Time</a:t>
            </a:r>
            <a:endParaRPr/>
          </a:p>
        </p:txBody>
      </p:sp>
      <p:sp>
        <p:nvSpPr>
          <p:cNvPr id="348" name="Google Shape;348;p2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First assignment will be released Friday, but there are some things to do in the </a:t>
            </a:r>
            <a:r>
              <a:rPr lang="en-US" dirty="0"/>
              <a:t>meantime</a:t>
            </a:r>
            <a:r>
              <a:rPr lang="en-US" sz="2800" b="0" i="0" u="none" strike="noStrike" cap="none" dirty="0">
                <a:solidFill>
                  <a:srgbClr val="000000"/>
                </a:solidFill>
                <a:latin typeface="Calibri"/>
                <a:ea typeface="Calibri"/>
                <a:cs typeface="Calibri"/>
                <a:sym typeface="Calibri"/>
              </a:rPr>
              <a:t>.</a:t>
            </a:r>
            <a:endParaRPr dirty="0"/>
          </a:p>
          <a:p>
            <a:pPr marL="228600" lvl="0" indent="-5080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TODO this week</a:t>
            </a:r>
            <a:endParaRPr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3">
                  <a:extLst>
                    <a:ext uri="{A12FA001-AC4F-418D-AE19-62706E023703}">
                      <ahyp:hlinkClr xmlns:ahyp="http://schemas.microsoft.com/office/drawing/2018/hyperlinkcolor" val="tx"/>
                    </a:ext>
                  </a:extLst>
                </a:hlinkClick>
              </a:rPr>
              <a:t>Fill out the introductory survey</a:t>
            </a:r>
            <a:endParaRPr lang="en-US" sz="2400" u="sng" dirty="0">
              <a:solidFill>
                <a:srgbClr val="0563C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Go meet your TA and classmates in Thursday’s quiz section</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t>
            </a:r>
            <a:r>
              <a:rPr lang="en-US" sz="2400" dirty="0">
                <a:latin typeface="Helvetica Neue"/>
                <a:ea typeface="Helvetica Neue"/>
                <a:cs typeface="Helvetica Neue"/>
                <a:sym typeface="Helvetica Neue"/>
              </a:rPr>
              <a:t>️ </a:t>
            </a:r>
            <a:r>
              <a:rPr lang="en-US" sz="2400" dirty="0"/>
              <a:t>Complete the pre-class material for Friday (see calendar)</a:t>
            </a:r>
            <a:endParaRPr sz="2400"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4">
                  <a:extLst>
                    <a:ext uri="{A12FA001-AC4F-418D-AE19-62706E023703}">
                      <ahyp:hlinkClr xmlns:ahyp="http://schemas.microsoft.com/office/drawing/2018/hyperlinkcolor" val="tx"/>
                    </a:ext>
                  </a:extLst>
                </a:hlinkClick>
              </a:rPr>
              <a:t>Check over syllabus details</a:t>
            </a:r>
            <a:endParaRPr sz="2400" dirty="0">
              <a:solidFill>
                <a:srgbClr val="0563C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Students</a:t>
            </a:r>
            <a:endParaRPr/>
          </a:p>
        </p:txBody>
      </p:sp>
      <p:sp>
        <p:nvSpPr>
          <p:cNvPr id="126" name="Google Shape;126;p4"/>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Currently </a:t>
            </a:r>
            <a:r>
              <a:rPr lang="en-US" dirty="0"/>
              <a:t>194 </a:t>
            </a:r>
            <a:r>
              <a:rPr lang="en-US" sz="2800" b="0" i="0" u="none" strike="noStrike" cap="none" dirty="0">
                <a:solidFill>
                  <a:srgbClr val="000000"/>
                </a:solidFill>
                <a:latin typeface="Calibri"/>
                <a:ea typeface="Calibri"/>
                <a:cs typeface="Calibri"/>
                <a:sym typeface="Calibri"/>
              </a:rPr>
              <a:t>students registered for the course!</a:t>
            </a:r>
            <a:endParaRPr dirty="0"/>
          </a:p>
          <a:p>
            <a:pPr marL="0" lvl="0" indent="0" algn="l" rtl="0">
              <a:lnSpc>
                <a:spcPct val="90000"/>
              </a:lnSpc>
              <a:spcBef>
                <a:spcPts val="1000"/>
              </a:spcBef>
              <a:spcAft>
                <a:spcPts val="0"/>
              </a:spcAft>
              <a:buClr>
                <a:srgbClr val="000000"/>
              </a:buClr>
              <a:buSzPts val="2800"/>
              <a:buNone/>
            </a:pPr>
            <a:endParaRPr sz="20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Strength in numbers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With 194 students, if you’re confused about something, we guarantee someone else is too! Ask questions in </a:t>
            </a:r>
            <a:r>
              <a:rPr lang="en-US" sz="2400" dirty="0" err="1"/>
              <a:t>Slido</a:t>
            </a:r>
            <a:r>
              <a:rPr lang="en-US" sz="2400" dirty="0"/>
              <a:t> or in class 🗣️</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Students come from all different backgrounds, majors, &amp; interests in future career goals.</a:t>
            </a:r>
            <a:endParaRPr dirty="0"/>
          </a:p>
          <a:p>
            <a:pPr marL="228600" lvl="0" indent="-76200" algn="l" rtl="0">
              <a:lnSpc>
                <a:spcPct val="90000"/>
              </a:lnSpc>
              <a:spcBef>
                <a:spcPts val="1000"/>
              </a:spcBef>
              <a:spcAft>
                <a:spcPts val="0"/>
              </a:spcAft>
              <a:buClr>
                <a:srgbClr val="000000"/>
              </a:buClr>
              <a:buSzPts val="2400"/>
              <a:buNone/>
            </a:pPr>
            <a:endParaRPr sz="20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Focus on us trying to help you build community</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Meet others in the class to form study groups or have people you can work with.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5AEA-F121-424F-B4ED-AD04E29CC864}"/>
              </a:ext>
            </a:extLst>
          </p:cNvPr>
          <p:cNvSpPr>
            <a:spLocks noGrp="1"/>
          </p:cNvSpPr>
          <p:nvPr>
            <p:ph type="title"/>
          </p:nvPr>
        </p:nvSpPr>
        <p:spPr/>
        <p:txBody>
          <a:bodyPr/>
          <a:lstStyle/>
          <a:p>
            <a:r>
              <a:rPr lang="en-US" dirty="0"/>
              <a:t>CSE 12x Behavioral Expectations</a:t>
            </a:r>
          </a:p>
        </p:txBody>
      </p:sp>
      <p:sp>
        <p:nvSpPr>
          <p:cNvPr id="4" name="Google Shape;126;p4">
            <a:extLst>
              <a:ext uri="{FF2B5EF4-FFF2-40B4-BE49-F238E27FC236}">
                <a16:creationId xmlns:a16="http://schemas.microsoft.com/office/drawing/2014/main" id="{4047CAB6-7FD5-4CE2-12A3-223EF9F8DAED}"/>
              </a:ext>
            </a:extLst>
          </p:cNvPr>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Be professional towards:</a:t>
            </a:r>
          </a:p>
          <a:p>
            <a:pPr marL="685800" lvl="1" indent="-228600">
              <a:spcBef>
                <a:spcPts val="0"/>
              </a:spcBef>
              <a:buSzPts val="2800"/>
              <a:buChar char="•"/>
            </a:pPr>
            <a:r>
              <a:rPr lang="en-US" dirty="0"/>
              <a:t>Fellow Students</a:t>
            </a:r>
          </a:p>
          <a:p>
            <a:pPr marL="685800" lvl="1" indent="-228600">
              <a:spcBef>
                <a:spcPts val="0"/>
              </a:spcBef>
              <a:buSzPts val="2800"/>
              <a:buChar char="•"/>
            </a:pPr>
            <a:r>
              <a:rPr lang="en-US" dirty="0"/>
              <a:t>TAs</a:t>
            </a:r>
          </a:p>
          <a:p>
            <a:pPr marL="685800" lvl="1" indent="-228600">
              <a:spcBef>
                <a:spcPts val="0"/>
              </a:spcBef>
              <a:buSzPts val="2800"/>
              <a:buChar char="•"/>
            </a:pPr>
            <a:r>
              <a:rPr lang="en-US" dirty="0"/>
              <a:t>Instructor</a:t>
            </a:r>
          </a:p>
          <a:p>
            <a:pPr marL="228600" indent="-228600">
              <a:spcBef>
                <a:spcPts val="0"/>
              </a:spcBef>
              <a:buSzPts val="2800"/>
            </a:pPr>
            <a:endParaRPr lang="en-US" dirty="0"/>
          </a:p>
          <a:p>
            <a:pPr marL="228600" indent="-228600">
              <a:spcBef>
                <a:spcPts val="0"/>
              </a:spcBef>
              <a:buSzPts val="2800"/>
            </a:pPr>
            <a:r>
              <a:rPr lang="en-US" dirty="0"/>
              <a:t>Ask questions, help others, be a good 12X citizen!</a:t>
            </a:r>
          </a:p>
          <a:p>
            <a:pPr marL="228600" indent="-228600">
              <a:spcBef>
                <a:spcPts val="0"/>
              </a:spcBef>
              <a:buSzPts val="2800"/>
            </a:pPr>
            <a:endParaRPr lang="en-US" dirty="0"/>
          </a:p>
          <a:p>
            <a:pPr marL="228600" indent="-228600">
              <a:spcBef>
                <a:spcPts val="0"/>
              </a:spcBef>
              <a:buSzPts val="2800"/>
            </a:pPr>
            <a:r>
              <a:rPr lang="en-US" dirty="0"/>
              <a:t>Treat everyone as you wish to be treated. </a:t>
            </a:r>
          </a:p>
          <a:p>
            <a:pPr marL="228600" indent="-228600">
              <a:spcBef>
                <a:spcPts val="0"/>
              </a:spcBef>
              <a:buSzPts val="2800"/>
            </a:pPr>
            <a:endParaRPr lang="en-US" dirty="0"/>
          </a:p>
          <a:p>
            <a:pPr marL="228600" indent="-228600">
              <a:spcBef>
                <a:spcPts val="0"/>
              </a:spcBef>
              <a:buSzPts val="2800"/>
            </a:pPr>
            <a:r>
              <a:rPr lang="en-US" dirty="0"/>
              <a:t>You are in college—you have college-level responsibilities.</a:t>
            </a:r>
          </a:p>
          <a:p>
            <a:pPr marL="228600" indent="-228600">
              <a:spcBef>
                <a:spcPts val="0"/>
              </a:spcBef>
              <a:buSzPts val="2800"/>
            </a:pPr>
            <a:endParaRPr lang="en-US" dirty="0"/>
          </a:p>
        </p:txBody>
      </p:sp>
    </p:spTree>
    <p:extLst>
      <p:ext uri="{BB962C8B-B14F-4D97-AF65-F5344CB8AC3E}">
        <p14:creationId xmlns:p14="http://schemas.microsoft.com/office/powerpoint/2010/main" val="81705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863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br>
              <a:rPr lang="en-US" sz="2600" b="1" i="0" u="none" strike="noStrike" cap="none" dirty="0">
                <a:solidFill>
                  <a:srgbClr val="000000"/>
                </a:solidFill>
                <a:latin typeface="Calibri"/>
                <a:ea typeface="Calibri"/>
                <a:cs typeface="Calibri"/>
                <a:sym typeface="Calibri"/>
              </a:rPr>
            </a:br>
            <a:r>
              <a:rPr lang="en-US" sz="2600" b="0" i="0" u="none" strike="noStrike" cap="none" dirty="0">
                <a:solidFill>
                  <a:srgbClr val="000000"/>
                </a:solidFill>
                <a:latin typeface="Calibri"/>
                <a:ea typeface="Calibri"/>
                <a:cs typeface="Calibri"/>
                <a:sym typeface="Calibri"/>
              </a:rPr>
              <a:t>or </a:t>
            </a:r>
            <a:r>
              <a:rPr lang="en-US" sz="2600" b="1" i="0" u="none" strike="noStrike" cap="none" dirty="0">
                <a:solidFill>
                  <a:srgbClr val="000000"/>
                </a:solidFill>
                <a:latin typeface="Calibri"/>
                <a:ea typeface="Calibri"/>
                <a:cs typeface="Calibri"/>
                <a:sym typeface="Calibri"/>
              </a:rPr>
              <a:t>Other Programming Experience</a:t>
            </a:r>
            <a:endParaRPr dirty="0"/>
          </a:p>
        </p:txBody>
      </p:sp>
      <p:sp>
        <p:nvSpPr>
          <p:cNvPr id="133" name="Google Shape;133;p5"/>
          <p:cNvSpPr txBox="1"/>
          <p:nvPr/>
        </p:nvSpPr>
        <p:spPr>
          <a:xfrm>
            <a:off x="629937" y="2485623"/>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Print statements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Data types (int, String, boolean)</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Methods / Functions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Parameters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Returns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Control structures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Loops</a:t>
            </a:r>
            <a:endParaRPr/>
          </a:p>
          <a:p>
            <a:pPr marL="1062988" marR="0" lvl="2" indent="-212596"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Conditionals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Arrays &amp; 2</a:t>
            </a:r>
            <a:r>
              <a:rPr lang="en-US" sz="2045">
                <a:latin typeface="Calibri"/>
                <a:ea typeface="Calibri"/>
                <a:cs typeface="Calibri"/>
                <a:sym typeface="Calibri"/>
              </a:rPr>
              <a:t>D</a:t>
            </a:r>
            <a:r>
              <a:rPr lang="en-US" sz="2045" b="0" i="0" u="none" strike="noStrike" cap="none">
                <a:solidFill>
                  <a:srgbClr val="000000"/>
                </a:solidFill>
                <a:latin typeface="Calibri"/>
                <a:ea typeface="Calibri"/>
                <a:cs typeface="Calibri"/>
                <a:sym typeface="Calibri"/>
              </a:rPr>
              <a:t> </a:t>
            </a:r>
            <a:r>
              <a:rPr lang="en-US" sz="2045">
                <a:latin typeface="Calibri"/>
                <a:ea typeface="Calibri"/>
                <a:cs typeface="Calibri"/>
                <a:sym typeface="Calibri"/>
              </a:rPr>
              <a:t>arrays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1" i="0" u="none" strike="noStrike" cap="none">
                <a:solidFill>
                  <a:srgbClr val="000000"/>
                </a:solidFill>
                <a:latin typeface="Calibri"/>
                <a:ea typeface="Calibri"/>
                <a:cs typeface="Calibri"/>
                <a:sym typeface="Calibri"/>
              </a:rPr>
              <a:t>Computational Thinking</a:t>
            </a:r>
            <a:br>
              <a:rPr lang="en-US" sz="2045" b="1" i="0" u="none" strike="noStrike" cap="none">
                <a:solidFill>
                  <a:srgbClr val="000000"/>
                </a:solidFill>
                <a:latin typeface="Calibri"/>
                <a:ea typeface="Calibri"/>
                <a:cs typeface="Calibri"/>
                <a:sym typeface="Calibri"/>
              </a:rPr>
            </a:br>
            <a:r>
              <a:rPr lang="en-US" sz="2045" b="0" i="0" u="none" strike="noStrike" cap="none">
                <a:solidFill>
                  <a:srgbClr val="000000"/>
                </a:solidFill>
                <a:latin typeface="Calibri"/>
                <a:ea typeface="Calibri"/>
                <a:cs typeface="Calibri"/>
                <a:sym typeface="Calibri"/>
              </a:rPr>
              <a:t>(language agnostic)</a:t>
            </a:r>
            <a:endParaRPr/>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10529" y="2485623"/>
            <a:ext cx="5306400" cy="3588900"/>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Decomposing large problems into smaller, manageable subproblems</a:t>
            </a:r>
            <a:endParaRPr sz="24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400" dirty="0">
                <a:latin typeface="Calibri"/>
                <a:ea typeface="Calibri"/>
                <a:cs typeface="Calibri"/>
                <a:sym typeface="Calibri"/>
              </a:rPr>
              <a:t>File I/O</a:t>
            </a:r>
            <a:endParaRPr sz="24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Using data structures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List</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Stacks / Queues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Sets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Object Oriented Programming</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Interfaces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Prerequisite Knowledge</a:t>
            </a:r>
            <a:endParaRPr/>
          </a:p>
        </p:txBody>
      </p:sp>
      <p:sp>
        <p:nvSpPr>
          <p:cNvPr id="141" name="Google Shape;141;p6"/>
          <p:cNvSpPr txBox="1">
            <a:spLocks noGrp="1"/>
          </p:cNvSpPr>
          <p:nvPr>
            <p:ph type="body" idx="1"/>
          </p:nvPr>
        </p:nvSpPr>
        <p:spPr>
          <a:xfrm>
            <a:off x="575353" y="1371600"/>
            <a:ext cx="11510151"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Students entering CSE 122 are coming from many of different backgrounds</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UW: CSE 121 or other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Community College: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High School Programming Course (e.g., UWHS, AP CS, IB CS, etc.)</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Self-taught or other previous experience</a:t>
            </a:r>
            <a:endParaRPr dirty="0"/>
          </a:p>
          <a:p>
            <a:pPr marL="224026" lvl="0" indent="-224026" algn="l" rtl="0">
              <a:lnSpc>
                <a:spcPct val="90000"/>
              </a:lnSpc>
              <a:spcBef>
                <a:spcPts val="900"/>
              </a:spcBef>
              <a:spcAft>
                <a:spcPts val="0"/>
              </a:spcAft>
              <a:buClr>
                <a:srgbClr val="000000"/>
              </a:buClr>
              <a:buSzPts val="2450"/>
              <a:buChar char="•"/>
            </a:pPr>
            <a:r>
              <a:rPr lang="en-US" sz="2450" dirty="0"/>
              <a:t>Importantly: CSE 122 is in Java, but we </a:t>
            </a:r>
            <a:r>
              <a:rPr lang="en-US" sz="2450" b="1" dirty="0"/>
              <a:t>do not expect prior experience in Java!</a:t>
            </a:r>
            <a:r>
              <a:rPr lang="en-US" b="1" dirty="0"/>
              <a:t> </a:t>
            </a:r>
            <a:r>
              <a:rPr lang="en-US" sz="2450" dirty="0"/>
              <a:t>Do expect knowing the list of CSE 121 topics in some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Students who do not have experience in Java will be focusing on practicing the programming skills you know in a new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You will find the </a:t>
            </a:r>
            <a:r>
              <a:rPr lang="en-US" sz="2150" u="sng" dirty="0">
                <a:solidFill>
                  <a:srgbClr val="0563C1"/>
                </a:solidFill>
                <a:hlinkClick r:id="rId3">
                  <a:extLst>
                    <a:ext uri="{A12FA001-AC4F-418D-AE19-62706E023703}">
                      <ahyp:hlinkClr xmlns:ahyp="http://schemas.microsoft.com/office/drawing/2018/hyperlinkcolor" val="tx"/>
                    </a:ext>
                  </a:extLst>
                </a:hlinkClick>
              </a:rPr>
              <a:t>Java Tutorial</a:t>
            </a:r>
            <a:r>
              <a:rPr lang="en-US" sz="2156" dirty="0"/>
              <a:t> and Creative Project 0 very helpful!</a:t>
            </a:r>
            <a:endParaRPr dirty="0"/>
          </a:p>
          <a:p>
            <a:pPr marL="224027" lvl="0" indent="-224027" algn="l" rtl="0">
              <a:lnSpc>
                <a:spcPct val="90000"/>
              </a:lnSpc>
              <a:spcBef>
                <a:spcPts val="900"/>
              </a:spcBef>
              <a:spcAft>
                <a:spcPts val="0"/>
              </a:spcAft>
              <a:buClr>
                <a:srgbClr val="000000"/>
              </a:buClr>
              <a:buSzPts val="2450"/>
              <a:buChar char="•"/>
            </a:pPr>
            <a:r>
              <a:rPr lang="en-US" sz="2450" dirty="0"/>
              <a:t>If you want to know if this class is the right fit for you, take the </a:t>
            </a:r>
            <a:r>
              <a:rPr lang="en-US" sz="2450" u="sng" dirty="0">
                <a:solidFill>
                  <a:srgbClr val="0563C1"/>
                </a:solidFill>
                <a:hlinkClick r:id="rId4">
                  <a:extLst>
                    <a:ext uri="{A12FA001-AC4F-418D-AE19-62706E023703}">
                      <ahyp:hlinkClr xmlns:ahyp="http://schemas.microsoft.com/office/drawing/2018/hyperlinkcolor" val="tx"/>
                    </a:ext>
                  </a:extLst>
                </a:hlinkClick>
              </a:rPr>
              <a:t>Allen School Self-Placement Test</a:t>
            </a:r>
            <a:endParaRPr sz="2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(1/2)</a:t>
            </a:r>
            <a:endParaRPr dirty="0"/>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4" name="Group 3">
            <a:extLst>
              <a:ext uri="{FF2B5EF4-FFF2-40B4-BE49-F238E27FC236}">
                <a16:creationId xmlns:a16="http://schemas.microsoft.com/office/drawing/2014/main" id="{53A303F9-A82D-9215-844A-23C2142309DF}"/>
              </a:ext>
            </a:extLst>
          </p:cNvPr>
          <p:cNvGrpSpPr/>
          <p:nvPr/>
        </p:nvGrpSpPr>
        <p:grpSpPr>
          <a:xfrm>
            <a:off x="1185901" y="2339748"/>
            <a:ext cx="10515603" cy="4245130"/>
            <a:chOff x="1185901" y="2339748"/>
            <a:chExt cx="10515603" cy="4245130"/>
          </a:xfrm>
        </p:grpSpPr>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(2/2)</a:t>
            </a:r>
            <a:endParaRPr dirty="0"/>
          </a:p>
        </p:txBody>
      </p:sp>
      <p:sp>
        <p:nvSpPr>
          <p:cNvPr id="162" name="Google Shape;162;p8"/>
          <p:cNvSpPr txBox="1">
            <a:spLocks noGrp="1"/>
          </p:cNvSpPr>
          <p:nvPr>
            <p:ph type="body" idx="1"/>
          </p:nvPr>
        </p:nvSpPr>
        <p:spPr>
          <a:xfrm>
            <a:off x="838200" y="1371602"/>
            <a:ext cx="10515600" cy="108739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00000"/>
              </a:buClr>
              <a:buSzPts val="2500"/>
              <a:buNone/>
            </a:pPr>
            <a:r>
              <a:rPr lang="en-US" sz="2500"/>
              <a:t>2. Learn an important structural pattern for representing </a:t>
            </a:r>
            <a:r>
              <a:rPr lang="en-US" sz="2500" b="1"/>
              <a:t>objects</a:t>
            </a:r>
            <a:r>
              <a:rPr lang="en-US" b="1"/>
              <a:t> </a:t>
            </a:r>
            <a:r>
              <a:rPr lang="en-US" sz="2500"/>
              <a:t>in code to make our code more </a:t>
            </a:r>
            <a:r>
              <a:rPr lang="en-US" sz="2500" b="1"/>
              <a:t>reusable</a:t>
            </a:r>
            <a:r>
              <a:rPr lang="en-US" sz="2500"/>
              <a:t> and </a:t>
            </a:r>
            <a:r>
              <a:rPr lang="en-US" sz="2500" b="1"/>
              <a:t>maintainable</a:t>
            </a:r>
            <a:r>
              <a:rPr lang="en-US" sz="2500"/>
              <a:t> and </a:t>
            </a:r>
            <a:r>
              <a:rPr lang="en-US" sz="2500" b="1"/>
              <a:t>easier to understand.</a:t>
            </a:r>
            <a:endParaRPr sz="2500"/>
          </a:p>
        </p:txBody>
      </p:sp>
      <p:sp>
        <p:nvSpPr>
          <p:cNvPr id="163" name="Google Shape;163;p8"/>
          <p:cNvSpPr txBox="1"/>
          <p:nvPr/>
        </p:nvSpPr>
        <p:spPr>
          <a:xfrm>
            <a:off x="883919" y="2714195"/>
            <a:ext cx="5166362" cy="2772203"/>
          </a:xfrm>
          <a:prstGeom prst="rect">
            <a:avLst/>
          </a:prstGeom>
          <a:noFill/>
          <a:ln>
            <a:noFill/>
          </a:ln>
        </p:spPr>
        <p:txBody>
          <a:bodyPr spcFirstLastPara="1" wrap="square" lIns="45700" tIns="45700" rIns="45700" bIns="45700" anchor="t" anchorCtr="0">
            <a:normAutofit/>
          </a:bodyPr>
          <a:lstStyle/>
          <a:p>
            <a:pPr marL="226313" marR="0" lvl="0" indent="-226313" algn="l" rtl="0">
              <a:lnSpc>
                <a:spcPct val="90000"/>
              </a:lnSpc>
              <a:spcBef>
                <a:spcPts val="0"/>
              </a:spcBef>
              <a:spcAft>
                <a:spcPts val="0"/>
              </a:spcAft>
              <a:buClr>
                <a:srgbClr val="000000"/>
              </a:buClr>
              <a:buSzPts val="2772"/>
              <a:buFont typeface="Arial"/>
              <a:buChar char="•"/>
            </a:pPr>
            <a:r>
              <a:rPr lang="en-US" sz="2772" b="0" i="0" u="none" strike="noStrike" cap="none" dirty="0">
                <a:solidFill>
                  <a:srgbClr val="000000"/>
                </a:solidFill>
                <a:latin typeface="Calibri"/>
                <a:ea typeface="Calibri"/>
                <a:cs typeface="Calibri"/>
                <a:sym typeface="Calibri"/>
              </a:rPr>
              <a:t>Java is designed around this idea of </a:t>
            </a:r>
            <a:r>
              <a:rPr lang="en-US" sz="2772" b="1" i="1" u="none" strike="noStrike" cap="none" dirty="0">
                <a:solidFill>
                  <a:srgbClr val="000000"/>
                </a:solidFill>
                <a:latin typeface="Calibri"/>
                <a:ea typeface="Calibri"/>
                <a:cs typeface="Calibri"/>
                <a:sym typeface="Calibri"/>
              </a:rPr>
              <a:t>objects</a:t>
            </a:r>
            <a:r>
              <a:rPr lang="en-US" sz="2772" b="0" i="0" u="none" strike="noStrike" cap="none" dirty="0">
                <a:solidFill>
                  <a:srgbClr val="000000"/>
                </a:solidFill>
                <a:latin typeface="Calibri"/>
                <a:ea typeface="Calibri"/>
                <a:cs typeface="Calibri"/>
                <a:sym typeface="Calibri"/>
              </a:rPr>
              <a:t>. We haven’t been leveraging that yet!</a:t>
            </a:r>
            <a:endParaRPr dirty="0"/>
          </a:p>
          <a:p>
            <a:pPr marL="226313" marR="0" lvl="0" indent="-50291" algn="l" rtl="0">
              <a:lnSpc>
                <a:spcPct val="90000"/>
              </a:lnSpc>
              <a:spcBef>
                <a:spcPts val="900"/>
              </a:spcBef>
              <a:spcAft>
                <a:spcPts val="0"/>
              </a:spcAft>
              <a:buClr>
                <a:srgbClr val="000000"/>
              </a:buClr>
              <a:buSzPts val="2772"/>
              <a:buFont typeface="Arial"/>
              <a:buNone/>
            </a:pPr>
            <a:endParaRPr sz="2772" b="0" i="0" u="none" strike="noStrike" cap="none" dirty="0">
              <a:solidFill>
                <a:srgbClr val="000000"/>
              </a:solidFill>
              <a:latin typeface="Calibri"/>
              <a:ea typeface="Calibri"/>
              <a:cs typeface="Calibri"/>
              <a:sym typeface="Calibri"/>
            </a:endParaRPr>
          </a:p>
          <a:p>
            <a:pPr marL="226313" marR="0" lvl="0" indent="-226313" algn="l" rtl="0">
              <a:lnSpc>
                <a:spcPct val="90000"/>
              </a:lnSpc>
              <a:spcBef>
                <a:spcPts val="900"/>
              </a:spcBef>
              <a:spcAft>
                <a:spcPts val="0"/>
              </a:spcAft>
              <a:buClr>
                <a:srgbClr val="000000"/>
              </a:buClr>
              <a:buSzPts val="2772"/>
              <a:buFont typeface="Arial"/>
              <a:buChar char="•"/>
            </a:pPr>
            <a:r>
              <a:rPr lang="en-US" sz="2772" b="0" i="0" u="none" strike="noStrike" cap="none" dirty="0">
                <a:solidFill>
                  <a:srgbClr val="000000"/>
                </a:solidFill>
                <a:latin typeface="Calibri"/>
                <a:ea typeface="Calibri"/>
                <a:cs typeface="Calibri"/>
                <a:sym typeface="Calibri"/>
              </a:rPr>
              <a:t>Used in almost every real-world software project.</a:t>
            </a:r>
            <a:endParaRPr dirty="0"/>
          </a:p>
        </p:txBody>
      </p:sp>
      <p:pic>
        <p:nvPicPr>
          <p:cNvPr id="164" name="Google Shape;164;p8" descr="Picture 2"/>
          <p:cNvPicPr preferRelativeResize="0"/>
          <p:nvPr/>
        </p:nvPicPr>
        <p:blipFill rotWithShape="1">
          <a:blip r:embed="rId3">
            <a:alphaModFix/>
          </a:blip>
          <a:srcRect/>
          <a:stretch/>
        </p:blipFill>
        <p:spPr>
          <a:xfrm>
            <a:off x="7460421" y="2458996"/>
            <a:ext cx="3893380" cy="4112322"/>
          </a:xfrm>
          <a:prstGeom prst="rect">
            <a:avLst/>
          </a:prstGeom>
          <a:noFill/>
          <a:ln>
            <a:noFill/>
          </a:ln>
        </p:spPr>
      </p:pic>
    </p:spTree>
  </p:cSld>
  <p:clrMapOvr>
    <a:masterClrMapping/>
  </p:clrMapOvr>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2342</TotalTime>
  <Words>2261</Words>
  <Application>Microsoft Macintosh PowerPoint</Application>
  <PresentationFormat>Widescreen</PresentationFormat>
  <Paragraphs>387</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Courier New</vt:lpstr>
      <vt:lpstr>Helvetica Neue</vt:lpstr>
      <vt:lpstr>Arial</vt:lpstr>
      <vt:lpstr>Calibri</vt:lpstr>
      <vt:lpstr>Inter</vt:lpstr>
      <vt:lpstr>Montserrat SemiBold</vt:lpstr>
      <vt:lpstr>Montserrat ExtraBold</vt:lpstr>
      <vt:lpstr>Montserrat</vt:lpstr>
      <vt:lpstr>Noto Sans Symbols</vt:lpstr>
      <vt:lpstr>CSE 373 Summer 2020</vt:lpstr>
      <vt:lpstr>Welcome!</vt:lpstr>
      <vt:lpstr>Lecture Outline (1/6)</vt:lpstr>
      <vt:lpstr>Course Staff</vt:lpstr>
      <vt:lpstr>Students</vt:lpstr>
      <vt:lpstr>CSE 12x Behavioral Expectations</vt:lpstr>
      <vt:lpstr>What is this Class?</vt:lpstr>
      <vt:lpstr>Prerequisite Knowledge</vt:lpstr>
      <vt:lpstr>Why 122? (1/2)</vt:lpstr>
      <vt:lpstr>Why 122? (2/2)</vt:lpstr>
      <vt:lpstr>Lecture Outline (2/6)</vt:lpstr>
      <vt:lpstr>Course Components</vt:lpstr>
      <vt:lpstr>Course Website (1/2)</vt:lpstr>
      <vt:lpstr>Course Website (2/2)</vt:lpstr>
      <vt:lpstr>Other Course Tools</vt:lpstr>
      <vt:lpstr>Lecture Outline (3/6)</vt:lpstr>
      <vt:lpstr>Graded Course Components</vt:lpstr>
      <vt:lpstr>Course Grades</vt:lpstr>
      <vt:lpstr>Lecture Outline (4/6)</vt:lpstr>
      <vt:lpstr>Resubmissions</vt:lpstr>
      <vt:lpstr>Collaboration &amp; Resources</vt:lpstr>
      <vt:lpstr>Textbook </vt:lpstr>
      <vt:lpstr>Lecture Outline (5/6)</vt:lpstr>
      <vt:lpstr>How Learning Works</vt:lpstr>
      <vt:lpstr>Metacognition</vt:lpstr>
      <vt:lpstr>Getting Help</vt:lpstr>
      <vt:lpstr>Help Us Improve!</vt:lpstr>
      <vt:lpstr>The World Around CSE 122</vt:lpstr>
      <vt:lpstr>Lecture Outline (6/6)</vt:lpstr>
      <vt:lpstr>Hello World</vt:lpstr>
      <vt:lpstr>Review Java Syntax</vt:lpstr>
      <vt:lpstr>“Homework” for 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Elba G.</cp:lastModifiedBy>
  <cp:revision>61</cp:revision>
  <dcterms:modified xsi:type="dcterms:W3CDTF">2026-04-03T19:33:30Z</dcterms:modified>
</cp:coreProperties>
</file>