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390" r:id="rId2"/>
    <p:sldId id="285" r:id="rId3"/>
    <p:sldId id="324" r:id="rId4"/>
    <p:sldId id="426" r:id="rId5"/>
    <p:sldId id="427" r:id="rId6"/>
    <p:sldId id="428" r:id="rId7"/>
    <p:sldId id="414" r:id="rId8"/>
    <p:sldId id="342" r:id="rId9"/>
    <p:sldId id="391" r:id="rId10"/>
    <p:sldId id="392" r:id="rId11"/>
    <p:sldId id="394" r:id="rId12"/>
    <p:sldId id="393" r:id="rId13"/>
    <p:sldId id="417" r:id="rId14"/>
    <p:sldId id="423" r:id="rId15"/>
    <p:sldId id="424" r:id="rId16"/>
    <p:sldId id="425" r:id="rId17"/>
    <p:sldId id="382" r:id="rId18"/>
    <p:sldId id="395" r:id="rId19"/>
    <p:sldId id="41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5C71387-6F25-40BE-A9C7-2DE5AC23F89B}">
          <p14:sldIdLst>
            <p14:sldId id="390"/>
            <p14:sldId id="285"/>
            <p14:sldId id="324"/>
            <p14:sldId id="426"/>
            <p14:sldId id="427"/>
            <p14:sldId id="428"/>
            <p14:sldId id="414"/>
            <p14:sldId id="342"/>
            <p14:sldId id="391"/>
            <p14:sldId id="392"/>
            <p14:sldId id="394"/>
            <p14:sldId id="393"/>
            <p14:sldId id="417"/>
            <p14:sldId id="423"/>
            <p14:sldId id="424"/>
            <p14:sldId id="425"/>
            <p14:sldId id="382"/>
            <p14:sldId id="395"/>
            <p14:sldId id="41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nats" initials="m" lastIdx="1" clrIdx="0">
    <p:extLst>
      <p:ext uri="{19B8F6BF-5375-455C-9EA6-DF929625EA0E}">
        <p15:presenceInfo xmlns:p15="http://schemas.microsoft.com/office/powerpoint/2012/main" userId="S-1-5-21-2454115528-2111753937-1836222636-10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F92"/>
    <a:srgbClr val="54A0FF"/>
    <a:srgbClr val="0FB9B1"/>
    <a:srgbClr val="EF5777"/>
    <a:srgbClr val="FAFAFA"/>
    <a:srgbClr val="F5F5F5"/>
    <a:srgbClr val="F7B731"/>
    <a:srgbClr val="FA8231"/>
    <a:srgbClr val="4E408B"/>
    <a:srgbClr val="4336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87" autoAdjust="0"/>
    <p:restoredTop sz="91391"/>
  </p:normalViewPr>
  <p:slideViewPr>
    <p:cSldViewPr snapToGrid="0" snapToObjects="1">
      <p:cViewPr varScale="1">
        <p:scale>
          <a:sx n="107" d="100"/>
          <a:sy n="107" d="100"/>
        </p:scale>
        <p:origin x="1930" y="86"/>
      </p:cViewPr>
      <p:guideLst/>
    </p:cSldViewPr>
  </p:slideViewPr>
  <p:outlineViewPr>
    <p:cViewPr>
      <p:scale>
        <a:sx n="33" d="100"/>
        <a:sy n="33" d="100"/>
      </p:scale>
      <p:origin x="0" y="-1809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B3A00-37AE-DF4F-846D-B0E493D1DDE8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0FC8D-3FAB-384B-A523-F958535F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39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playlist/1ZWbsLfSqDiuqSzGaOy74m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E575A9-56CD-5A42-B9C7-1068F9228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77" y="4013370"/>
            <a:ext cx="6212925" cy="1954786"/>
          </a:xfrm>
        </p:spPr>
        <p:txBody>
          <a:bodyPr anchor="t">
            <a:noAutofit/>
          </a:bodyPr>
          <a:lstStyle>
            <a:lvl1pPr>
              <a:defRPr sz="6000" b="0" i="0">
                <a:solidFill>
                  <a:srgbClr val="F0F0F0"/>
                </a:solidFill>
                <a:latin typeface="Montserrat SemiBold" pitchFamily="2" charset="77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B47C65-C622-BE47-AE97-E148F4F3EA4E}"/>
              </a:ext>
            </a:extLst>
          </p:cNvPr>
          <p:cNvSpPr txBox="1"/>
          <p:nvPr userDrawn="1"/>
        </p:nvSpPr>
        <p:spPr>
          <a:xfrm>
            <a:off x="292977" y="3182200"/>
            <a:ext cx="315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spc="100" baseline="0" dirty="0">
                <a:solidFill>
                  <a:srgbClr val="F0F0F0"/>
                </a:solidFill>
                <a:latin typeface="Montserrat ExtraBold" pitchFamily="2" charset="77"/>
              </a:rPr>
              <a:t>CSE 122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A9EB4D-77DA-A446-AC45-F12975CF7B81}"/>
              </a:ext>
            </a:extLst>
          </p:cNvPr>
          <p:cNvSpPr/>
          <p:nvPr userDrawn="1"/>
        </p:nvSpPr>
        <p:spPr>
          <a:xfrm>
            <a:off x="420128" y="2753848"/>
            <a:ext cx="1269523" cy="420130"/>
          </a:xfrm>
          <a:prstGeom prst="roundRect">
            <a:avLst/>
          </a:prstGeom>
          <a:solidFill>
            <a:srgbClr val="FA82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0" i="0" spc="300" dirty="0">
                <a:latin typeface="Montserrat" pitchFamily="2" charset="77"/>
              </a:rPr>
              <a:t>LEC 10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0E59AED-1ABF-8D47-B5D7-C50109AB6669}"/>
              </a:ext>
            </a:extLst>
          </p:cNvPr>
          <p:cNvSpPr/>
          <p:nvPr userDrawn="1"/>
        </p:nvSpPr>
        <p:spPr>
          <a:xfrm>
            <a:off x="7119063" y="1251643"/>
            <a:ext cx="5250244" cy="5153775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6C7426B-729E-F7D5-0736-3AD7D1926A0A}"/>
              </a:ext>
            </a:extLst>
          </p:cNvPr>
          <p:cNvSpPr/>
          <p:nvPr userDrawn="1"/>
        </p:nvSpPr>
        <p:spPr>
          <a:xfrm>
            <a:off x="-369625" y="5494620"/>
            <a:ext cx="4632957" cy="1688781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808DAC-636A-06AC-ADA9-6F6514C7FCE0}"/>
              </a:ext>
            </a:extLst>
          </p:cNvPr>
          <p:cNvSpPr/>
          <p:nvPr userDrawn="1"/>
        </p:nvSpPr>
        <p:spPr>
          <a:xfrm>
            <a:off x="71163" y="5574803"/>
            <a:ext cx="22506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b="1" i="0" dirty="0">
                <a:solidFill>
                  <a:schemeClr val="bg1">
                    <a:lumMod val="65000"/>
                  </a:schemeClr>
                </a:solidFill>
                <a:latin typeface="Montserrat" pitchFamily="2" charset="77"/>
              </a:rPr>
              <a:t>Questions during Class?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DE38F8-AD40-1DC7-1944-4682FDD989B1}"/>
              </a:ext>
            </a:extLst>
          </p:cNvPr>
          <p:cNvSpPr/>
          <p:nvPr userDrawn="1"/>
        </p:nvSpPr>
        <p:spPr>
          <a:xfrm>
            <a:off x="72629" y="5851802"/>
            <a:ext cx="24321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Raise hand or send here</a:t>
            </a:r>
          </a:p>
          <a:p>
            <a:endParaRPr lang="en-US" sz="1200" b="1" i="0" dirty="0">
              <a:solidFill>
                <a:schemeClr val="tx1">
                  <a:lumMod val="65000"/>
                  <a:lumOff val="35000"/>
                </a:schemeClr>
              </a:solidFill>
              <a:latin typeface="Montserrat SemiBold" pitchFamily="2" charset="77"/>
            </a:endParaRPr>
          </a:p>
          <a:p>
            <a:r>
              <a:rPr lang="en-US" sz="20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sli.do    #cse122 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F316C5E-94E4-1E69-FEBC-BC7B29D56913}"/>
              </a:ext>
            </a:extLst>
          </p:cNvPr>
          <p:cNvSpPr/>
          <p:nvPr userDrawn="1"/>
        </p:nvSpPr>
        <p:spPr>
          <a:xfrm>
            <a:off x="2950313" y="5594680"/>
            <a:ext cx="1218438" cy="1223089"/>
          </a:xfrm>
          <a:prstGeom prst="roundRect">
            <a:avLst>
              <a:gd name="adj" fmla="val 582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04510C7-1D1D-46D4-A1AA-10E044DC5164}"/>
              </a:ext>
            </a:extLst>
          </p:cNvPr>
          <p:cNvCxnSpPr/>
          <p:nvPr userDrawn="1"/>
        </p:nvCxnSpPr>
        <p:spPr>
          <a:xfrm>
            <a:off x="7273280" y="4293369"/>
            <a:ext cx="4468305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Google Shape;47;p21">
            <a:extLst>
              <a:ext uri="{FF2B5EF4-FFF2-40B4-BE49-F238E27FC236}">
                <a16:creationId xmlns:a16="http://schemas.microsoft.com/office/drawing/2014/main" id="{019C9F65-140F-2D88-FF82-6D005137C1B6}"/>
              </a:ext>
            </a:extLst>
          </p:cNvPr>
          <p:cNvSpPr/>
          <p:nvPr userDrawn="1"/>
        </p:nvSpPr>
        <p:spPr>
          <a:xfrm>
            <a:off x="3003546" y="5652102"/>
            <a:ext cx="1111254" cy="11144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96;p1">
            <a:extLst>
              <a:ext uri="{FF2B5EF4-FFF2-40B4-BE49-F238E27FC236}">
                <a16:creationId xmlns:a16="http://schemas.microsoft.com/office/drawing/2014/main" id="{054BCF67-9028-46D0-F6A9-148EB6FB7651}"/>
              </a:ext>
            </a:extLst>
          </p:cNvPr>
          <p:cNvSpPr txBox="1"/>
          <p:nvPr userDrawn="1"/>
        </p:nvSpPr>
        <p:spPr>
          <a:xfrm>
            <a:off x="7197729" y="4453148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bg2">
                  <a:lumMod val="50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" name="Google Shape;97;p1">
            <a:extLst>
              <a:ext uri="{FF2B5EF4-FFF2-40B4-BE49-F238E27FC236}">
                <a16:creationId xmlns:a16="http://schemas.microsoft.com/office/drawing/2014/main" id="{622932FC-7C1F-B9F4-320F-BE324998B5BB}"/>
              </a:ext>
            </a:extLst>
          </p:cNvPr>
          <p:cNvSpPr txBox="1"/>
          <p:nvPr userDrawn="1"/>
        </p:nvSpPr>
        <p:spPr>
          <a:xfrm>
            <a:off x="7197729" y="4713760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>
              <a:solidFill>
                <a:schemeClr val="bg2">
                  <a:lumMod val="50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2" name="Google Shape;98;p1">
            <a:extLst>
              <a:ext uri="{FF2B5EF4-FFF2-40B4-BE49-F238E27FC236}">
                <a16:creationId xmlns:a16="http://schemas.microsoft.com/office/drawing/2014/main" id="{852F182F-8681-EA5A-B9DB-47D14995EAA0}"/>
              </a:ext>
            </a:extLst>
          </p:cNvPr>
          <p:cNvSpPr txBox="1"/>
          <p:nvPr userDrawn="1"/>
        </p:nvSpPr>
        <p:spPr>
          <a:xfrm>
            <a:off x="8287568" y="4425060"/>
            <a:ext cx="355600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Elba Garza</a:t>
            </a:r>
          </a:p>
        </p:txBody>
      </p:sp>
      <p:sp>
        <p:nvSpPr>
          <p:cNvPr id="13" name="Google Shape;95;p1">
            <a:extLst>
              <a:ext uri="{FF2B5EF4-FFF2-40B4-BE49-F238E27FC236}">
                <a16:creationId xmlns:a16="http://schemas.microsoft.com/office/drawing/2014/main" id="{20D8A863-8EF2-18D5-9600-A4A4AAD29EC0}"/>
              </a:ext>
            </a:extLst>
          </p:cNvPr>
          <p:cNvSpPr txBox="1"/>
          <p:nvPr userDrawn="1"/>
        </p:nvSpPr>
        <p:spPr>
          <a:xfrm>
            <a:off x="7426698" y="3792834"/>
            <a:ext cx="4605546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0" i="0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Music:</a:t>
            </a:r>
            <a:r>
              <a:rPr lang="en-US" sz="22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u="sng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122 26sp </a:t>
            </a:r>
            <a:r>
              <a:rPr lang="en-US" sz="2200" u="sng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Lecture Jams🎧</a:t>
            </a:r>
            <a:endParaRPr lang="en-US" sz="2200" dirty="0">
              <a:solidFill>
                <a:srgbClr val="0070C0"/>
              </a:solidFill>
            </a:endParaRPr>
          </a:p>
        </p:txBody>
      </p:sp>
      <p:sp>
        <p:nvSpPr>
          <p:cNvPr id="20" name="Google Shape;99;p1">
            <a:extLst>
              <a:ext uri="{FF2B5EF4-FFF2-40B4-BE49-F238E27FC236}">
                <a16:creationId xmlns:a16="http://schemas.microsoft.com/office/drawing/2014/main" id="{5B98DC39-5927-C181-75CB-DFC3BE58499A}"/>
              </a:ext>
            </a:extLst>
          </p:cNvPr>
          <p:cNvSpPr txBox="1"/>
          <p:nvPr userDrawn="1"/>
        </p:nvSpPr>
        <p:spPr>
          <a:xfrm>
            <a:off x="8287568" y="4764874"/>
            <a:ext cx="3737319" cy="1651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25" rIns="91425" bIns="91425" numCol="4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David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William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Dani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Rohan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Andrew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Ava</a:t>
            </a: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Shreyank</a:t>
            </a:r>
            <a:endParaRPr lang="en-US" sz="1000" dirty="0">
              <a:solidFill>
                <a:schemeClr val="bg2">
                  <a:lumMod val="50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Nicole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Caleb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Neha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Wesley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Isis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Colin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Naomi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Hanna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P.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R.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Carson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Sushma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Connor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Mahima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Nicolae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Ivory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Yang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Cady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Diya</a:t>
            </a:r>
          </a:p>
        </p:txBody>
      </p:sp>
    </p:spTree>
    <p:extLst>
      <p:ext uri="{BB962C8B-B14F-4D97-AF65-F5344CB8AC3E}">
        <p14:creationId xmlns:p14="http://schemas.microsoft.com/office/powerpoint/2010/main" val="3828369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788E2-53AC-E040-9733-D210E855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10CAD9-D825-5C41-812F-1D2BA3804933}"/>
              </a:ext>
            </a:extLst>
          </p:cNvPr>
          <p:cNvSpPr txBox="1"/>
          <p:nvPr userDrawn="1"/>
        </p:nvSpPr>
        <p:spPr>
          <a:xfrm>
            <a:off x="568410" y="469557"/>
            <a:ext cx="2014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0" dirty="0">
                <a:latin typeface="Calibri" panose="020F0502020204030204" pitchFamily="34" charset="0"/>
                <a:cs typeface="Calibri" panose="020F050202020403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1727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B8B3-3837-584A-94CD-BA26A8EFF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6CF4A-8D26-7E47-BE24-56CAFA2BF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DA4DA-0832-AD49-906C-ED72A76C7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810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tice: Th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B3AA407-1DA0-3243-8E37-6DD02AC469B7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B2FB86-FF62-31DF-F83C-54AC220C7122}"/>
              </a:ext>
            </a:extLst>
          </p:cNvPr>
          <p:cNvSpPr txBox="1"/>
          <p:nvPr userDrawn="1"/>
        </p:nvSpPr>
        <p:spPr>
          <a:xfrm>
            <a:off x="1106916" y="300371"/>
            <a:ext cx="3741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Think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7D0B743-6487-A3F6-EBE7-3E0368CD2E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154039" y="300371"/>
            <a:ext cx="684160" cy="781897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F486DBF-0D75-55DB-9928-3E596B345D51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5B7D14-FA34-B2D9-C621-221E813EEED7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51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itce: P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A96D726-B7B5-E5FD-95E9-944FA8727D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4039" y="300371"/>
            <a:ext cx="961802" cy="76944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0FA711B-19AB-5E1A-7C37-14ED2D5431ED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2366A2-C9D8-2580-7B79-3B1F6DDAB802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61646E-9F5C-9C61-C30B-3DF312AA0AE9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522D9B-890F-87AE-E16B-BD76B76C8428}"/>
              </a:ext>
            </a:extLst>
          </p:cNvPr>
          <p:cNvSpPr txBox="1"/>
          <p:nvPr userDrawn="1"/>
        </p:nvSpPr>
        <p:spPr>
          <a:xfrm>
            <a:off x="1106916" y="300371"/>
            <a:ext cx="33576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Pair</a:t>
            </a:r>
          </a:p>
        </p:txBody>
      </p:sp>
    </p:spTree>
    <p:extLst>
      <p:ext uri="{BB962C8B-B14F-4D97-AF65-F5344CB8AC3E}">
        <p14:creationId xmlns:p14="http://schemas.microsoft.com/office/powerpoint/2010/main" val="4039598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3D231-F19F-A840-B5BC-F29C9E52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C8BA-BD64-6945-A342-22D204834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23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D3693-0064-BB4F-9EC2-569D40495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8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x">
  <p:cSld name="1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9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9"/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algn="ct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LEC 9: Intro. To Objects</a:t>
            </a:r>
          </a:p>
        </p:txBody>
      </p:sp>
      <p:sp>
        <p:nvSpPr>
          <p:cNvPr id="19" name="Google Shape;19;p29"/>
          <p:cNvSpPr txBox="1">
            <a:spLocks noGrp="1"/>
          </p:cNvSpPr>
          <p:nvPr>
            <p:ph type="title"/>
          </p:nvPr>
        </p:nvSpPr>
        <p:spPr>
          <a:xfrm>
            <a:off x="292977" y="4013370"/>
            <a:ext cx="6212926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  <a:defRPr sz="6000" b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3182199"/>
            <a:ext cx="3062976" cy="637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122</a:t>
            </a:r>
            <a:endParaRPr/>
          </a:p>
        </p:txBody>
      </p:sp>
      <p:grpSp>
        <p:nvGrpSpPr>
          <p:cNvPr id="21" name="Google Shape;21;p29"/>
          <p:cNvGrpSpPr/>
          <p:nvPr/>
        </p:nvGrpSpPr>
        <p:grpSpPr>
          <a:xfrm>
            <a:off x="420127" y="2753847"/>
            <a:ext cx="1269525" cy="420132"/>
            <a:chOff x="0" y="0"/>
            <a:chExt cx="1269523" cy="420130"/>
          </a:xfrm>
        </p:grpSpPr>
        <p:sp>
          <p:nvSpPr>
            <p:cNvPr id="22" name="Google Shape;22;p29"/>
            <p:cNvSpPr/>
            <p:nvPr/>
          </p:nvSpPr>
          <p:spPr>
            <a:xfrm>
              <a:off x="0" y="0"/>
              <a:ext cx="1269523" cy="420130"/>
            </a:xfrm>
            <a:prstGeom prst="roundRect">
              <a:avLst>
                <a:gd name="adj" fmla="val 16667"/>
              </a:avLst>
            </a:prstGeom>
            <a:solidFill>
              <a:srgbClr val="FA823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9"/>
            <p:cNvSpPr txBox="1"/>
            <p:nvPr/>
          </p:nvSpPr>
          <p:spPr>
            <a:xfrm>
              <a:off x="66228" y="40809"/>
              <a:ext cx="1137067" cy="3385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Montserrat"/>
                <a:buNone/>
              </a:pPr>
              <a:r>
                <a:rPr lang="en-US" sz="1600" b="0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LEC 09</a:t>
              </a:r>
              <a:endParaRPr dirty="0"/>
            </a:p>
          </p:txBody>
        </p:sp>
      </p:grpSp>
      <p:sp>
        <p:nvSpPr>
          <p:cNvPr id="24" name="Google Shape;24;p29"/>
          <p:cNvSpPr/>
          <p:nvPr/>
        </p:nvSpPr>
        <p:spPr>
          <a:xfrm>
            <a:off x="6714463" y="1251642"/>
            <a:ext cx="5250244" cy="5153776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/>
          <p:cNvCxnSpPr>
            <a:cxnSpLocks/>
          </p:cNvCxnSpPr>
          <p:nvPr/>
        </p:nvCxnSpPr>
        <p:spPr>
          <a:xfrm>
            <a:off x="7177414" y="4551419"/>
            <a:ext cx="4743685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/>
          <p:cNvSpPr/>
          <p:nvPr/>
        </p:nvSpPr>
        <p:spPr>
          <a:xfrm>
            <a:off x="6931" y="5505568"/>
            <a:ext cx="4514270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9"/>
          <p:cNvSpPr txBox="1"/>
          <p:nvPr/>
        </p:nvSpPr>
        <p:spPr>
          <a:xfrm>
            <a:off x="238457" y="5823174"/>
            <a:ext cx="2159236" cy="26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</a:pPr>
            <a:r>
              <a:rPr lang="en-US" sz="1200" b="1" i="0" u="none" strike="noStrike" cap="none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Questions during Class?</a:t>
            </a:r>
            <a:endParaRPr/>
          </a:p>
        </p:txBody>
      </p:sp>
      <p:sp>
        <p:nvSpPr>
          <p:cNvPr id="28" name="Google Shape;28;p29"/>
          <p:cNvSpPr txBox="1"/>
          <p:nvPr/>
        </p:nvSpPr>
        <p:spPr>
          <a:xfrm>
            <a:off x="242828" y="6094422"/>
            <a:ext cx="2154864" cy="751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r>
              <a:rPr lang="en-US" sz="1200" b="1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0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sli.do    #cse122 </a:t>
            </a:r>
            <a:endParaRPr/>
          </a:p>
        </p:txBody>
      </p:sp>
      <p:sp>
        <p:nvSpPr>
          <p:cNvPr id="29" name="Google Shape;29;p29"/>
          <p:cNvSpPr/>
          <p:nvPr/>
        </p:nvSpPr>
        <p:spPr>
          <a:xfrm>
            <a:off x="3243845" y="5574550"/>
            <a:ext cx="1218439" cy="1223090"/>
          </a:xfrm>
          <a:prstGeom prst="roundRect">
            <a:avLst>
              <a:gd name="adj" fmla="val 5827"/>
            </a:avLst>
          </a:prstGeom>
          <a:solidFill>
            <a:srgbClr val="A6A6A6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9"/>
          <p:cNvSpPr txBox="1">
            <a:spLocks noGrp="1"/>
          </p:cNvSpPr>
          <p:nvPr>
            <p:ph type="sldNum" idx="12"/>
          </p:nvPr>
        </p:nvSpPr>
        <p:spPr>
          <a:xfrm>
            <a:off x="9301481" y="6447714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A5CE83-B61D-7724-61E8-93A5D138A1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2" name="Google Shape;35;p30">
            <a:extLst>
              <a:ext uri="{FF2B5EF4-FFF2-40B4-BE49-F238E27FC236}">
                <a16:creationId xmlns:a16="http://schemas.microsoft.com/office/drawing/2014/main" id="{9101F63B-C09E-9BE0-7D97-B8DE940758D0}"/>
              </a:ext>
            </a:extLst>
          </p:cNvPr>
          <p:cNvSpPr txBox="1"/>
          <p:nvPr userDrawn="1"/>
        </p:nvSpPr>
        <p:spPr>
          <a:xfrm>
            <a:off x="10615294" y="5195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51607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B460B4-70F4-B145-8648-892BD7385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73FE4-2A2D-D54E-9CA7-3BE743A50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0E522-6C81-E146-9573-8B2A26576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7150" y="6329363"/>
            <a:ext cx="552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rgbClr val="2E235D"/>
                </a:solidFill>
              </a:defRPr>
            </a:lvl1pPr>
          </a:lstStyle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829BDB-00F0-1A4D-85ED-E7EECB1665B0}"/>
              </a:ext>
            </a:extLst>
          </p:cNvPr>
          <p:cNvSpPr/>
          <p:nvPr userDrawn="1"/>
        </p:nvSpPr>
        <p:spPr>
          <a:xfrm>
            <a:off x="-89452" y="-2819"/>
            <a:ext cx="12503426" cy="23955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82E279-6D9E-BC4A-A9B9-46E4512D586D}"/>
              </a:ext>
            </a:extLst>
          </p:cNvPr>
          <p:cNvSpPr txBox="1"/>
          <p:nvPr userDrawn="1"/>
        </p:nvSpPr>
        <p:spPr>
          <a:xfrm>
            <a:off x="3000376" y="-2819"/>
            <a:ext cx="6191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LEC 9: Introduction to Objects</a:t>
            </a:r>
          </a:p>
          <a:p>
            <a:pPr algn="ctr"/>
            <a:endParaRPr lang="en-US" sz="900" b="1" i="0" dirty="0">
              <a:solidFill>
                <a:schemeClr val="bg1"/>
              </a:solidFill>
              <a:latin typeface="Montserrat SemiBold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D309FF-8395-97D8-C199-2E62D3418875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7" name="Google Shape;35;p30">
            <a:extLst>
              <a:ext uri="{FF2B5EF4-FFF2-40B4-BE49-F238E27FC236}">
                <a16:creationId xmlns:a16="http://schemas.microsoft.com/office/drawing/2014/main" id="{684E96F4-D2C7-C28D-E5AF-73EB481F35EF}"/>
              </a:ext>
            </a:extLst>
          </p:cNvPr>
          <p:cNvSpPr txBox="1"/>
          <p:nvPr userDrawn="1"/>
        </p:nvSpPr>
        <p:spPr>
          <a:xfrm>
            <a:off x="10615294" y="5195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6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6" r:id="rId4"/>
    <p:sldLayoutId id="2147483657" r:id="rId5"/>
    <p:sldLayoutId id="2147483654" r:id="rId6"/>
    <p:sldLayoutId id="2147483655" r:id="rId7"/>
    <p:sldLayoutId id="214748365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playlist/7mjtK2qeJwl8CjKECVWAwT?si=w-7ZvN-6QCmIBMNMkZlbd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svg"/><Relationship Id="rId18" Type="http://schemas.openxmlformats.org/officeDocument/2006/relationships/image" Target="../media/image30.png"/><Relationship Id="rId3" Type="http://schemas.openxmlformats.org/officeDocument/2006/relationships/image" Target="../media/image23.svg"/><Relationship Id="rId21" Type="http://schemas.openxmlformats.org/officeDocument/2006/relationships/image" Target="../media/image19.svg"/><Relationship Id="rId7" Type="http://schemas.openxmlformats.org/officeDocument/2006/relationships/image" Target="../media/image25.svg"/><Relationship Id="rId12" Type="http://schemas.openxmlformats.org/officeDocument/2006/relationships/image" Target="../media/image14.png"/><Relationship Id="rId17" Type="http://schemas.openxmlformats.org/officeDocument/2006/relationships/image" Target="../media/image17.svg"/><Relationship Id="rId25" Type="http://schemas.openxmlformats.org/officeDocument/2006/relationships/image" Target="../media/image21.svg"/><Relationship Id="rId2" Type="http://schemas.openxmlformats.org/officeDocument/2006/relationships/image" Target="../media/image22.png"/><Relationship Id="rId16" Type="http://schemas.openxmlformats.org/officeDocument/2006/relationships/image" Target="../media/image16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11" Type="http://schemas.openxmlformats.org/officeDocument/2006/relationships/image" Target="../media/image27.svg"/><Relationship Id="rId24" Type="http://schemas.openxmlformats.org/officeDocument/2006/relationships/image" Target="../media/image20.png"/><Relationship Id="rId5" Type="http://schemas.openxmlformats.org/officeDocument/2006/relationships/image" Target="../media/image11.svg"/><Relationship Id="rId15" Type="http://schemas.openxmlformats.org/officeDocument/2006/relationships/image" Target="../media/image29.svg"/><Relationship Id="rId23" Type="http://schemas.openxmlformats.org/officeDocument/2006/relationships/image" Target="../media/image33.svg"/><Relationship Id="rId10" Type="http://schemas.openxmlformats.org/officeDocument/2006/relationships/image" Target="../media/image26.png"/><Relationship Id="rId19" Type="http://schemas.openxmlformats.org/officeDocument/2006/relationships/image" Target="../media/image31.svg"/><Relationship Id="rId4" Type="http://schemas.openxmlformats.org/officeDocument/2006/relationships/image" Target="../media/image10.png"/><Relationship Id="rId9" Type="http://schemas.openxmlformats.org/officeDocument/2006/relationships/image" Target="../media/image13.svg"/><Relationship Id="rId14" Type="http://schemas.openxmlformats.org/officeDocument/2006/relationships/image" Target="../media/image28.png"/><Relationship Id="rId22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title"/>
          </p:nvPr>
        </p:nvSpPr>
        <p:spPr>
          <a:xfrm>
            <a:off x="305332" y="4125093"/>
            <a:ext cx="6397976" cy="195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</a:pPr>
            <a:r>
              <a:rPr lang="en-US" sz="36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Introduction to Objects</a:t>
            </a:r>
            <a:endParaRPr sz="3600" dirty="0"/>
          </a:p>
        </p:txBody>
      </p:sp>
      <p:sp>
        <p:nvSpPr>
          <p:cNvPr id="92" name="Google Shape;92;p1"/>
          <p:cNvSpPr txBox="1"/>
          <p:nvPr/>
        </p:nvSpPr>
        <p:spPr>
          <a:xfrm>
            <a:off x="7148324" y="1757979"/>
            <a:ext cx="4385400" cy="172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</a:p>
          <a:p>
            <a:pPr algn="ctr">
              <a:buClr>
                <a:srgbClr val="404040"/>
              </a:buClr>
              <a:buSzPts val="2200"/>
            </a:pPr>
            <a:endParaRPr lang="en-US" sz="2400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404040"/>
              </a:buClr>
              <a:buSzPts val="2200"/>
            </a:pPr>
            <a:endParaRPr lang="en-US" sz="2400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endParaRPr lang="en-US" sz="1800" b="1" dirty="0">
              <a:solidFill>
                <a:schemeClr val="accent6"/>
              </a:solidFill>
              <a:latin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r>
              <a:rPr lang="en-US" sz="1800" b="1" dirty="0">
                <a:solidFill>
                  <a:schemeClr val="accent6"/>
                </a:solidFill>
                <a:latin typeface="Calibri"/>
                <a:cs typeface="Calibri"/>
                <a:sym typeface="Calibri"/>
              </a:rPr>
              <a:t>Respond on sli.do!</a:t>
            </a:r>
            <a:endParaRPr lang="en-US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7071026" y="1419273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/>
          </a:p>
        </p:txBody>
      </p:sp>
      <p:sp>
        <p:nvSpPr>
          <p:cNvPr id="96" name="Google Shape;96;p1"/>
          <p:cNvSpPr txBox="1"/>
          <p:nvPr/>
        </p:nvSpPr>
        <p:spPr>
          <a:xfrm>
            <a:off x="6996450" y="4177924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6996450" y="4640308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8129593" y="4177922"/>
            <a:ext cx="355600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Brett Wortzman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8149349" y="4640324"/>
            <a:ext cx="3737319" cy="1323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25" rIns="91425" bIns="91425" numCol="4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Archit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P.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R.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Cady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Carson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Connor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Daniel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David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Hanna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Isis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Jun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Landon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Michelle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Naomi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Neha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Nicole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Rio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Rohan</a:t>
            </a: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Shreyank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Somya</a:t>
            </a: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Sreshta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Suyash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Trisha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Wesley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Yash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222533-4092-295A-57CD-F63902190B19}"/>
              </a:ext>
            </a:extLst>
          </p:cNvPr>
          <p:cNvSpPr/>
          <p:nvPr/>
        </p:nvSpPr>
        <p:spPr>
          <a:xfrm>
            <a:off x="3299180" y="5637984"/>
            <a:ext cx="1100215" cy="10977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95;p1">
            <a:extLst>
              <a:ext uri="{FF2B5EF4-FFF2-40B4-BE49-F238E27FC236}">
                <a16:creationId xmlns:a16="http://schemas.microsoft.com/office/drawing/2014/main" id="{B1F4C265-0BD7-33D8-59FF-0AB76B223C9B}"/>
              </a:ext>
            </a:extLst>
          </p:cNvPr>
          <p:cNvSpPr txBox="1"/>
          <p:nvPr/>
        </p:nvSpPr>
        <p:spPr>
          <a:xfrm>
            <a:off x="7071026" y="5963530"/>
            <a:ext cx="45399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 algn="ctr">
              <a:buClr>
                <a:srgbClr val="404040"/>
              </a:buClr>
              <a:buSzPts val="2200"/>
            </a:pPr>
            <a:r>
              <a:rPr lang="en-US" sz="2000" b="0" i="0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Music: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🎷</a:t>
            </a:r>
            <a:r>
              <a:rPr lang="fr-FR" sz="2000" u="sng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CSE 122 26au Lecture Tunes</a:t>
            </a:r>
            <a:r>
              <a:rPr lang="fr-FR" sz="2000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🎵</a:t>
            </a:r>
            <a:endParaRPr lang="fr-FR" sz="1200" dirty="0">
              <a:solidFill>
                <a:srgbClr val="0563C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872A66-A762-0CBD-9D95-A3D494B27A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01625" y="5637984"/>
            <a:ext cx="1097770" cy="10977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/>
              <a:t>Review: OOP</a:t>
            </a:r>
          </a:p>
          <a:p>
            <a:pPr>
              <a:spcAft>
                <a:spcPts val="1200"/>
              </a:spcAft>
            </a:pPr>
            <a:r>
              <a:rPr lang="en-US" dirty="0"/>
              <a:t>Abstraction</a:t>
            </a:r>
          </a:p>
          <a:p>
            <a:pPr>
              <a:spcAft>
                <a:spcPts val="1200"/>
              </a:spcAft>
            </a:pPr>
            <a:r>
              <a:rPr lang="en-US" dirty="0"/>
              <a:t>Building a Shopping Cart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3732788" y="1458097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60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D5913-F37F-40C7-AF10-284F41771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812694" cy="4805363"/>
          </a:xfrm>
        </p:spPr>
        <p:txBody>
          <a:bodyPr>
            <a:normAutofit/>
          </a:bodyPr>
          <a:lstStyle/>
          <a:p>
            <a:r>
              <a:rPr lang="en-US" dirty="0"/>
              <a:t>CQ1 has begun</a:t>
            </a:r>
          </a:p>
          <a:p>
            <a:pPr lvl="1"/>
            <a:r>
              <a:rPr lang="en-US" i="1" dirty="0"/>
              <a:t>Sign up early– slots fill!</a:t>
            </a:r>
          </a:p>
          <a:p>
            <a:pPr lvl="1"/>
            <a:r>
              <a:rPr lang="en-US" i="1" dirty="0"/>
              <a:t>Same-day changes </a:t>
            </a:r>
            <a:r>
              <a:rPr lang="en-US" b="1" i="1" dirty="0"/>
              <a:t>not allowed</a:t>
            </a:r>
            <a:r>
              <a:rPr lang="en-US" i="1" dirty="0"/>
              <a:t>; email Brett if an emergency</a:t>
            </a:r>
          </a:p>
          <a:p>
            <a:r>
              <a:rPr lang="en-US" dirty="0"/>
              <a:t>CQ0 grades out; PQ0 grades coming next week</a:t>
            </a:r>
          </a:p>
        </p:txBody>
      </p:sp>
    </p:spTree>
    <p:extLst>
      <p:ext uri="{BB962C8B-B14F-4D97-AF65-F5344CB8AC3E}">
        <p14:creationId xmlns:p14="http://schemas.microsoft.com/office/powerpoint/2010/main" val="2673783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27628-8B99-73DD-E63D-FAC9FEF78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Mid-Quarter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8C096-CA56-FE4C-8FE9-BEEE9396C8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Good things!</a:t>
            </a:r>
          </a:p>
          <a:p>
            <a:pPr lvl="1"/>
            <a:r>
              <a:rPr lang="en-US" dirty="0"/>
              <a:t>PCM/Lecture/Section triad</a:t>
            </a:r>
          </a:p>
          <a:p>
            <a:pPr lvl="1"/>
            <a:r>
              <a:rPr lang="en-US" dirty="0"/>
              <a:t>TAs</a:t>
            </a:r>
          </a:p>
          <a:p>
            <a:pPr lvl="1"/>
            <a:r>
              <a:rPr lang="en-US" dirty="0"/>
              <a:t>IPL</a:t>
            </a:r>
          </a:p>
          <a:p>
            <a:pPr lvl="1"/>
            <a:r>
              <a:rPr lang="en-US" dirty="0"/>
              <a:t>AI policy</a:t>
            </a:r>
          </a:p>
        </p:txBody>
      </p:sp>
    </p:spTree>
    <p:extLst>
      <p:ext uri="{BB962C8B-B14F-4D97-AF65-F5344CB8AC3E}">
        <p14:creationId xmlns:p14="http://schemas.microsoft.com/office/powerpoint/2010/main" val="2837227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D974D-EBD0-A3C2-EE3D-FE62C4C32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Mid-Quarter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1BF78-1362-3479-1782-4C3AF2A6C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Areas for improvement</a:t>
            </a:r>
          </a:p>
          <a:p>
            <a:pPr lvl="1"/>
            <a:r>
              <a:rPr lang="en-US" dirty="0"/>
              <a:t>Computer Quiz length</a:t>
            </a:r>
          </a:p>
          <a:p>
            <a:pPr lvl="2"/>
            <a:r>
              <a:rPr lang="en-US" dirty="0"/>
              <a:t>Already working on it– see note in CQ0 grade post</a:t>
            </a:r>
          </a:p>
          <a:p>
            <a:pPr lvl="1"/>
            <a:r>
              <a:rPr lang="en-US" dirty="0"/>
              <a:t>More practice quizzes</a:t>
            </a:r>
          </a:p>
          <a:p>
            <a:pPr lvl="2"/>
            <a:r>
              <a:rPr lang="en-US" dirty="0"/>
              <a:t>Unlikely to get more than 1/quiz this quarter, but will build over time</a:t>
            </a:r>
          </a:p>
          <a:p>
            <a:pPr lvl="2"/>
            <a:r>
              <a:rPr lang="en-US" dirty="0"/>
              <a:t>Make sure to use them well!</a:t>
            </a:r>
          </a:p>
          <a:p>
            <a:pPr lvl="1"/>
            <a:r>
              <a:rPr lang="en-US" dirty="0"/>
              <a:t>Gradebook</a:t>
            </a:r>
          </a:p>
          <a:p>
            <a:pPr lvl="2"/>
            <a:r>
              <a:rPr lang="en-US" dirty="0"/>
              <a:t>On the way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30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C31A3-8415-97C6-24D4-16BF08727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Mid-Quarter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CD61F-8363-4BCB-C157-648E68B371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Mixed results</a:t>
            </a:r>
          </a:p>
          <a:p>
            <a:pPr lvl="1"/>
            <a:r>
              <a:rPr lang="en-US" dirty="0"/>
              <a:t>Pace of lecture</a:t>
            </a:r>
          </a:p>
          <a:p>
            <a:pPr lvl="2"/>
            <a:r>
              <a:rPr lang="en-US"/>
              <a:t>Also amount of review/recap</a:t>
            </a:r>
            <a:endParaRPr lang="en-US" dirty="0"/>
          </a:p>
          <a:p>
            <a:pPr lvl="1"/>
            <a:r>
              <a:rPr lang="en-US" dirty="0"/>
              <a:t>Quiz/Practice alignment</a:t>
            </a:r>
          </a:p>
          <a:p>
            <a:pPr lvl="1"/>
            <a:r>
              <a:rPr lang="en-US" dirty="0"/>
              <a:t>Spec clarity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478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Review: OOP</a:t>
            </a:r>
          </a:p>
          <a:p>
            <a:pPr>
              <a:spcAft>
                <a:spcPts val="1200"/>
              </a:spcAft>
            </a:pPr>
            <a:r>
              <a:rPr lang="en-US" dirty="0"/>
              <a:t>Abstraction</a:t>
            </a:r>
          </a:p>
          <a:p>
            <a:pPr>
              <a:spcAft>
                <a:spcPts val="1200"/>
              </a:spcAft>
            </a:pPr>
            <a:r>
              <a:rPr lang="en-US" dirty="0"/>
              <a:t>Building a Shopping Cart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3190604" y="2082523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63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(PCM) </a:t>
            </a:r>
            <a:r>
              <a:rPr lang="en-US" dirty="0"/>
              <a:t>Object Oriented Programming (OOP)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9C77E-E536-86A6-2B31-928F86478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029835"/>
          </a:xfrm>
        </p:spPr>
        <p:txBody>
          <a:bodyPr>
            <a:normAutofit/>
          </a:bodyPr>
          <a:lstStyle/>
          <a:p>
            <a:r>
              <a:rPr lang="en-US" sz="3600" b="1" dirty="0"/>
              <a:t>Procedural programming</a:t>
            </a:r>
            <a:r>
              <a:rPr lang="en-US" sz="3600" dirty="0"/>
              <a:t>: Programs that perform their behavior as a series of steps to be carried out</a:t>
            </a:r>
          </a:p>
          <a:p>
            <a:pPr lvl="1"/>
            <a:r>
              <a:rPr lang="en-US" sz="3200" dirty="0"/>
              <a:t>Classes that </a:t>
            </a:r>
            <a:r>
              <a:rPr lang="en-US" sz="3200" u="sng" dirty="0"/>
              <a:t>do</a:t>
            </a:r>
            <a:r>
              <a:rPr lang="en-US" sz="3200" i="1" dirty="0"/>
              <a:t> </a:t>
            </a:r>
            <a:r>
              <a:rPr lang="en-US" sz="3200" dirty="0"/>
              <a:t>things</a:t>
            </a:r>
          </a:p>
          <a:p>
            <a:endParaRPr lang="en-US" sz="3600" dirty="0"/>
          </a:p>
          <a:p>
            <a:r>
              <a:rPr lang="en-US" sz="3600" b="1" dirty="0"/>
              <a:t>Object-oriented programming (OOP): </a:t>
            </a:r>
            <a:r>
              <a:rPr lang="en-US" sz="3600" dirty="0"/>
              <a:t>Programs that perform their behavior as interactions between objects</a:t>
            </a:r>
          </a:p>
          <a:p>
            <a:pPr lvl="1"/>
            <a:r>
              <a:rPr lang="en-US" sz="3200" dirty="0"/>
              <a:t>Classes that </a:t>
            </a:r>
            <a:r>
              <a:rPr lang="en-US" sz="3200" u="sng" dirty="0"/>
              <a:t>represent</a:t>
            </a:r>
            <a:r>
              <a:rPr lang="en-US" sz="3200" i="1" dirty="0"/>
              <a:t> </a:t>
            </a:r>
            <a:r>
              <a:rPr lang="en-US" sz="3200" dirty="0"/>
              <a:t>things</a:t>
            </a:r>
          </a:p>
          <a:p>
            <a:pPr lvl="1"/>
            <a:r>
              <a:rPr lang="en-US" sz="3200" dirty="0"/>
              <a:t>We’re going to start writing our own objects! </a:t>
            </a:r>
          </a:p>
        </p:txBody>
      </p:sp>
    </p:spTree>
    <p:extLst>
      <p:ext uri="{BB962C8B-B14F-4D97-AF65-F5344CB8AC3E}">
        <p14:creationId xmlns:p14="http://schemas.microsoft.com/office/powerpoint/2010/main" val="28724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(PCM) </a:t>
            </a:r>
            <a:r>
              <a:rPr lang="en-US" dirty="0"/>
              <a:t>Classes &amp; Objects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9C77E-E536-86A6-2B31-928F86478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b="1" dirty="0"/>
              <a:t>Classes</a:t>
            </a:r>
            <a:r>
              <a:rPr lang="en-US" sz="3200" dirty="0"/>
              <a:t> can define the </a:t>
            </a:r>
            <a:r>
              <a:rPr lang="en-US" sz="3200" u="sng" dirty="0"/>
              <a:t>template</a:t>
            </a:r>
            <a:r>
              <a:rPr lang="en-US" sz="3200" i="1" dirty="0"/>
              <a:t> </a:t>
            </a:r>
            <a:r>
              <a:rPr lang="en-US" sz="3200" dirty="0"/>
              <a:t>for an object</a:t>
            </a:r>
          </a:p>
          <a:p>
            <a:pPr lvl="1"/>
            <a:r>
              <a:rPr lang="en-US" sz="2800" dirty="0"/>
              <a:t>📰 Like the blueprint for a house!</a:t>
            </a:r>
          </a:p>
          <a:p>
            <a:pPr marL="457200" lvl="1" indent="0">
              <a:buNone/>
            </a:pPr>
            <a:r>
              <a:rPr lang="en-US" sz="2800" dirty="0"/>
              <a:t>    </a:t>
            </a:r>
            <a:r>
              <a:rPr lang="en-US" sz="2800" i="1" dirty="0"/>
              <a:t>“What does it mean to be this thing?”</a:t>
            </a:r>
          </a:p>
          <a:p>
            <a:endParaRPr lang="en-US" sz="3200" dirty="0"/>
          </a:p>
          <a:p>
            <a:r>
              <a:rPr lang="en-US" sz="3200" b="1" dirty="0"/>
              <a:t>Objects</a:t>
            </a:r>
            <a:r>
              <a:rPr lang="en-US" sz="3200" dirty="0"/>
              <a:t> are the actual </a:t>
            </a:r>
            <a:r>
              <a:rPr lang="en-US" sz="3200" u="sng" dirty="0"/>
              <a:t>instances</a:t>
            </a:r>
            <a:r>
              <a:rPr lang="en-US" sz="3200" i="1" dirty="0"/>
              <a:t> </a:t>
            </a:r>
            <a:r>
              <a:rPr lang="en-US" sz="3200" dirty="0"/>
              <a:t>of the class </a:t>
            </a:r>
          </a:p>
          <a:p>
            <a:pPr lvl="1"/>
            <a:r>
              <a:rPr lang="en-US" sz="2800" dirty="0"/>
              <a:t>🏠 Like the actual house built from the blueprint!</a:t>
            </a:r>
          </a:p>
          <a:p>
            <a:pPr marL="457200" lvl="1" indent="0">
              <a:buNone/>
            </a:pPr>
            <a:r>
              <a:rPr lang="en-US" sz="2800" dirty="0"/>
              <a:t>    </a:t>
            </a:r>
            <a:r>
              <a:rPr lang="en-US" sz="2800" i="1" dirty="0"/>
              <a:t>“It is an example of this thing!” </a:t>
            </a:r>
          </a:p>
          <a:p>
            <a:pPr lvl="1"/>
            <a:endParaRPr lang="en-US" sz="2800" dirty="0"/>
          </a:p>
          <a:p>
            <a:pPr marL="0" indent="0">
              <a:buNone/>
            </a:pPr>
            <a:r>
              <a:rPr lang="en-US" sz="3200" dirty="0"/>
              <a:t>We create a new instance of a class with the </a:t>
            </a:r>
            <a:r>
              <a:rPr lang="en-US" sz="3200" dirty="0">
                <a:solidFill>
                  <a:schemeClr val="accent2"/>
                </a:solidFill>
                <a:latin typeface="Consolas" panose="020B0609020204030204" pitchFamily="49" charset="0"/>
              </a:rPr>
              <a:t>new</a:t>
            </a:r>
            <a:r>
              <a:rPr lang="en-US" sz="3200" dirty="0"/>
              <a:t> keyword </a:t>
            </a:r>
          </a:p>
          <a:p>
            <a:pPr marL="0" indent="0">
              <a:buNone/>
            </a:pPr>
            <a:r>
              <a:rPr lang="en-US" sz="3200" dirty="0"/>
              <a:t>e.g., </a:t>
            </a:r>
            <a:r>
              <a:rPr lang="en-US" sz="3200" dirty="0">
                <a:latin typeface="Consolas" panose="020B0609020204030204" pitchFamily="49" charset="0"/>
              </a:rPr>
              <a:t>Scanner console = </a:t>
            </a:r>
            <a:r>
              <a:rPr lang="en-US" sz="3200" b="1" dirty="0">
                <a:solidFill>
                  <a:schemeClr val="accent2"/>
                </a:solidFill>
                <a:latin typeface="Consolas" panose="020B0609020204030204" pitchFamily="49" charset="0"/>
              </a:rPr>
              <a:t>new</a:t>
            </a:r>
            <a:r>
              <a:rPr lang="en-US" sz="3200" dirty="0">
                <a:latin typeface="Consolas" panose="020B0609020204030204" pitchFamily="49" charset="0"/>
              </a:rPr>
              <a:t> Scanner(System.in);</a:t>
            </a:r>
          </a:p>
        </p:txBody>
      </p:sp>
    </p:spTree>
    <p:extLst>
      <p:ext uri="{BB962C8B-B14F-4D97-AF65-F5344CB8AC3E}">
        <p14:creationId xmlns:p14="http://schemas.microsoft.com/office/powerpoint/2010/main" val="1306728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(PCM) </a:t>
            </a:r>
            <a:r>
              <a:rPr lang="en-US" dirty="0"/>
              <a:t>Object State &amp; Behavior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9C77E-E536-86A6-2B31-928F86478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029835"/>
          </a:xfrm>
        </p:spPr>
        <p:txBody>
          <a:bodyPr>
            <a:normAutofit fontScale="92500" lnSpcReduction="10000"/>
          </a:bodyPr>
          <a:lstStyle/>
          <a:p>
            <a:r>
              <a:rPr lang="en-US" sz="3600" b="1" dirty="0"/>
              <a:t>Objects</a:t>
            </a:r>
            <a:r>
              <a:rPr lang="en-US" sz="3600" dirty="0"/>
              <a:t> can tie related </a:t>
            </a:r>
            <a:r>
              <a:rPr lang="en-US" sz="3600" i="1" dirty="0"/>
              <a:t>state </a:t>
            </a:r>
            <a:r>
              <a:rPr lang="en-US" sz="3600" dirty="0"/>
              <a:t>and </a:t>
            </a:r>
            <a:r>
              <a:rPr lang="en-US" sz="3600" i="1" dirty="0"/>
              <a:t>behavior </a:t>
            </a:r>
            <a:r>
              <a:rPr lang="en-US" sz="3600" dirty="0"/>
              <a:t>together</a:t>
            </a:r>
          </a:p>
          <a:p>
            <a:endParaRPr lang="en-US" sz="3600" dirty="0"/>
          </a:p>
          <a:p>
            <a:r>
              <a:rPr lang="en-US" sz="3600" b="1" dirty="0"/>
              <a:t>State</a:t>
            </a:r>
            <a:r>
              <a:rPr lang="en-US" sz="3600" i="1" dirty="0"/>
              <a:t> </a:t>
            </a:r>
            <a:r>
              <a:rPr lang="en-US" sz="3600" dirty="0"/>
              <a:t>is defined by the object’s </a:t>
            </a:r>
            <a:r>
              <a:rPr lang="en-US" sz="3600" i="1" dirty="0"/>
              <a:t>fields </a:t>
            </a:r>
            <a:r>
              <a:rPr lang="en-US" sz="3600" dirty="0"/>
              <a:t>(aka </a:t>
            </a:r>
            <a:r>
              <a:rPr lang="en-US" sz="3600" i="1" dirty="0"/>
              <a:t>instance variables</a:t>
            </a:r>
            <a:r>
              <a:rPr lang="en-US" sz="3600" dirty="0"/>
              <a:t>)</a:t>
            </a:r>
          </a:p>
          <a:p>
            <a:pPr lvl="1"/>
            <a:r>
              <a:rPr lang="en-US" sz="28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Scanner</a:t>
            </a:r>
            <a:r>
              <a:rPr lang="en-US" sz="28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’s state may include what it’s scanning, where it is in the input, etc. </a:t>
            </a:r>
          </a:p>
          <a:p>
            <a:pPr marL="0" indent="0">
              <a:buNone/>
            </a:pPr>
            <a:endParaRPr lang="en-US" sz="3600" i="1" dirty="0"/>
          </a:p>
          <a:p>
            <a:r>
              <a:rPr lang="en-US" sz="3600" b="1" dirty="0"/>
              <a:t>Behavior</a:t>
            </a:r>
            <a:r>
              <a:rPr lang="en-US" sz="3600" i="1" dirty="0"/>
              <a:t> </a:t>
            </a:r>
            <a:r>
              <a:rPr lang="en-US" sz="3600" dirty="0"/>
              <a:t>is defined by the object’s </a:t>
            </a:r>
            <a:r>
              <a:rPr lang="en-US" sz="3600" i="1" dirty="0"/>
              <a:t>instance methods</a:t>
            </a:r>
          </a:p>
          <a:p>
            <a:pPr lvl="1"/>
            <a:r>
              <a:rPr lang="en-US" sz="28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Scanner</a:t>
            </a:r>
            <a:r>
              <a:rPr lang="en-US" sz="28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’s behavior includes “getting the next token and returning it as an </a:t>
            </a:r>
            <a:r>
              <a:rPr lang="en-US" sz="28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nsolas" panose="020B0609020204030204" pitchFamily="49" charset="0"/>
              </a:rPr>
              <a:t>int</a:t>
            </a:r>
            <a:r>
              <a:rPr lang="en-US" sz="28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”, “returning whether there is a next token or not”, etc. </a:t>
            </a:r>
          </a:p>
          <a:p>
            <a:pPr lvl="1"/>
            <a:r>
              <a:rPr lang="en-US" sz="2800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b="1" i="1" dirty="0">
                <a:solidFill>
                  <a:srgbClr val="FF2F92"/>
                </a:solidFill>
              </a:rPr>
              <a:t>…Next time!</a:t>
            </a:r>
          </a:p>
          <a:p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59052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(PCM) </a:t>
            </a:r>
            <a:r>
              <a:rPr lang="en-US" dirty="0"/>
              <a:t>Object Class Syntax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9C77E-E536-86A6-2B31-928F86478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486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267F99"/>
                </a:solidFill>
                <a:latin typeface="Consolas" panose="020B0609020204030204" pitchFamily="49" charset="0"/>
              </a:rPr>
              <a:t>MyObject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fields (or instance variables)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  type1 fieldName1;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  type2 fieldName2;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  ...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instance methods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returnType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795E26"/>
                </a:solidFill>
                <a:latin typeface="Consolas" panose="020B0609020204030204" pitchFamily="49" charset="0"/>
              </a:rPr>
              <a:t>methodName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(...) {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      ...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    }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...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715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(PCM) </a:t>
            </a:r>
            <a:r>
              <a:rPr lang="en-US" dirty="0"/>
              <a:t>Instance Variables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9C77E-E536-86A6-2B31-928F86478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05363"/>
          </a:xfrm>
        </p:spPr>
        <p:txBody>
          <a:bodyPr>
            <a:normAutofit/>
          </a:bodyPr>
          <a:lstStyle/>
          <a:p>
            <a:r>
              <a:rPr lang="en-US" sz="3200" dirty="0"/>
              <a:t>Fields are also referred to as </a:t>
            </a:r>
            <a:r>
              <a:rPr lang="en-US" sz="3200" b="1" dirty="0"/>
              <a:t>instance variables</a:t>
            </a:r>
            <a:endParaRPr lang="en-US" b="1" dirty="0"/>
          </a:p>
          <a:p>
            <a:endParaRPr lang="en-US" sz="1400" dirty="0"/>
          </a:p>
          <a:p>
            <a:r>
              <a:rPr lang="en-US" sz="3200" dirty="0"/>
              <a:t>Fields are defined in a class, where each instance</a:t>
            </a:r>
            <a:r>
              <a:rPr lang="en-US" sz="3200" i="1" dirty="0"/>
              <a:t> </a:t>
            </a:r>
            <a:r>
              <a:rPr lang="en-US" sz="3200" dirty="0"/>
              <a:t>of the class has their own copy of the fields </a:t>
            </a:r>
          </a:p>
          <a:p>
            <a:pPr lvl="1"/>
            <a:r>
              <a:rPr lang="en-US" sz="2800" dirty="0"/>
              <a:t>Hence </a:t>
            </a:r>
            <a:r>
              <a:rPr lang="en-US" sz="2800" i="1" dirty="0"/>
              <a:t>instance </a:t>
            </a:r>
            <a:r>
              <a:rPr lang="en-US" sz="2800" dirty="0"/>
              <a:t>variable! It’s a variable tied to a </a:t>
            </a:r>
            <a:r>
              <a:rPr lang="en-US" sz="2800" b="1" dirty="0"/>
              <a:t>specific</a:t>
            </a:r>
            <a:r>
              <a:rPr lang="en-US" sz="2800" dirty="0"/>
              <a:t> instance of the class! </a:t>
            </a:r>
          </a:p>
        </p:txBody>
      </p:sp>
      <p:pic>
        <p:nvPicPr>
          <p:cNvPr id="1026" name="Picture 2" descr="House Blueprint - Openclipart">
            <a:extLst>
              <a:ext uri="{FF2B5EF4-FFF2-40B4-BE49-F238E27FC236}">
                <a16:creationId xmlns:a16="http://schemas.microsoft.com/office/drawing/2014/main" id="{254B8985-B9B0-4A03-BE06-07A8FE50E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43" y="4677410"/>
            <a:ext cx="2657475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phic 4" descr="Home">
            <a:extLst>
              <a:ext uri="{FF2B5EF4-FFF2-40B4-BE49-F238E27FC236}">
                <a16:creationId xmlns:a16="http://schemas.microsoft.com/office/drawing/2014/main" id="{394327CC-82C2-4720-A98A-1F57D17438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2851" y="4973897"/>
            <a:ext cx="914400" cy="914400"/>
          </a:xfrm>
          <a:prstGeom prst="rect">
            <a:avLst/>
          </a:prstGeom>
        </p:spPr>
      </p:pic>
      <p:pic>
        <p:nvPicPr>
          <p:cNvPr id="7" name="Graphic 6" descr="Home">
            <a:extLst>
              <a:ext uri="{FF2B5EF4-FFF2-40B4-BE49-F238E27FC236}">
                <a16:creationId xmlns:a16="http://schemas.microsoft.com/office/drawing/2014/main" id="{41C9A8B4-D6F5-4AD0-B58B-5CE7DD2120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5284" y="4973897"/>
            <a:ext cx="914400" cy="914400"/>
          </a:xfrm>
          <a:prstGeom prst="rect">
            <a:avLst/>
          </a:prstGeom>
        </p:spPr>
      </p:pic>
      <p:pic>
        <p:nvPicPr>
          <p:cNvPr id="8" name="Graphic 7" descr="Home">
            <a:extLst>
              <a:ext uri="{FF2B5EF4-FFF2-40B4-BE49-F238E27FC236}">
                <a16:creationId xmlns:a16="http://schemas.microsoft.com/office/drawing/2014/main" id="{0AD76BD1-4845-49C2-929F-5EA74659C5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77717" y="4973897"/>
            <a:ext cx="914400" cy="914400"/>
          </a:xfrm>
          <a:prstGeom prst="rect">
            <a:avLst/>
          </a:prstGeom>
        </p:spPr>
      </p:pic>
      <p:pic>
        <p:nvPicPr>
          <p:cNvPr id="9" name="Graphic 8" descr="Home">
            <a:extLst>
              <a:ext uri="{FF2B5EF4-FFF2-40B4-BE49-F238E27FC236}">
                <a16:creationId xmlns:a16="http://schemas.microsoft.com/office/drawing/2014/main" id="{BB78D8DA-689E-45FF-99B3-EAD449EF23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90150" y="4973897"/>
            <a:ext cx="914400" cy="914400"/>
          </a:xfrm>
          <a:prstGeom prst="rect">
            <a:avLst/>
          </a:prstGeom>
        </p:spPr>
      </p:pic>
      <p:pic>
        <p:nvPicPr>
          <p:cNvPr id="10" name="Graphic 9" descr="Home">
            <a:extLst>
              <a:ext uri="{FF2B5EF4-FFF2-40B4-BE49-F238E27FC236}">
                <a16:creationId xmlns:a16="http://schemas.microsoft.com/office/drawing/2014/main" id="{6C8A4FCC-56F9-46E2-BA60-31C3DA080CB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902583" y="4973897"/>
            <a:ext cx="914400" cy="914400"/>
          </a:xfrm>
          <a:prstGeom prst="rect">
            <a:avLst/>
          </a:prstGeom>
        </p:spPr>
      </p:pic>
      <p:pic>
        <p:nvPicPr>
          <p:cNvPr id="11" name="Graphic 10" descr="Home">
            <a:extLst>
              <a:ext uri="{FF2B5EF4-FFF2-40B4-BE49-F238E27FC236}">
                <a16:creationId xmlns:a16="http://schemas.microsoft.com/office/drawing/2014/main" id="{66F93503-251E-4D25-8306-61EE1A68B17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15016" y="497389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471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8D505CA4-02D3-C826-0E07-FC3C76D6285C}"/>
              </a:ext>
            </a:extLst>
          </p:cNvPr>
          <p:cNvSpPr/>
          <p:nvPr/>
        </p:nvSpPr>
        <p:spPr>
          <a:xfrm>
            <a:off x="4546854" y="4662574"/>
            <a:ext cx="1569492" cy="1419367"/>
          </a:xfrm>
          <a:prstGeom prst="ellipse">
            <a:avLst/>
          </a:prstGeom>
          <a:solidFill>
            <a:srgbClr val="FFC000"/>
          </a:solidFill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(PCM) </a:t>
            </a:r>
            <a:r>
              <a:rPr lang="en-US" dirty="0"/>
              <a:t>Instance Methods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D1552F8-9EE3-88D7-13DC-DA093D743B71}"/>
              </a:ext>
            </a:extLst>
          </p:cNvPr>
          <p:cNvSpPr/>
          <p:nvPr/>
        </p:nvSpPr>
        <p:spPr>
          <a:xfrm>
            <a:off x="6680454" y="4662574"/>
            <a:ext cx="1569492" cy="1419367"/>
          </a:xfrm>
          <a:prstGeom prst="ellipse">
            <a:avLst/>
          </a:prstGeom>
          <a:solidFill>
            <a:srgbClr val="FFC000"/>
          </a:solidFill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9C77E-E536-86A6-2B31-928F86478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05363"/>
          </a:xfrm>
        </p:spPr>
        <p:txBody>
          <a:bodyPr>
            <a:normAutofit/>
          </a:bodyPr>
          <a:lstStyle/>
          <a:p>
            <a:r>
              <a:rPr lang="en-US" sz="3200" b="1" dirty="0"/>
              <a:t>Instance methods </a:t>
            </a:r>
            <a:r>
              <a:rPr lang="en-US" sz="3200" dirty="0"/>
              <a:t>are defined in a class</a:t>
            </a:r>
          </a:p>
          <a:p>
            <a:r>
              <a:rPr lang="en-US" sz="3200" dirty="0"/>
              <a:t>Calling an instance method on a particular </a:t>
            </a:r>
            <a:r>
              <a:rPr lang="en-US" sz="3200" i="1" dirty="0"/>
              <a:t>instance </a:t>
            </a:r>
            <a:r>
              <a:rPr lang="en-US" sz="3200" dirty="0"/>
              <a:t>of the class will have effects only on </a:t>
            </a:r>
            <a:r>
              <a:rPr lang="en-US" sz="3200" u="sng" dirty="0"/>
              <a:t>that</a:t>
            </a:r>
            <a:r>
              <a:rPr lang="en-US" sz="3200" i="1" dirty="0"/>
              <a:t> </a:t>
            </a:r>
            <a:r>
              <a:rPr lang="en-US" sz="3200" dirty="0"/>
              <a:t>instance</a:t>
            </a:r>
          </a:p>
          <a:p>
            <a:r>
              <a:rPr lang="en-US" sz="3200" i="1" dirty="0"/>
              <a:t>More on these later…</a:t>
            </a:r>
          </a:p>
        </p:txBody>
      </p:sp>
      <p:pic>
        <p:nvPicPr>
          <p:cNvPr id="6" name="Graphic 5" descr="Lamp">
            <a:extLst>
              <a:ext uri="{FF2B5EF4-FFF2-40B4-BE49-F238E27FC236}">
                <a16:creationId xmlns:a16="http://schemas.microsoft.com/office/drawing/2014/main" id="{1EEF0B7A-5AE2-417F-8E77-CFAFCCD321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40800" y="5167541"/>
            <a:ext cx="914400" cy="914400"/>
          </a:xfrm>
          <a:prstGeom prst="rect">
            <a:avLst/>
          </a:prstGeom>
        </p:spPr>
      </p:pic>
      <p:pic>
        <p:nvPicPr>
          <p:cNvPr id="13" name="Graphic 12" descr="Home">
            <a:extLst>
              <a:ext uri="{FF2B5EF4-FFF2-40B4-BE49-F238E27FC236}">
                <a16:creationId xmlns:a16="http://schemas.microsoft.com/office/drawing/2014/main" id="{8008ACE4-3095-489F-A18A-43C183614B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40800" y="3941989"/>
            <a:ext cx="914400" cy="914400"/>
          </a:xfrm>
          <a:prstGeom prst="rect">
            <a:avLst/>
          </a:prstGeom>
        </p:spPr>
      </p:pic>
      <p:pic>
        <p:nvPicPr>
          <p:cNvPr id="15" name="Graphic 14" descr="Lamp">
            <a:extLst>
              <a:ext uri="{FF2B5EF4-FFF2-40B4-BE49-F238E27FC236}">
                <a16:creationId xmlns:a16="http://schemas.microsoft.com/office/drawing/2014/main" id="{F5B62657-A8CA-4E02-BBA9-865682590B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07600" y="5167541"/>
            <a:ext cx="914400" cy="914400"/>
          </a:xfrm>
          <a:prstGeom prst="rect">
            <a:avLst/>
          </a:prstGeom>
        </p:spPr>
      </p:pic>
      <p:pic>
        <p:nvPicPr>
          <p:cNvPr id="16" name="Graphic 15" descr="Home">
            <a:extLst>
              <a:ext uri="{FF2B5EF4-FFF2-40B4-BE49-F238E27FC236}">
                <a16:creationId xmlns:a16="http://schemas.microsoft.com/office/drawing/2014/main" id="{FCF443BD-2B19-40F0-87C2-EBB9BEAABF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07600" y="3941989"/>
            <a:ext cx="914400" cy="914400"/>
          </a:xfrm>
          <a:prstGeom prst="rect">
            <a:avLst/>
          </a:prstGeom>
        </p:spPr>
      </p:pic>
      <p:pic>
        <p:nvPicPr>
          <p:cNvPr id="17" name="Graphic 16" descr="Lamp">
            <a:extLst>
              <a:ext uri="{FF2B5EF4-FFF2-40B4-BE49-F238E27FC236}">
                <a16:creationId xmlns:a16="http://schemas.microsoft.com/office/drawing/2014/main" id="{7A286994-C54B-4ADE-A294-31585624C46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874400" y="5167541"/>
            <a:ext cx="914400" cy="914400"/>
          </a:xfrm>
          <a:prstGeom prst="rect">
            <a:avLst/>
          </a:prstGeom>
        </p:spPr>
      </p:pic>
      <p:pic>
        <p:nvPicPr>
          <p:cNvPr id="18" name="Graphic 17" descr="Home">
            <a:extLst>
              <a:ext uri="{FF2B5EF4-FFF2-40B4-BE49-F238E27FC236}">
                <a16:creationId xmlns:a16="http://schemas.microsoft.com/office/drawing/2014/main" id="{0C22A86B-CD95-460F-9AD6-3A0EE6D5672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874400" y="3941989"/>
            <a:ext cx="914400" cy="914400"/>
          </a:xfrm>
          <a:prstGeom prst="rect">
            <a:avLst/>
          </a:prstGeom>
        </p:spPr>
      </p:pic>
      <p:pic>
        <p:nvPicPr>
          <p:cNvPr id="19" name="Graphic 18" descr="Lamp">
            <a:extLst>
              <a:ext uri="{FF2B5EF4-FFF2-40B4-BE49-F238E27FC236}">
                <a16:creationId xmlns:a16="http://schemas.microsoft.com/office/drawing/2014/main" id="{F1B3C406-1E90-46D5-8B32-4959320589F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941200" y="5167541"/>
            <a:ext cx="914400" cy="914400"/>
          </a:xfrm>
          <a:prstGeom prst="rect">
            <a:avLst/>
          </a:prstGeom>
        </p:spPr>
      </p:pic>
      <p:pic>
        <p:nvPicPr>
          <p:cNvPr id="20" name="Graphic 19" descr="Home">
            <a:extLst>
              <a:ext uri="{FF2B5EF4-FFF2-40B4-BE49-F238E27FC236}">
                <a16:creationId xmlns:a16="http://schemas.microsoft.com/office/drawing/2014/main" id="{2A9AF6E2-2E89-4828-ADD8-C831EBF8F07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941200" y="3941989"/>
            <a:ext cx="914400" cy="914400"/>
          </a:xfrm>
          <a:prstGeom prst="rect">
            <a:avLst/>
          </a:prstGeom>
        </p:spPr>
      </p:pic>
      <p:pic>
        <p:nvPicPr>
          <p:cNvPr id="21" name="Graphic 20" descr="Lamp">
            <a:extLst>
              <a:ext uri="{FF2B5EF4-FFF2-40B4-BE49-F238E27FC236}">
                <a16:creationId xmlns:a16="http://schemas.microsoft.com/office/drawing/2014/main" id="{C6F70221-AA39-43A6-A54C-C7D1CB684C9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008000" y="5167541"/>
            <a:ext cx="914400" cy="914400"/>
          </a:xfrm>
          <a:prstGeom prst="rect">
            <a:avLst/>
          </a:prstGeom>
        </p:spPr>
      </p:pic>
      <p:pic>
        <p:nvPicPr>
          <p:cNvPr id="22" name="Graphic 21" descr="Home">
            <a:extLst>
              <a:ext uri="{FF2B5EF4-FFF2-40B4-BE49-F238E27FC236}">
                <a16:creationId xmlns:a16="http://schemas.microsoft.com/office/drawing/2014/main" id="{47463535-6C4C-4BFB-816F-A258FFE9745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008000" y="3941989"/>
            <a:ext cx="914400" cy="914400"/>
          </a:xfrm>
          <a:prstGeom prst="rect">
            <a:avLst/>
          </a:prstGeom>
        </p:spPr>
      </p:pic>
      <p:pic>
        <p:nvPicPr>
          <p:cNvPr id="23" name="Graphic 22" descr="Lamp">
            <a:extLst>
              <a:ext uri="{FF2B5EF4-FFF2-40B4-BE49-F238E27FC236}">
                <a16:creationId xmlns:a16="http://schemas.microsoft.com/office/drawing/2014/main" id="{A18F3F0C-D516-4AC8-AFF1-18BDE629E8B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8074800" y="5167541"/>
            <a:ext cx="914400" cy="914400"/>
          </a:xfrm>
          <a:prstGeom prst="rect">
            <a:avLst/>
          </a:prstGeom>
        </p:spPr>
      </p:pic>
      <p:pic>
        <p:nvPicPr>
          <p:cNvPr id="24" name="Graphic 23" descr="Home">
            <a:extLst>
              <a:ext uri="{FF2B5EF4-FFF2-40B4-BE49-F238E27FC236}">
                <a16:creationId xmlns:a16="http://schemas.microsoft.com/office/drawing/2014/main" id="{8F67067F-A737-465F-82DD-C07694B53FB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074800" y="394198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72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/>
              <a:t>Review: OOP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Abstraction</a:t>
            </a:r>
          </a:p>
          <a:p>
            <a:pPr>
              <a:spcAft>
                <a:spcPts val="1200"/>
              </a:spcAft>
            </a:pPr>
            <a:r>
              <a:rPr lang="en-US" dirty="0"/>
              <a:t>Building a Shopping Cart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2940573" y="2789754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191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lose-up of a machine engine&#10;&#10;AI-generated content may be incorrect.">
            <a:extLst>
              <a:ext uri="{FF2B5EF4-FFF2-40B4-BE49-F238E27FC236}">
                <a16:creationId xmlns:a16="http://schemas.microsoft.com/office/drawing/2014/main" id="{C39EE212-E28D-3003-7796-7A72BFA15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5878" y="434975"/>
            <a:ext cx="9520244" cy="6354763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294177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 close-up of a circuit board&#10;&#10;AI-generated content may be incorrect.">
            <a:extLst>
              <a:ext uri="{FF2B5EF4-FFF2-40B4-BE49-F238E27FC236}">
                <a16:creationId xmlns:a16="http://schemas.microsoft.com/office/drawing/2014/main" id="{31D670CA-A427-8797-6FB1-FE6A3D526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59491" y="434975"/>
            <a:ext cx="8473017" cy="6354763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392582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9C77E-E536-86A6-2B31-928F86478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0536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The separation of ideas from details, meaning that we can </a:t>
            </a:r>
            <a:r>
              <a:rPr lang="en-US" sz="4000" u="sng" dirty="0"/>
              <a:t>use</a:t>
            </a:r>
            <a:r>
              <a:rPr lang="en-US" sz="4000" dirty="0"/>
              <a:t> something without knowing exactly </a:t>
            </a:r>
            <a:r>
              <a:rPr lang="en-US" sz="4000" u="sng" dirty="0"/>
              <a:t>how</a:t>
            </a:r>
            <a:r>
              <a:rPr lang="en-US" sz="4000" dirty="0"/>
              <a:t> it works. </a:t>
            </a:r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/>
              <a:t>You were able use the </a:t>
            </a:r>
            <a:r>
              <a:rPr lang="en-US" sz="4000" dirty="0">
                <a:latin typeface="Consolas" panose="020B0609020204030204" pitchFamily="49" charset="0"/>
              </a:rPr>
              <a:t>Scanner</a:t>
            </a:r>
            <a:r>
              <a:rPr lang="en-US" sz="4000" dirty="0"/>
              <a:t> class without understanding how it works internally!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38475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A5B0-82C6-9A99-1597-7D918409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Client v. Implementor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9C77E-E536-86A6-2B31-928F86478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We have been the</a:t>
            </a:r>
            <a:r>
              <a:rPr lang="en-US" sz="4000" i="1" dirty="0"/>
              <a:t> </a:t>
            </a:r>
            <a:r>
              <a:rPr lang="en-US" sz="4000" u="sng" dirty="0"/>
              <a:t>clients</a:t>
            </a:r>
            <a:r>
              <a:rPr lang="en-US" sz="4000" dirty="0"/>
              <a:t> of many objects this quarter! </a:t>
            </a:r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/>
              <a:t>Now we will become the </a:t>
            </a:r>
            <a:r>
              <a:rPr lang="en-US" sz="4000" u="sng" dirty="0"/>
              <a:t>implementors</a:t>
            </a:r>
            <a:r>
              <a:rPr lang="en-US" sz="4000" i="1" dirty="0"/>
              <a:t> </a:t>
            </a:r>
            <a:r>
              <a:rPr lang="en-US" sz="4000" dirty="0"/>
              <a:t>of our own objects! </a:t>
            </a:r>
          </a:p>
        </p:txBody>
      </p:sp>
    </p:spTree>
    <p:extLst>
      <p:ext uri="{BB962C8B-B14F-4D97-AF65-F5344CB8AC3E}">
        <p14:creationId xmlns:p14="http://schemas.microsoft.com/office/powerpoint/2010/main" val="30753548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/>
              <a:t>Review: OOP</a:t>
            </a:r>
          </a:p>
          <a:p>
            <a:pPr>
              <a:spcAft>
                <a:spcPts val="1200"/>
              </a:spcAft>
            </a:pPr>
            <a:r>
              <a:rPr lang="en-US" dirty="0"/>
              <a:t>Abstraction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Building a Shopping Cart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4952681" y="3429000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2704"/>
      </p:ext>
    </p:extLst>
  </p:cSld>
  <p:clrMapOvr>
    <a:masterClrMapping/>
  </p:clrMapOvr>
</p:sld>
</file>

<file path=ppt/theme/theme1.xml><?xml version="1.0" encoding="utf-8"?>
<a:theme xmlns:a="http://schemas.openxmlformats.org/drawingml/2006/main" name="CSE 373 Summer 2020">
  <a:themeElements>
    <a:clrScheme name="CSE 373 20s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23370</TotalTime>
  <Words>638</Words>
  <Application>Microsoft Office PowerPoint</Application>
  <PresentationFormat>Widescreen</PresentationFormat>
  <Paragraphs>140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Consolas</vt:lpstr>
      <vt:lpstr>Montserrat</vt:lpstr>
      <vt:lpstr>Montserrat ExtraBold</vt:lpstr>
      <vt:lpstr>Montserrat SemiBold</vt:lpstr>
      <vt:lpstr>System Font Regular</vt:lpstr>
      <vt:lpstr>CSE 373 Summer 2020</vt:lpstr>
      <vt:lpstr>Introduction to Objects</vt:lpstr>
      <vt:lpstr>Lecture Outline</vt:lpstr>
      <vt:lpstr>Announcements</vt:lpstr>
      <vt:lpstr>Mid-Quarter Feedback</vt:lpstr>
      <vt:lpstr>Mid-Quarter Feedback</vt:lpstr>
      <vt:lpstr>Mid-Quarter Feedback</vt:lpstr>
      <vt:lpstr>Lecture Outline</vt:lpstr>
      <vt:lpstr>(PCM) Object Oriented Programming (OOP)</vt:lpstr>
      <vt:lpstr>(PCM) Classes &amp; Objects</vt:lpstr>
      <vt:lpstr>(PCM) Object State &amp; Behavior</vt:lpstr>
      <vt:lpstr>(PCM) Object Class Syntax</vt:lpstr>
      <vt:lpstr>(PCM) Instance Variables</vt:lpstr>
      <vt:lpstr>(PCM) Instance Methods</vt:lpstr>
      <vt:lpstr>Lecture Outline</vt:lpstr>
      <vt:lpstr>PowerPoint Presentation</vt:lpstr>
      <vt:lpstr>PowerPoint Presentation</vt:lpstr>
      <vt:lpstr>Abstraction</vt:lpstr>
      <vt:lpstr>Client v. Implementor</vt:lpstr>
      <vt:lpstr>Lecture Outline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Aaron S Johnston</dc:creator>
  <cp:keywords/>
  <dc:description/>
  <cp:lastModifiedBy>Brett Wortzman</cp:lastModifiedBy>
  <cp:revision>362</cp:revision>
  <cp:lastPrinted>2022-09-27T21:33:44Z</cp:lastPrinted>
  <dcterms:created xsi:type="dcterms:W3CDTF">2020-06-13T06:27:42Z</dcterms:created>
  <dcterms:modified xsi:type="dcterms:W3CDTF">2026-10-30T19:11:27Z</dcterms:modified>
  <cp:category/>
</cp:coreProperties>
</file>