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390" r:id="rId2"/>
    <p:sldId id="397" r:id="rId3"/>
    <p:sldId id="399" r:id="rId4"/>
    <p:sldId id="433" r:id="rId5"/>
    <p:sldId id="393" r:id="rId6"/>
    <p:sldId id="398" r:id="rId7"/>
    <p:sldId id="427" r:id="rId8"/>
    <p:sldId id="430" r:id="rId9"/>
    <p:sldId id="404" r:id="rId10"/>
    <p:sldId id="405" r:id="rId11"/>
    <p:sldId id="431" r:id="rId12"/>
    <p:sldId id="434" r:id="rId13"/>
    <p:sldId id="415" r:id="rId14"/>
    <p:sldId id="414" r:id="rId15"/>
    <p:sldId id="435" r:id="rId16"/>
    <p:sldId id="4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71387-6F25-40BE-A9C7-2DE5AC23F89B}">
          <p14:sldIdLst>
            <p14:sldId id="390"/>
            <p14:sldId id="397"/>
            <p14:sldId id="399"/>
            <p14:sldId id="433"/>
            <p14:sldId id="393"/>
            <p14:sldId id="398"/>
            <p14:sldId id="427"/>
            <p14:sldId id="430"/>
            <p14:sldId id="404"/>
            <p14:sldId id="405"/>
            <p14:sldId id="431"/>
            <p14:sldId id="434"/>
            <p14:sldId id="415"/>
            <p14:sldId id="414"/>
            <p14:sldId id="435"/>
            <p14:sldId id="43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C3F9"/>
    <a:srgbClr val="ACFCE3"/>
    <a:srgbClr val="E7B4EB"/>
    <a:srgbClr val="F2EFEF"/>
    <a:srgbClr val="FF2F92"/>
    <a:srgbClr val="FA8231"/>
    <a:srgbClr val="EFDEEE"/>
    <a:srgbClr val="BF9000"/>
    <a:srgbClr val="54A0FF"/>
    <a:srgbClr val="EF5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2" autoAdjust="0"/>
    <p:restoredTop sz="91361"/>
  </p:normalViewPr>
  <p:slideViewPr>
    <p:cSldViewPr snapToGrid="0" snapToObjects="1">
      <p:cViewPr varScale="1">
        <p:scale>
          <a:sx n="118" d="100"/>
          <a:sy n="118" d="100"/>
        </p:scale>
        <p:origin x="1205" y="77"/>
      </p:cViewPr>
      <p:guideLst/>
    </p:cSldViewPr>
  </p:slideViewPr>
  <p:outlineViewPr>
    <p:cViewPr>
      <p:scale>
        <a:sx n="33" d="100"/>
        <a:sy n="33" d="100"/>
      </p:scale>
      <p:origin x="-4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1ZWbsLfSqDiuqSzGaOy74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FD2082-700D-4FCA-E7BF-262E5D705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36757"/>
            <a:ext cx="12367880" cy="708269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9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606357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204213-5282-9748-829A-B0CF9968EAE3}"/>
              </a:ext>
            </a:extLst>
          </p:cNvPr>
          <p:cNvCxnSpPr/>
          <p:nvPr userDrawn="1"/>
        </p:nvCxnSpPr>
        <p:spPr>
          <a:xfrm>
            <a:off x="7452794" y="455141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6661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96;p1">
            <a:extLst>
              <a:ext uri="{FF2B5EF4-FFF2-40B4-BE49-F238E27FC236}">
                <a16:creationId xmlns:a16="http://schemas.microsoft.com/office/drawing/2014/main" id="{9D28497A-FDE5-0DD5-419B-F4BCBE0F8481}"/>
              </a:ext>
            </a:extLst>
          </p:cNvPr>
          <p:cNvSpPr txBox="1"/>
          <p:nvPr userDrawn="1"/>
        </p:nvSpPr>
        <p:spPr>
          <a:xfrm>
            <a:off x="7226456" y="4566262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6" name="Google Shape;97;p1">
            <a:extLst>
              <a:ext uri="{FF2B5EF4-FFF2-40B4-BE49-F238E27FC236}">
                <a16:creationId xmlns:a16="http://schemas.microsoft.com/office/drawing/2014/main" id="{9DD782E4-022F-FE2A-EA90-E890746AEFFC}"/>
              </a:ext>
            </a:extLst>
          </p:cNvPr>
          <p:cNvSpPr txBox="1"/>
          <p:nvPr userDrawn="1"/>
        </p:nvSpPr>
        <p:spPr>
          <a:xfrm>
            <a:off x="7226456" y="482687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2" name="Google Shape;47;p21">
            <a:extLst>
              <a:ext uri="{FF2B5EF4-FFF2-40B4-BE49-F238E27FC236}">
                <a16:creationId xmlns:a16="http://schemas.microsoft.com/office/drawing/2014/main" id="{47D5629D-2F08-31C9-FA7B-F5965A6763C1}"/>
              </a:ext>
            </a:extLst>
          </p:cNvPr>
          <p:cNvSpPr/>
          <p:nvPr userDrawn="1"/>
        </p:nvSpPr>
        <p:spPr>
          <a:xfrm>
            <a:off x="3003546" y="5652102"/>
            <a:ext cx="1111254" cy="11144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8;p1">
            <a:extLst>
              <a:ext uri="{FF2B5EF4-FFF2-40B4-BE49-F238E27FC236}">
                <a16:creationId xmlns:a16="http://schemas.microsoft.com/office/drawing/2014/main" id="{835AD3A0-A719-667C-435F-09B30B36A086}"/>
              </a:ext>
            </a:extLst>
          </p:cNvPr>
          <p:cNvSpPr txBox="1"/>
          <p:nvPr userDrawn="1"/>
        </p:nvSpPr>
        <p:spPr>
          <a:xfrm>
            <a:off x="8316295" y="4553778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" name="Google Shape;99;p1">
            <a:extLst>
              <a:ext uri="{FF2B5EF4-FFF2-40B4-BE49-F238E27FC236}">
                <a16:creationId xmlns:a16="http://schemas.microsoft.com/office/drawing/2014/main" id="{0676382C-27C3-85DD-65E0-4EAB8F231244}"/>
              </a:ext>
            </a:extLst>
          </p:cNvPr>
          <p:cNvSpPr txBox="1"/>
          <p:nvPr userDrawn="1"/>
        </p:nvSpPr>
        <p:spPr>
          <a:xfrm>
            <a:off x="8275471" y="4835425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2A917E-72FA-0F3C-5CC9-9F5AFA714AED}"/>
              </a:ext>
            </a:extLst>
          </p:cNvPr>
          <p:cNvSpPr txBox="1"/>
          <p:nvPr userDrawn="1"/>
        </p:nvSpPr>
        <p:spPr>
          <a:xfrm>
            <a:off x="6469508" y="3948305"/>
            <a:ext cx="6451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122 26sp </a:t>
            </a:r>
            <a:r>
              <a:rPr lang="en-US" sz="22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Lecture Jams🎧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8: Nested Collections</a:t>
            </a:r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08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819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8: Nested Collections</a:t>
            </a:r>
          </a:p>
        </p:txBody>
      </p:sp>
      <p:sp>
        <p:nvSpPr>
          <p:cNvPr id="4" name="Google Shape;35;p30">
            <a:extLst>
              <a:ext uri="{FF2B5EF4-FFF2-40B4-BE49-F238E27FC236}">
                <a16:creationId xmlns:a16="http://schemas.microsoft.com/office/drawing/2014/main" id="{A0B69FCF-6F6D-BA33-B66C-5DFCD6B59FC1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Nested Collections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book are you reading right now?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Nested Collections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Practice: Social Network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32787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93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6D28A-261B-BC7A-9D28-7FE79040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DE56F-9710-C0B5-10FA-A866D2F66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P1 due tomorrow (Oct. 29)</a:t>
            </a:r>
          </a:p>
          <a:p>
            <a:pPr lvl="1"/>
            <a:r>
              <a:rPr lang="en-US" dirty="0"/>
              <a:t>Code quality and reflection not graded on project, but </a:t>
            </a:r>
            <a:r>
              <a:rPr lang="en-US" i="1" dirty="0"/>
              <a:t>will</a:t>
            </a:r>
            <a:r>
              <a:rPr lang="en-US" dirty="0"/>
              <a:t> impact computer quiz</a:t>
            </a:r>
          </a:p>
          <a:p>
            <a:pPr lvl="2"/>
            <a:r>
              <a:rPr lang="en-US" dirty="0"/>
              <a:t>You should take these seriously now</a:t>
            </a:r>
          </a:p>
          <a:p>
            <a:r>
              <a:rPr lang="en-US" dirty="0"/>
              <a:t>CQ1 scheduling open; begins Friday, Oct. 30</a:t>
            </a:r>
          </a:p>
          <a:p>
            <a:pPr lvl="1"/>
            <a:r>
              <a:rPr lang="en-US" i="1" dirty="0"/>
              <a:t>Sign up early– slots fill!</a:t>
            </a:r>
          </a:p>
          <a:p>
            <a:pPr lvl="1"/>
            <a:r>
              <a:rPr lang="en-US" i="1" dirty="0"/>
              <a:t>Same-day changes </a:t>
            </a:r>
            <a:r>
              <a:rPr lang="en-US" b="1" i="1" dirty="0"/>
              <a:t>not allowed</a:t>
            </a:r>
            <a:r>
              <a:rPr lang="en-US" i="1" dirty="0"/>
              <a:t>; email Brett if an emergency</a:t>
            </a:r>
          </a:p>
          <a:p>
            <a:r>
              <a:rPr lang="en-US" dirty="0"/>
              <a:t>Working on grades for CQ0 and PQ0</a:t>
            </a:r>
          </a:p>
          <a:p>
            <a:pPr lvl="1"/>
            <a:r>
              <a:rPr lang="en-US" i="1" dirty="0"/>
              <a:t>Hoping</a:t>
            </a:r>
            <a:r>
              <a:rPr lang="en-US" dirty="0"/>
              <a:t> to publish CQ0 grades tomorrow, but can’t commit yet</a:t>
            </a:r>
          </a:p>
          <a:p>
            <a:r>
              <a:rPr lang="en-US" dirty="0"/>
              <a:t>Working on unified gradebook; will announce once ready</a:t>
            </a:r>
          </a:p>
        </p:txBody>
      </p:sp>
    </p:spTree>
    <p:extLst>
      <p:ext uri="{BB962C8B-B14F-4D97-AF65-F5344CB8AC3E}">
        <p14:creationId xmlns:p14="http://schemas.microsoft.com/office/powerpoint/2010/main" val="3467715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Nested Collections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Practice: Social Network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5211392" y="2126063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33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8909C-E21D-3540-0AD8-5412A81CA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Map ADT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C0C6EE-40EB-2C7A-B55B-AA6E0DCEA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6144491" cy="5277678"/>
          </a:xfrm>
        </p:spPr>
        <p:txBody>
          <a:bodyPr>
            <a:noAutofit/>
          </a:bodyPr>
          <a:lstStyle/>
          <a:p>
            <a:r>
              <a:rPr lang="en-US" dirty="0"/>
              <a:t>Data structure to map keys to values</a:t>
            </a:r>
          </a:p>
          <a:p>
            <a:pPr lvl="1"/>
            <a:r>
              <a:rPr lang="en-US" dirty="0"/>
              <a:t>Keys can be any* type; Keys </a:t>
            </a:r>
            <a:r>
              <a:rPr lang="en-US" u="sng" dirty="0"/>
              <a:t>must</a:t>
            </a:r>
            <a:r>
              <a:rPr lang="en-US" dirty="0"/>
              <a:t> be unique </a:t>
            </a:r>
          </a:p>
          <a:p>
            <a:pPr lvl="1"/>
            <a:r>
              <a:rPr lang="en-US" dirty="0"/>
              <a:t>Values can be any type </a:t>
            </a:r>
          </a:p>
          <a:p>
            <a:r>
              <a:rPr lang="en-US" dirty="0"/>
              <a:t>Example: Mapping ticker to stock price in P0</a:t>
            </a:r>
          </a:p>
          <a:p>
            <a:r>
              <a:rPr lang="en-US" dirty="0"/>
              <a:t>Operations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put(key, value)</a:t>
            </a:r>
            <a:r>
              <a:rPr lang="en-US" dirty="0"/>
              <a:t>: Associate key to value</a:t>
            </a:r>
          </a:p>
          <a:p>
            <a:pPr lvl="2"/>
            <a:r>
              <a:rPr lang="en-US" dirty="0"/>
              <a:t>Overwrites existing keys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get(key)</a:t>
            </a:r>
            <a:r>
              <a:rPr lang="en-US" dirty="0"/>
              <a:t>: Get value for key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remove(key)</a:t>
            </a:r>
            <a:r>
              <a:rPr lang="en-US" dirty="0"/>
              <a:t>: Remove key/value pair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Same as Python’s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dict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 descr="A diagram of a cloud&#10;&#10;AI-generated content may be incorrect.">
            <a:extLst>
              <a:ext uri="{FF2B5EF4-FFF2-40B4-BE49-F238E27FC236}">
                <a16:creationId xmlns:a16="http://schemas.microsoft.com/office/drawing/2014/main" id="{CFD63048-DD26-BFE5-38B9-97D66475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272" y="1575881"/>
            <a:ext cx="5346536" cy="362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49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7436-971F-E051-2BA0-1F61450E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Nested 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2C5F4-7A8E-8F7D-8B98-771ED4F51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values inside a collection can be any type, including </a:t>
            </a:r>
            <a:r>
              <a:rPr lang="en-US" sz="3200" u="sng" dirty="0"/>
              <a:t>other collections</a:t>
            </a:r>
          </a:p>
          <a:p>
            <a:r>
              <a:rPr lang="en-US" sz="3200" dirty="0"/>
              <a:t>Examples:</a:t>
            </a:r>
          </a:p>
          <a:p>
            <a:pPr lvl="1"/>
            <a:r>
              <a:rPr lang="en-US" dirty="0"/>
              <a:t>Queue: Students in the IPL by group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Queue&lt;Set&lt;String&gt;&gt;</a:t>
            </a:r>
          </a:p>
          <a:p>
            <a:pPr lvl="1"/>
            <a:r>
              <a:rPr lang="en-US" dirty="0"/>
              <a:t>Map: Section ➔ </a:t>
            </a:r>
            <a:r>
              <a:rPr lang="en-US" b="1" dirty="0">
                <a:solidFill>
                  <a:srgbClr val="7030A0"/>
                </a:solidFill>
              </a:rPr>
              <a:t>Set of students </a:t>
            </a:r>
            <a:r>
              <a:rPr lang="en-US" dirty="0"/>
              <a:t>in that section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Map&lt;String, Set&lt;String&gt;</a:t>
            </a:r>
          </a:p>
          <a:p>
            <a:pPr lvl="1"/>
            <a:r>
              <a:rPr lang="en-US" dirty="0"/>
              <a:t>Map: Recipe ➔ </a:t>
            </a:r>
            <a:r>
              <a:rPr lang="en-US" b="1" dirty="0">
                <a:solidFill>
                  <a:srgbClr val="7030A0"/>
                </a:solidFill>
              </a:rPr>
              <a:t>List of ingredients </a:t>
            </a:r>
            <a:r>
              <a:rPr lang="en-US" dirty="0"/>
              <a:t>in that recipe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Map&lt;String, List&lt;String&gt;</a:t>
            </a:r>
          </a:p>
          <a:p>
            <a:pPr lvl="2"/>
            <a:r>
              <a:rPr lang="en-US" dirty="0"/>
              <a:t>Or even </a:t>
            </a:r>
            <a:r>
              <a:rPr lang="en-US" dirty="0">
                <a:latin typeface="Consolas" panose="020B0609020204030204" pitchFamily="49" charset="0"/>
              </a:rPr>
              <a:t>Map&lt;String, Map&lt;String, Double&gt;&gt;</a:t>
            </a:r>
            <a:r>
              <a:rPr lang="en-US" dirty="0"/>
              <a:t> to track amounts!</a:t>
            </a:r>
          </a:p>
        </p:txBody>
      </p:sp>
    </p:spTree>
    <p:extLst>
      <p:ext uri="{BB962C8B-B14F-4D97-AF65-F5344CB8AC3E}">
        <p14:creationId xmlns:p14="http://schemas.microsoft.com/office/powerpoint/2010/main" val="204496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825B4-D941-FE71-B1A7-6166DB7DA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B253-5415-BBB5-58B1-ACABCD369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Nested Collections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4E4ADE9-DB63-82A1-513D-8E056B77A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6" y="1307592"/>
            <a:ext cx="10370044" cy="509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CEDB-E11E-0795-0A5C-CD63FBED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16ED-19CA-AF34-2412-6373D5EC7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Updating Nested Collections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470E4C-29EA-5240-395F-40FF841F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254" y="1371600"/>
            <a:ext cx="6165083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“value” inside the Map is a </a:t>
            </a:r>
            <a:r>
              <a:rPr lang="en-US" u="sng" dirty="0"/>
              <a:t>reference</a:t>
            </a:r>
            <a:br>
              <a:rPr lang="en-US" dirty="0"/>
            </a:br>
            <a:r>
              <a:rPr lang="en-US" dirty="0"/>
              <a:t>to the data structure! </a:t>
            </a:r>
          </a:p>
          <a:p>
            <a:pPr lvl="1"/>
            <a:r>
              <a:rPr lang="en-US" sz="2000" dirty="0"/>
              <a:t>Think carefully about number of references to a particular object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4417B38-F002-15C3-04D8-62632E31F30B}"/>
              </a:ext>
            </a:extLst>
          </p:cNvPr>
          <p:cNvSpPr/>
          <p:nvPr/>
        </p:nvSpPr>
        <p:spPr>
          <a:xfrm>
            <a:off x="6645428" y="1299103"/>
            <a:ext cx="278016" cy="23597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2EDA6163-716C-AEC4-1339-C5013396C9EB}"/>
              </a:ext>
            </a:extLst>
          </p:cNvPr>
          <p:cNvSpPr/>
          <p:nvPr/>
        </p:nvSpPr>
        <p:spPr>
          <a:xfrm>
            <a:off x="6653310" y="1837822"/>
            <a:ext cx="278016" cy="235974"/>
          </a:xfrm>
          <a:prstGeom prst="rightArrow">
            <a:avLst/>
          </a:prstGeom>
          <a:solidFill>
            <a:srgbClr val="FA8231"/>
          </a:solidFill>
          <a:ln>
            <a:solidFill>
              <a:srgbClr val="FA82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C1CB575-7589-444B-B294-F841DED35AA4}"/>
              </a:ext>
            </a:extLst>
          </p:cNvPr>
          <p:cNvSpPr/>
          <p:nvPr/>
        </p:nvSpPr>
        <p:spPr>
          <a:xfrm>
            <a:off x="6636652" y="2376541"/>
            <a:ext cx="278016" cy="23597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FA82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0CE4F0-C4CC-E72B-F97E-366FAB4B99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8" r="1234" b="19570"/>
          <a:stretch>
            <a:fillRect/>
          </a:stretch>
        </p:blipFill>
        <p:spPr>
          <a:xfrm>
            <a:off x="488959" y="2892595"/>
            <a:ext cx="8065008" cy="37832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B2A0B1-F9A4-07B4-01AB-C599CA7B27D1}"/>
              </a:ext>
            </a:extLst>
          </p:cNvPr>
          <p:cNvSpPr txBox="1"/>
          <p:nvPr/>
        </p:nvSpPr>
        <p:spPr>
          <a:xfrm>
            <a:off x="6947983" y="1219200"/>
            <a:ext cx="5122097" cy="2031325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courses.put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"CSE 123"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dirty="0">
                <a:solidFill>
                  <a:srgbClr val="0033B3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new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HashSet&lt;</a:t>
            </a:r>
            <a:r>
              <a:rPr lang="en-US" dirty="0">
                <a:solidFill>
                  <a:srgbClr val="007E8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&gt;());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courses.get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"CSE 123"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solidFill>
                  <a:srgbClr val="067D1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James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Set&lt;</a:t>
            </a:r>
            <a:r>
              <a:rPr lang="en-US" dirty="0">
                <a:solidFill>
                  <a:srgbClr val="007E8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 cse123 = 	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courses.get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"CSE 123"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cse123.add(</a:t>
            </a:r>
            <a:r>
              <a:rPr lang="en-US" dirty="0">
                <a:solidFill>
                  <a:srgbClr val="067D1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"Gigi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B5FCF71B-054A-742E-171A-A841A1FA0E4E}"/>
              </a:ext>
            </a:extLst>
          </p:cNvPr>
          <p:cNvSpPr/>
          <p:nvPr/>
        </p:nvSpPr>
        <p:spPr>
          <a:xfrm>
            <a:off x="6653310" y="2925101"/>
            <a:ext cx="278016" cy="23597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90D7291A-A97F-1D74-4ECA-AB7080F98166}"/>
              </a:ext>
            </a:extLst>
          </p:cNvPr>
          <p:cNvGrpSpPr/>
          <p:nvPr/>
        </p:nvGrpSpPr>
        <p:grpSpPr>
          <a:xfrm>
            <a:off x="1252885" y="5020942"/>
            <a:ext cx="8323728" cy="1982184"/>
            <a:chOff x="1252885" y="5020942"/>
            <a:chExt cx="8323728" cy="1982184"/>
          </a:xfrm>
        </p:grpSpPr>
        <p:grpSp>
          <p:nvGrpSpPr>
            <p:cNvPr id="1025" name="Group 1024">
              <a:extLst>
                <a:ext uri="{FF2B5EF4-FFF2-40B4-BE49-F238E27FC236}">
                  <a16:creationId xmlns:a16="http://schemas.microsoft.com/office/drawing/2014/main" id="{B7C62BA0-6E70-632E-DA27-6164381C3ADF}"/>
                </a:ext>
              </a:extLst>
            </p:cNvPr>
            <p:cNvGrpSpPr/>
            <p:nvPr/>
          </p:nvGrpSpPr>
          <p:grpSpPr>
            <a:xfrm>
              <a:off x="1252885" y="5642470"/>
              <a:ext cx="2779771" cy="427037"/>
              <a:chOff x="1252885" y="5642470"/>
              <a:chExt cx="2779771" cy="427037"/>
            </a:xfrm>
          </p:grpSpPr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D40DBE7C-929D-BA0D-C6DF-902DC1F90114}"/>
                  </a:ext>
                </a:extLst>
              </p:cNvPr>
              <p:cNvSpPr/>
              <p:nvPr/>
            </p:nvSpPr>
            <p:spPr>
              <a:xfrm>
                <a:off x="1252885" y="5642470"/>
                <a:ext cx="1073351" cy="427037"/>
              </a:xfrm>
              <a:prstGeom prst="roundRect">
                <a:avLst>
                  <a:gd name="adj" fmla="val 50000"/>
                </a:avLst>
              </a:prstGeom>
              <a:solidFill>
                <a:srgbClr val="B6C3F9"/>
              </a:solidFill>
              <a:ln>
                <a:solidFill>
                  <a:srgbClr val="5A59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Nunito" pitchFamily="2" charset="77"/>
                  </a:rPr>
                  <a:t>“CSE 123”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61AFB80B-5F7E-C831-AD00-ADBBE0430FF4}"/>
                  </a:ext>
                </a:extLst>
              </p:cNvPr>
              <p:cNvCxnSpPr>
                <a:stCxn id="53" idx="3"/>
                <a:endCxn id="55" idx="2"/>
              </p:cNvCxnSpPr>
              <p:nvPr/>
            </p:nvCxnSpPr>
            <p:spPr>
              <a:xfrm>
                <a:off x="2326236" y="5855989"/>
                <a:ext cx="1706420" cy="18691"/>
              </a:xfrm>
              <a:prstGeom prst="straightConnector1">
                <a:avLst/>
              </a:prstGeom>
              <a:ln w="34925">
                <a:solidFill>
                  <a:srgbClr val="F18AA1"/>
                </a:solidFill>
                <a:headEnd w="lg" len="lg"/>
                <a:tailEnd type="triangle" w="lg" len="lg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3A52471B-2FFB-FF64-C475-D04C87C1A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7098883" y="4525396"/>
              <a:ext cx="1982184" cy="2973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27" name="Group 1026">
              <a:extLst>
                <a:ext uri="{FF2B5EF4-FFF2-40B4-BE49-F238E27FC236}">
                  <a16:creationId xmlns:a16="http://schemas.microsoft.com/office/drawing/2014/main" id="{DB747EAA-01A2-5CA6-11A8-3F52BDB5FC1F}"/>
                </a:ext>
              </a:extLst>
            </p:cNvPr>
            <p:cNvGrpSpPr/>
            <p:nvPr/>
          </p:nvGrpSpPr>
          <p:grpSpPr>
            <a:xfrm>
              <a:off x="4032656" y="5666400"/>
              <a:ext cx="2675566" cy="463119"/>
              <a:chOff x="4032656" y="5666400"/>
              <a:chExt cx="2675566" cy="463119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DF8137B-D08A-BF24-8C6A-FA0335D44552}"/>
                  </a:ext>
                </a:extLst>
              </p:cNvPr>
              <p:cNvSpPr/>
              <p:nvPr/>
            </p:nvSpPr>
            <p:spPr>
              <a:xfrm>
                <a:off x="4032656" y="5666400"/>
                <a:ext cx="411480" cy="416560"/>
              </a:xfrm>
              <a:prstGeom prst="ellipse">
                <a:avLst/>
              </a:prstGeom>
              <a:solidFill>
                <a:srgbClr val="E7B4EB"/>
              </a:solidFill>
              <a:ln>
                <a:solidFill>
                  <a:srgbClr val="5A59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AFCC2003-F77E-EB5B-5741-57BE7CF9CBF7}"/>
                  </a:ext>
                </a:extLst>
              </p:cNvPr>
              <p:cNvCxnSpPr>
                <a:cxnSpLocks/>
                <a:stCxn id="61" idx="2"/>
              </p:cNvCxnSpPr>
              <p:nvPr/>
            </p:nvCxnSpPr>
            <p:spPr>
              <a:xfrm>
                <a:off x="4176804" y="5875289"/>
                <a:ext cx="2531418" cy="254230"/>
              </a:xfrm>
              <a:prstGeom prst="straightConnector1">
                <a:avLst/>
              </a:prstGeom>
              <a:ln w="34925">
                <a:solidFill>
                  <a:srgbClr val="5A5955"/>
                </a:solidFill>
                <a:headEnd w="lg" len="lg"/>
                <a:tailEnd type="triangle" w="lg" len="lg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649C3C6A-91C6-87A8-3BDA-E3D4A03C4A2A}"/>
                  </a:ext>
                </a:extLst>
              </p:cNvPr>
              <p:cNvSpPr/>
              <p:nvPr/>
            </p:nvSpPr>
            <p:spPr>
              <a:xfrm>
                <a:off x="4176804" y="5815698"/>
                <a:ext cx="120193" cy="119182"/>
              </a:xfrm>
              <a:prstGeom prst="ellipse">
                <a:avLst/>
              </a:prstGeom>
              <a:solidFill>
                <a:srgbClr val="5A5955"/>
              </a:solidFill>
              <a:ln>
                <a:solidFill>
                  <a:srgbClr val="5A595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30" name="Rounded Rectangle 1029">
            <a:extLst>
              <a:ext uri="{FF2B5EF4-FFF2-40B4-BE49-F238E27FC236}">
                <a16:creationId xmlns:a16="http://schemas.microsoft.com/office/drawing/2014/main" id="{5AA3B4E5-0E9A-E852-245D-C720DA62F94F}"/>
              </a:ext>
            </a:extLst>
          </p:cNvPr>
          <p:cNvSpPr/>
          <p:nvPr/>
        </p:nvSpPr>
        <p:spPr>
          <a:xfrm>
            <a:off x="7083368" y="5798513"/>
            <a:ext cx="901722" cy="427037"/>
          </a:xfrm>
          <a:prstGeom prst="roundRect">
            <a:avLst>
              <a:gd name="adj" fmla="val 50000"/>
            </a:avLst>
          </a:prstGeom>
          <a:solidFill>
            <a:srgbClr val="B7D7A8"/>
          </a:solidFill>
          <a:ln>
            <a:solidFill>
              <a:srgbClr val="5A59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Nunito" pitchFamily="2" charset="77"/>
              </a:rPr>
              <a:t>“James”</a:t>
            </a:r>
          </a:p>
        </p:txBody>
      </p:sp>
      <p:sp>
        <p:nvSpPr>
          <p:cNvPr id="1041" name="Rounded Rectangle 1040">
            <a:extLst>
              <a:ext uri="{FF2B5EF4-FFF2-40B4-BE49-F238E27FC236}">
                <a16:creationId xmlns:a16="http://schemas.microsoft.com/office/drawing/2014/main" id="{1F6EF8DA-2613-9CE7-BC2E-EA3E7D132D4E}"/>
              </a:ext>
            </a:extLst>
          </p:cNvPr>
          <p:cNvSpPr/>
          <p:nvPr/>
        </p:nvSpPr>
        <p:spPr>
          <a:xfrm>
            <a:off x="8131981" y="5788885"/>
            <a:ext cx="901722" cy="427037"/>
          </a:xfrm>
          <a:prstGeom prst="roundRect">
            <a:avLst>
              <a:gd name="adj" fmla="val 50000"/>
            </a:avLst>
          </a:prstGeom>
          <a:solidFill>
            <a:srgbClr val="B7D7A8"/>
          </a:solidFill>
          <a:ln>
            <a:solidFill>
              <a:srgbClr val="5A59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Nunito" pitchFamily="2" charset="77"/>
              </a:rPr>
              <a:t>“Gigi”</a:t>
            </a:r>
          </a:p>
        </p:txBody>
      </p: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88A50541-346E-3577-44D0-D63D6545EF99}"/>
              </a:ext>
            </a:extLst>
          </p:cNvPr>
          <p:cNvGrpSpPr/>
          <p:nvPr/>
        </p:nvGrpSpPr>
        <p:grpSpPr>
          <a:xfrm>
            <a:off x="9083695" y="4295201"/>
            <a:ext cx="1685773" cy="1222142"/>
            <a:chOff x="9083695" y="4295201"/>
            <a:chExt cx="1685773" cy="1222142"/>
          </a:xfrm>
        </p:grpSpPr>
        <p:sp>
          <p:nvSpPr>
            <p:cNvPr id="1031" name="Rounded Rectangle 1030">
              <a:extLst>
                <a:ext uri="{FF2B5EF4-FFF2-40B4-BE49-F238E27FC236}">
                  <a16:creationId xmlns:a16="http://schemas.microsoft.com/office/drawing/2014/main" id="{7CB3E4E7-5462-FC62-3D42-C545FD3B9AD1}"/>
                </a:ext>
              </a:extLst>
            </p:cNvPr>
            <p:cNvSpPr/>
            <p:nvPr/>
          </p:nvSpPr>
          <p:spPr>
            <a:xfrm>
              <a:off x="10026510" y="4621092"/>
              <a:ext cx="494469" cy="496401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5A5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Nunito" pitchFamily="2" charset="77"/>
              </a:endParaRPr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0D0B8859-023A-3180-231E-F82137F0385A}"/>
                </a:ext>
              </a:extLst>
            </p:cNvPr>
            <p:cNvSpPr/>
            <p:nvPr/>
          </p:nvSpPr>
          <p:spPr>
            <a:xfrm>
              <a:off x="10213647" y="4809701"/>
              <a:ext cx="120193" cy="119182"/>
            </a:xfrm>
            <a:prstGeom prst="ellipse">
              <a:avLst/>
            </a:prstGeom>
            <a:solidFill>
              <a:srgbClr val="5A5955"/>
            </a:solidFill>
            <a:ln>
              <a:solidFill>
                <a:srgbClr val="5A595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2" name="Straight Arrow Connector 1031">
              <a:extLst>
                <a:ext uri="{FF2B5EF4-FFF2-40B4-BE49-F238E27FC236}">
                  <a16:creationId xmlns:a16="http://schemas.microsoft.com/office/drawing/2014/main" id="{FBAAD974-CFBD-9735-DDF5-5F209432D261}"/>
                </a:ext>
              </a:extLst>
            </p:cNvPr>
            <p:cNvCxnSpPr>
              <a:cxnSpLocks/>
              <a:stCxn id="1042" idx="3"/>
            </p:cNvCxnSpPr>
            <p:nvPr/>
          </p:nvCxnSpPr>
          <p:spPr>
            <a:xfrm flipH="1">
              <a:off x="9083695" y="4911429"/>
              <a:ext cx="1147554" cy="605914"/>
            </a:xfrm>
            <a:prstGeom prst="straightConnector1">
              <a:avLst/>
            </a:prstGeom>
            <a:ln w="34925">
              <a:solidFill>
                <a:srgbClr val="5A5955"/>
              </a:solidFill>
              <a:headEnd w="lg" len="lg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44" name="TextBox 1043">
              <a:extLst>
                <a:ext uri="{FF2B5EF4-FFF2-40B4-BE49-F238E27FC236}">
                  <a16:creationId xmlns:a16="http://schemas.microsoft.com/office/drawing/2014/main" id="{52957ED8-C40B-39FA-8125-977A0EEE30FF}"/>
                </a:ext>
              </a:extLst>
            </p:cNvPr>
            <p:cNvSpPr txBox="1"/>
            <p:nvPr/>
          </p:nvSpPr>
          <p:spPr>
            <a:xfrm>
              <a:off x="9829787" y="4295201"/>
              <a:ext cx="9396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Nunito" pitchFamily="2" charset="77"/>
                </a:rPr>
                <a:t>cse123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554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1030" grpId="0" animBg="1"/>
      <p:bldP spid="10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8144F4-DB74-64EB-A021-53F9B51D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42706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would be stored in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after executing the following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6B763-F365-4EAF-3920-BE9E61AB474B}"/>
              </a:ext>
            </a:extLst>
          </p:cNvPr>
          <p:cNvSpPr txBox="1"/>
          <p:nvPr/>
        </p:nvSpPr>
        <p:spPr>
          <a:xfrm>
            <a:off x="838199" y="2699402"/>
            <a:ext cx="7212496" cy="369332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map: {"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"=[1, 2],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"=[3],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47534-978C-DA8D-08A4-7F87B4396A7C}"/>
              </a:ext>
            </a:extLst>
          </p:cNvPr>
          <p:cNvSpPr txBox="1"/>
          <p:nvPr/>
        </p:nvSpPr>
        <p:spPr>
          <a:xfrm>
            <a:off x="838199" y="3249222"/>
            <a:ext cx="7212496" cy="1477328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Set&lt;</a:t>
            </a:r>
            <a:r>
              <a:rPr lang="en-US" dirty="0">
                <a:solidFill>
                  <a:srgbClr val="007E8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nums.add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map.put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C69685-5DFD-A37E-F05E-5206C952E550}"/>
              </a:ext>
            </a:extLst>
          </p:cNvPr>
          <p:cNvSpPr txBox="1"/>
          <p:nvPr/>
        </p:nvSpPr>
        <p:spPr>
          <a:xfrm>
            <a:off x="838199" y="4969566"/>
            <a:ext cx="106875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2],   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8],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94C54E-3E2B-F60F-7B26-256976FA17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53301" y="300032"/>
            <a:ext cx="761999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8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8144F4-DB74-64EB-A021-53F9B51D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42708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would be stored in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after executing the following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6B763-F365-4EAF-3920-BE9E61AB474B}"/>
              </a:ext>
            </a:extLst>
          </p:cNvPr>
          <p:cNvSpPr txBox="1"/>
          <p:nvPr/>
        </p:nvSpPr>
        <p:spPr>
          <a:xfrm>
            <a:off x="838199" y="2699400"/>
            <a:ext cx="7212496" cy="369332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map: {"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"=[1, 2],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"=[3],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47534-978C-DA8D-08A4-7F87B4396A7C}"/>
              </a:ext>
            </a:extLst>
          </p:cNvPr>
          <p:cNvSpPr txBox="1"/>
          <p:nvPr/>
        </p:nvSpPr>
        <p:spPr>
          <a:xfrm>
            <a:off x="838199" y="3249220"/>
            <a:ext cx="7212496" cy="1477328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Set&lt;</a:t>
            </a:r>
            <a:r>
              <a:rPr lang="en-US" dirty="0">
                <a:solidFill>
                  <a:srgbClr val="007E8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nums.add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map.put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C69685-5DFD-A37E-F05E-5206C952E550}"/>
              </a:ext>
            </a:extLst>
          </p:cNvPr>
          <p:cNvSpPr txBox="1"/>
          <p:nvPr/>
        </p:nvSpPr>
        <p:spPr>
          <a:xfrm>
            <a:off x="838199" y="4969566"/>
            <a:ext cx="108414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2],   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8],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A8BB3B-2AC8-D13A-4CA4-0E2CAD58C8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53301" y="300032"/>
            <a:ext cx="761999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7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8144F4-DB74-64EB-A021-53F9B51D9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42708"/>
            <a:ext cx="10515600" cy="76263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would be stored in </a:t>
            </a:r>
            <a:r>
              <a:rPr lang="en-US" dirty="0">
                <a:latin typeface="Consolas" panose="020B0609020204030204" pitchFamily="49" charset="0"/>
              </a:rPr>
              <a:t>map</a:t>
            </a:r>
            <a:r>
              <a:rPr lang="en-US" dirty="0"/>
              <a:t> after executing the following code?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F6B763-F365-4EAF-3920-BE9E61AB474B}"/>
              </a:ext>
            </a:extLst>
          </p:cNvPr>
          <p:cNvSpPr txBox="1"/>
          <p:nvPr/>
        </p:nvSpPr>
        <p:spPr>
          <a:xfrm>
            <a:off x="838199" y="2699400"/>
            <a:ext cx="7212496" cy="369332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map: {"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"=[1, 2],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"=[3], "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447534-978C-DA8D-08A4-7F87B4396A7C}"/>
              </a:ext>
            </a:extLst>
          </p:cNvPr>
          <p:cNvSpPr txBox="1"/>
          <p:nvPr/>
        </p:nvSpPr>
        <p:spPr>
          <a:xfrm>
            <a:off x="838199" y="3249220"/>
            <a:ext cx="7212496" cy="1477328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Set&lt;</a:t>
            </a:r>
            <a:r>
              <a:rPr lang="en-US" dirty="0">
                <a:solidFill>
                  <a:srgbClr val="007E8A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nums.add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map.put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map.get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 err="1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dirty="0">
                <a:solidFill>
                  <a:srgbClr val="067D17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).add(</a:t>
            </a:r>
            <a:r>
              <a:rPr lang="en-US" dirty="0">
                <a:solidFill>
                  <a:srgbClr val="1750EB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C69685-5DFD-A37E-F05E-5206C952E550}"/>
              </a:ext>
            </a:extLst>
          </p:cNvPr>
          <p:cNvSpPr txBox="1"/>
          <p:nvPr/>
        </p:nvSpPr>
        <p:spPr>
          <a:xfrm>
            <a:off x="838199" y="4969566"/>
            <a:ext cx="108414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2],   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8],   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9],   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  <a:p>
            <a:pPr marL="342900" indent="-342900" algn="l">
              <a:buFont typeface="+mj-lt"/>
              <a:buAutoNum type="alphaUcPeriod"/>
            </a:pP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KeyA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KeyB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"=[1, 2, 7, 8, 9], "</a:t>
            </a:r>
            <a:r>
              <a:rPr lang="en-US" sz="2000" b="1" i="0" dirty="0" err="1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KeyC</a:t>
            </a:r>
            <a:r>
              <a:rPr lang="en-US" sz="2000" b="1" i="0" dirty="0"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"=[4, 5, 6]}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C3BC9-8DC6-CC54-0963-21C9A8BABEEF}"/>
              </a:ext>
            </a:extLst>
          </p:cNvPr>
          <p:cNvSpPr txBox="1"/>
          <p:nvPr/>
        </p:nvSpPr>
        <p:spPr>
          <a:xfrm>
            <a:off x="8809431" y="3109538"/>
            <a:ext cx="9082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/>
              <a:t>KeyA</a:t>
            </a:r>
            <a:r>
              <a:rPr lang="en-US" sz="2400" dirty="0"/>
              <a:t>: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6431CCE-A15F-2088-A169-EAB6A017ACBF}"/>
              </a:ext>
            </a:extLst>
          </p:cNvPr>
          <p:cNvSpPr/>
          <p:nvPr/>
        </p:nvSpPr>
        <p:spPr>
          <a:xfrm>
            <a:off x="397981" y="3300277"/>
            <a:ext cx="376775" cy="217449"/>
          </a:xfrm>
          <a:prstGeom prst="rightArrow">
            <a:avLst/>
          </a:prstGeom>
          <a:solidFill>
            <a:srgbClr val="FF2F92"/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2F9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B5663C-D010-445F-D45C-4FFF0291BC30}"/>
              </a:ext>
            </a:extLst>
          </p:cNvPr>
          <p:cNvSpPr txBox="1"/>
          <p:nvPr/>
        </p:nvSpPr>
        <p:spPr>
          <a:xfrm>
            <a:off x="9078380" y="2407198"/>
            <a:ext cx="908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2F92"/>
                </a:solidFill>
              </a:rPr>
              <a:t>nums</a:t>
            </a:r>
            <a:r>
              <a:rPr lang="en-US" sz="2400" dirty="0">
                <a:solidFill>
                  <a:srgbClr val="FF2F92"/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5C52E6-D69F-A032-3C31-377763D47A9D}"/>
              </a:ext>
            </a:extLst>
          </p:cNvPr>
          <p:cNvSpPr txBox="1"/>
          <p:nvPr/>
        </p:nvSpPr>
        <p:spPr>
          <a:xfrm>
            <a:off x="8809431" y="3666054"/>
            <a:ext cx="9082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/>
              <a:t>KeyB</a:t>
            </a:r>
            <a:r>
              <a:rPr lang="en-US" sz="2400" dirty="0"/>
              <a:t>: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F242B316-7EFD-B51F-B378-223AB07170CD}"/>
              </a:ext>
            </a:extLst>
          </p:cNvPr>
          <p:cNvSpPr/>
          <p:nvPr/>
        </p:nvSpPr>
        <p:spPr>
          <a:xfrm>
            <a:off x="395771" y="3597090"/>
            <a:ext cx="376775" cy="21744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662C8E96-03BC-F9A0-D978-D5E7A8C1D3F5}"/>
              </a:ext>
            </a:extLst>
          </p:cNvPr>
          <p:cNvSpPr/>
          <p:nvPr/>
        </p:nvSpPr>
        <p:spPr>
          <a:xfrm>
            <a:off x="395770" y="3860450"/>
            <a:ext cx="376775" cy="21744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5040ED1E-F35B-7F6F-34CF-9AABE3E2BAC3}"/>
              </a:ext>
            </a:extLst>
          </p:cNvPr>
          <p:cNvSpPr/>
          <p:nvPr/>
        </p:nvSpPr>
        <p:spPr>
          <a:xfrm>
            <a:off x="395769" y="4141843"/>
            <a:ext cx="376775" cy="217449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267E6161-112B-4DCB-D388-932B9D8BAA9C}"/>
              </a:ext>
            </a:extLst>
          </p:cNvPr>
          <p:cNvSpPr/>
          <p:nvPr/>
        </p:nvSpPr>
        <p:spPr>
          <a:xfrm>
            <a:off x="395768" y="4424541"/>
            <a:ext cx="376775" cy="217449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CE572B-2462-473B-644F-C674C8E5AD13}"/>
              </a:ext>
            </a:extLst>
          </p:cNvPr>
          <p:cNvSpPr txBox="1"/>
          <p:nvPr/>
        </p:nvSpPr>
        <p:spPr>
          <a:xfrm>
            <a:off x="8809431" y="4263615"/>
            <a:ext cx="9082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/>
              <a:t>KeyC</a:t>
            </a:r>
            <a:r>
              <a:rPr lang="en-US" sz="2400" dirty="0"/>
              <a:t>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62A808-FE5C-4058-55CB-4000388D6372}"/>
              </a:ext>
            </a:extLst>
          </p:cNvPr>
          <p:cNvSpPr txBox="1"/>
          <p:nvPr/>
        </p:nvSpPr>
        <p:spPr>
          <a:xfrm>
            <a:off x="9717700" y="3103895"/>
            <a:ext cx="871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[1, 2]</a:t>
            </a:r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CB8589-3B85-CD34-100F-D122CD118815}"/>
              </a:ext>
            </a:extLst>
          </p:cNvPr>
          <p:cNvSpPr txBox="1"/>
          <p:nvPr/>
        </p:nvSpPr>
        <p:spPr>
          <a:xfrm>
            <a:off x="9717700" y="4231049"/>
            <a:ext cx="1204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[4, 5, 6]</a:t>
            </a:r>
            <a:endParaRPr lang="en-US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8D366-8E97-5BB9-BC45-3FF100427E9F}"/>
              </a:ext>
            </a:extLst>
          </p:cNvPr>
          <p:cNvSpPr txBox="1"/>
          <p:nvPr/>
        </p:nvSpPr>
        <p:spPr>
          <a:xfrm>
            <a:off x="9712161" y="3109270"/>
            <a:ext cx="113195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[1, 2,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en-US" sz="2400" dirty="0"/>
              <a:t>]</a:t>
            </a:r>
            <a:endParaRPr lang="en-US" sz="2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EFBEFB-41B9-6863-788A-5B6FBD84D368}"/>
              </a:ext>
            </a:extLst>
          </p:cNvPr>
          <p:cNvSpPr txBox="1"/>
          <p:nvPr/>
        </p:nvSpPr>
        <p:spPr>
          <a:xfrm>
            <a:off x="9723239" y="3103895"/>
            <a:ext cx="145103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[1, 2,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8</a:t>
            </a:r>
            <a:r>
              <a:rPr lang="en-US" sz="2400" dirty="0"/>
              <a:t>]</a:t>
            </a:r>
            <a:endParaRPr lang="en-US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682DC6B-A564-9E43-0CF2-A6D0F38C7E6F}"/>
              </a:ext>
            </a:extLst>
          </p:cNvPr>
          <p:cNvSpPr txBox="1"/>
          <p:nvPr/>
        </p:nvSpPr>
        <p:spPr>
          <a:xfrm>
            <a:off x="9723239" y="3113338"/>
            <a:ext cx="174723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[1, 2,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8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70C0"/>
                </a:solidFill>
              </a:rPr>
              <a:t>9</a:t>
            </a:r>
            <a:r>
              <a:rPr lang="en-US" sz="2400" dirty="0"/>
              <a:t>]</a:t>
            </a:r>
            <a:endParaRPr lang="en-US" sz="2000" dirty="0"/>
          </a:p>
        </p:txBody>
      </p:sp>
      <p:cxnSp>
        <p:nvCxnSpPr>
          <p:cNvPr id="9" name="Curved Connector 8">
            <a:extLst>
              <a:ext uri="{FF2B5EF4-FFF2-40B4-BE49-F238E27FC236}">
                <a16:creationId xmlns:a16="http://schemas.microsoft.com/office/drawing/2014/main" id="{73B2CFFF-56A9-4DDC-F39C-DCB4C082E426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9986649" y="2638031"/>
            <a:ext cx="197507" cy="473850"/>
          </a:xfrm>
          <a:prstGeom prst="curvedConnector2">
            <a:avLst/>
          </a:prstGeom>
          <a:ln w="38100">
            <a:solidFill>
              <a:srgbClr val="FF2F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C9A9A09-CC43-0F02-A5EE-5F66C71B6DAE}"/>
              </a:ext>
            </a:extLst>
          </p:cNvPr>
          <p:cNvSpPr txBox="1"/>
          <p:nvPr/>
        </p:nvSpPr>
        <p:spPr>
          <a:xfrm>
            <a:off x="9712161" y="3672193"/>
            <a:ext cx="174723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[3]</a:t>
            </a:r>
            <a:endParaRPr lang="en-US" sz="2000" dirty="0"/>
          </a:p>
        </p:txBody>
      </p:sp>
      <p:cxnSp>
        <p:nvCxnSpPr>
          <p:cNvPr id="14" name="Curved Connector 13">
            <a:extLst>
              <a:ext uri="{FF2B5EF4-FFF2-40B4-BE49-F238E27FC236}">
                <a16:creationId xmlns:a16="http://schemas.microsoft.com/office/drawing/2014/main" id="{13B3A867-916B-271E-438C-3399B1706194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9717700" y="3517726"/>
            <a:ext cx="553236" cy="379161"/>
          </a:xfrm>
          <a:prstGeom prst="curvedConnector3">
            <a:avLst>
              <a:gd name="adj1" fmla="val 99138"/>
            </a:avLst>
          </a:prstGeom>
          <a:ln w="38100">
            <a:solidFill>
              <a:srgbClr val="BF9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2A8BB3B-2AC8-D13A-4CA4-0E2CAD58C8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53301" y="300032"/>
            <a:ext cx="761999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6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0" grpId="0" animBg="1"/>
      <p:bldP spid="21" grpId="0" animBg="1"/>
      <p:bldP spid="22" grpId="0" animBg="1"/>
      <p:bldP spid="23" grpId="0" animBg="1"/>
      <p:bldP spid="28" grpId="0" animBg="1"/>
      <p:bldP spid="30" grpId="0" animBg="1"/>
      <p:bldP spid="31" grpId="0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Nested Collections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Practice: </a:t>
            </a:r>
            <a:r>
              <a:rPr lang="en-US" b="1" dirty="0" err="1">
                <a:solidFill>
                  <a:schemeClr val="accent5"/>
                </a:solidFill>
              </a:rPr>
              <a:t>mostFrequentStart</a:t>
            </a:r>
            <a:endParaRPr lang="en-US" b="1" dirty="0">
              <a:solidFill>
                <a:schemeClr val="accent5"/>
              </a:solidFill>
            </a:endParaRPr>
          </a:p>
          <a:p>
            <a:pPr>
              <a:spcAft>
                <a:spcPts val="1200"/>
              </a:spcAft>
            </a:pPr>
            <a:r>
              <a:rPr lang="en-US" dirty="0"/>
              <a:t>Practice: Social Network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5418914" y="2781059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79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2CF30FA-DEE6-5364-E391-87D09D58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</p:spPr>
        <p:txBody>
          <a:bodyPr/>
          <a:lstStyle/>
          <a:p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987B92-9223-E345-4C7B-78D3622E0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Write a method called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mostFrequentStart</a:t>
            </a:r>
            <a:r>
              <a:rPr lang="en-US" dirty="0"/>
              <a:t> that takes a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of words and does the following steps: </a:t>
            </a:r>
          </a:p>
          <a:p>
            <a:r>
              <a:rPr lang="en-US" dirty="0"/>
              <a:t>Organizes words into “word families” based on which letter they start with</a:t>
            </a:r>
          </a:p>
          <a:p>
            <a:r>
              <a:rPr lang="en-US" dirty="0"/>
              <a:t>Selects the </a:t>
            </a:r>
            <a:r>
              <a:rPr lang="en-US" u="sng" dirty="0"/>
              <a:t>largest</a:t>
            </a:r>
            <a:r>
              <a:rPr lang="en-US" dirty="0"/>
              <a:t> “word family” as defined as the family with the most words in it</a:t>
            </a:r>
          </a:p>
          <a:p>
            <a:r>
              <a:rPr lang="en-US" dirty="0"/>
              <a:t>Updates the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of words to only have words from the selected family</a:t>
            </a:r>
          </a:p>
          <a:p>
            <a:r>
              <a:rPr lang="en-US" dirty="0"/>
              <a:t>Returns the starting letter of the largest word family</a:t>
            </a:r>
          </a:p>
        </p:txBody>
      </p:sp>
    </p:spTree>
    <p:extLst>
      <p:ext uri="{BB962C8B-B14F-4D97-AF65-F5344CB8AC3E}">
        <p14:creationId xmlns:p14="http://schemas.microsoft.com/office/powerpoint/2010/main" val="194646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EB73D5-3942-20D5-D554-847811E2D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</p:spPr>
        <p:txBody>
          <a:bodyPr/>
          <a:lstStyle/>
          <a:p>
            <a:r>
              <a:rPr lang="en-US" dirty="0" err="1"/>
              <a:t>mostFrequentStart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7699A5-1EDE-0589-9138-BB538A8C5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example, if the </a:t>
            </a:r>
            <a:r>
              <a:rPr lang="en-US" dirty="0">
                <a:latin typeface="Consolas" panose="020B0609020204030204" pitchFamily="49" charset="0"/>
              </a:rPr>
              <a:t>Set</a:t>
            </a:r>
            <a:r>
              <a:rPr lang="en-US" dirty="0"/>
              <a:t> words stored the values: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["hello", "goodbye", "library", "literary", "little", "repel"]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word families produced would be: 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'h' -&gt; 1 word ("hello")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'g' -&gt; 1 word ("goodbye")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'l' -&gt; 3 words ("library", "literary", "little")</a:t>
            </a:r>
          </a:p>
          <a:p>
            <a:pPr marL="0" indent="0">
              <a:buNone/>
            </a:pPr>
            <a:r>
              <a:rPr lang="en-US" sz="2200" dirty="0">
                <a:latin typeface="Consolas" panose="020B0609020204030204" pitchFamily="49" charset="0"/>
              </a:rPr>
              <a:t>'r' -&gt; 1 word ("repel")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Since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' has the largest word family, we </a:t>
            </a:r>
            <a:r>
              <a:rPr lang="en-US" b="1" dirty="0">
                <a:solidFill>
                  <a:srgbClr val="7030A0"/>
                </a:solidFill>
              </a:rPr>
              <a:t>modify the </a:t>
            </a:r>
            <a:r>
              <a:rPr lang="en-US" b="1" dirty="0">
                <a:solidFill>
                  <a:srgbClr val="7030A0"/>
                </a:solidFill>
                <a:latin typeface="Consolas" panose="020B0609020204030204" pitchFamily="49" charset="0"/>
              </a:rPr>
              <a:t>Set</a:t>
            </a:r>
            <a:r>
              <a:rPr lang="en-US" dirty="0"/>
              <a:t> to only contain </a:t>
            </a:r>
            <a:r>
              <a:rPr lang="en-US" dirty="0">
                <a:latin typeface="Consolas" panose="020B0609020204030204" pitchFamily="49" charset="0"/>
              </a:rPr>
              <a:t>Strings</a:t>
            </a:r>
            <a:r>
              <a:rPr lang="en-US" dirty="0"/>
              <a:t> starting with '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dirty="0"/>
              <a:t>' and finally </a:t>
            </a:r>
            <a:r>
              <a:rPr lang="en-US" b="1" dirty="0">
                <a:solidFill>
                  <a:srgbClr val="7030A0"/>
                </a:solidFill>
              </a:rPr>
              <a:t>return '</a:t>
            </a:r>
            <a:r>
              <a:rPr lang="en-US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US" b="1" dirty="0">
                <a:solidFill>
                  <a:srgbClr val="7030A0"/>
                </a:solidFill>
              </a:rPr>
              <a:t>'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0572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Nested Collections</a:t>
            </a:r>
          </a:p>
          <a:p>
            <a:pPr>
              <a:spcAft>
                <a:spcPts val="1200"/>
              </a:spcAft>
            </a:pPr>
            <a:r>
              <a:rPr lang="en-US" dirty="0"/>
              <a:t>Practice: </a:t>
            </a:r>
            <a:r>
              <a:rPr lang="en-US" dirty="0" err="1"/>
              <a:t>mostFrequentStart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Practice: Social Network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848225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4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8EB3-BC05-CA30-9D4A-F4C678CD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3374D-BDB2-2CF9-7929-1DDBE4BE5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Write methods to complete our implementation of a simple social network program. You should complete the following methods: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addUser</a:t>
            </a:r>
            <a:r>
              <a:rPr lang="en-US" dirty="0"/>
              <a:t>: adds a new user to the network with no friends (😢)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addFriend</a:t>
            </a:r>
            <a:r>
              <a:rPr lang="en-US" dirty="0"/>
              <a:t>: adds a friend to a user (friendships are </a:t>
            </a:r>
            <a:r>
              <a:rPr lang="en-US" i="1" dirty="0"/>
              <a:t>not</a:t>
            </a:r>
            <a:r>
              <a:rPr lang="en-US" dirty="0"/>
              <a:t> symmetric)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removeUser</a:t>
            </a:r>
            <a:r>
              <a:rPr lang="en-US" dirty="0"/>
              <a:t>: removes a user from the network and all friends lists</a:t>
            </a:r>
          </a:p>
          <a:p>
            <a:pPr lvl="1"/>
            <a:r>
              <a:rPr lang="en-US" dirty="0" err="1">
                <a:latin typeface="Consolas" panose="020B0609020204030204" pitchFamily="49" charset="0"/>
              </a:rPr>
              <a:t>getAllFriendsOf</a:t>
            </a:r>
            <a:r>
              <a:rPr lang="en-US" dirty="0"/>
              <a:t>: returns a Set of all the given user's friends </a:t>
            </a:r>
            <a:r>
              <a:rPr lang="en-US" i="1" dirty="0"/>
              <a:t>and</a:t>
            </a:r>
            <a:r>
              <a:rPr lang="en-US" dirty="0"/>
              <a:t> all users who are friends with the given user</a:t>
            </a:r>
          </a:p>
        </p:txBody>
      </p:sp>
    </p:spTree>
    <p:extLst>
      <p:ext uri="{BB962C8B-B14F-4D97-AF65-F5344CB8AC3E}">
        <p14:creationId xmlns:p14="http://schemas.microsoft.com/office/powerpoint/2010/main" val="3312210474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20240</TotalTime>
  <Words>1378</Words>
  <Application>Microsoft Office PowerPoint</Application>
  <PresentationFormat>Widescreen</PresentationFormat>
  <Paragraphs>154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Consolas</vt:lpstr>
      <vt:lpstr>Courier New</vt:lpstr>
      <vt:lpstr>Montserrat</vt:lpstr>
      <vt:lpstr>Montserrat ExtraBold</vt:lpstr>
      <vt:lpstr>Montserrat SemiBold</vt:lpstr>
      <vt:lpstr>Nunito</vt:lpstr>
      <vt:lpstr>System Font Regular</vt:lpstr>
      <vt:lpstr>CSE 373 Summer 2020</vt:lpstr>
      <vt:lpstr>Nested Collections</vt:lpstr>
      <vt:lpstr>Agenda</vt:lpstr>
      <vt:lpstr>Announcements</vt:lpstr>
      <vt:lpstr>Agenda</vt:lpstr>
      <vt:lpstr>Reminder: Map ADT</vt:lpstr>
      <vt:lpstr>(PCM) Nested Collections</vt:lpstr>
      <vt:lpstr>(PCM) Nested Collections</vt:lpstr>
      <vt:lpstr>(PCM) Updating Nested Collections</vt:lpstr>
      <vt:lpstr>What would be stored in map after executing the following code?</vt:lpstr>
      <vt:lpstr>What would be stored in map after executing the following code?</vt:lpstr>
      <vt:lpstr>What would be stored in map after executing the following code?</vt:lpstr>
      <vt:lpstr>Agenda</vt:lpstr>
      <vt:lpstr>mostFrequentStart</vt:lpstr>
      <vt:lpstr>mostFrequentStart</vt:lpstr>
      <vt:lpstr>Agenda</vt:lpstr>
      <vt:lpstr>Social Network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404</cp:revision>
  <cp:lastPrinted>2022-10-28T02:54:57Z</cp:lastPrinted>
  <dcterms:created xsi:type="dcterms:W3CDTF">2020-06-13T06:27:42Z</dcterms:created>
  <dcterms:modified xsi:type="dcterms:W3CDTF">2026-10-28T18:56:35Z</dcterms:modified>
</cp:coreProperties>
</file>