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390" r:id="rId2"/>
    <p:sldId id="407" r:id="rId3"/>
    <p:sldId id="406" r:id="rId4"/>
    <p:sldId id="397" r:id="rId5"/>
    <p:sldId id="393" r:id="rId6"/>
    <p:sldId id="382" r:id="rId7"/>
    <p:sldId id="394" r:id="rId8"/>
    <p:sldId id="398" r:id="rId9"/>
    <p:sldId id="399" r:id="rId10"/>
    <p:sldId id="404" r:id="rId11"/>
    <p:sldId id="400" r:id="rId12"/>
    <p:sldId id="405" r:id="rId13"/>
    <p:sldId id="401" r:id="rId14"/>
    <p:sldId id="40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5C71387-6F25-40BE-A9C7-2DE5AC23F89B}">
          <p14:sldIdLst>
            <p14:sldId id="390"/>
            <p14:sldId id="407"/>
            <p14:sldId id="406"/>
            <p14:sldId id="397"/>
            <p14:sldId id="393"/>
            <p14:sldId id="382"/>
            <p14:sldId id="394"/>
            <p14:sldId id="398"/>
            <p14:sldId id="399"/>
            <p14:sldId id="404"/>
            <p14:sldId id="400"/>
            <p14:sldId id="405"/>
            <p14:sldId id="401"/>
            <p14:sldId id="4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nats" initials="m" lastIdx="1" clrIdx="0">
    <p:extLst>
      <p:ext uri="{19B8F6BF-5375-455C-9EA6-DF929625EA0E}">
        <p15:presenceInfo xmlns:p15="http://schemas.microsoft.com/office/powerpoint/2012/main" userId="S-1-5-21-2454115528-2111753937-1836222636-10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5777"/>
    <a:srgbClr val="AF02DB"/>
    <a:srgbClr val="DE94C3"/>
    <a:srgbClr val="D068E9"/>
    <a:srgbClr val="EE8A64"/>
    <a:srgbClr val="54A0FF"/>
    <a:srgbClr val="0FB9B1"/>
    <a:srgbClr val="FAFAFA"/>
    <a:srgbClr val="F5F5F5"/>
    <a:srgbClr val="F7B7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45" autoAdjust="0"/>
    <p:restoredTop sz="91361"/>
  </p:normalViewPr>
  <p:slideViewPr>
    <p:cSldViewPr snapToGrid="0" snapToObjects="1">
      <p:cViewPr varScale="1">
        <p:scale>
          <a:sx n="70" d="100"/>
          <a:sy n="70" d="100"/>
        </p:scale>
        <p:origin x="90" y="1410"/>
      </p:cViewPr>
      <p:guideLst/>
    </p:cSldViewPr>
  </p:slideViewPr>
  <p:outlineViewPr>
    <p:cViewPr>
      <p:scale>
        <a:sx n="33" d="100"/>
        <a:sy n="33" d="100"/>
      </p:scale>
      <p:origin x="0" y="-180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1ZWbsLfSqDiuqSzGaOy74m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7426F3-256D-58BF-DC97-4AAC9A99E1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99682" y="236757"/>
            <a:ext cx="12291682" cy="7054357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 dirty="0">
                <a:solidFill>
                  <a:srgbClr val="F0F0F0"/>
                </a:solidFill>
                <a:latin typeface="Montserrat ExtraBold" pitchFamily="2" charset="77"/>
              </a:rPr>
              <a:t>CSE 122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 dirty="0">
                <a:latin typeface="Montserrat" pitchFamily="2" charset="77"/>
              </a:rPr>
              <a:t>LEC 08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0E59AED-1ABF-8D47-B5D7-C50109AB6669}"/>
              </a:ext>
            </a:extLst>
          </p:cNvPr>
          <p:cNvSpPr/>
          <p:nvPr userDrawn="1"/>
        </p:nvSpPr>
        <p:spPr>
          <a:xfrm>
            <a:off x="7119063" y="1251643"/>
            <a:ext cx="5250244" cy="5153775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369625" y="5494620"/>
            <a:ext cx="4632957" cy="1688781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 dirty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#cse122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F316C5E-94E4-1E69-FEBC-BC7B29D56913}"/>
              </a:ext>
            </a:extLst>
          </p:cNvPr>
          <p:cNvSpPr/>
          <p:nvPr userDrawn="1"/>
        </p:nvSpPr>
        <p:spPr>
          <a:xfrm>
            <a:off x="2950313" y="5594680"/>
            <a:ext cx="1218438" cy="1223089"/>
          </a:xfrm>
          <a:prstGeom prst="roundRect">
            <a:avLst>
              <a:gd name="adj" fmla="val 6661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99E168E-534E-4591-B7C2-9CF216B19E6E}"/>
              </a:ext>
            </a:extLst>
          </p:cNvPr>
          <p:cNvCxnSpPr/>
          <p:nvPr userDrawn="1"/>
        </p:nvCxnSpPr>
        <p:spPr>
          <a:xfrm>
            <a:off x="7273280" y="4293369"/>
            <a:ext cx="4468305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oogle Shape;96;p1">
            <a:extLst>
              <a:ext uri="{FF2B5EF4-FFF2-40B4-BE49-F238E27FC236}">
                <a16:creationId xmlns:a16="http://schemas.microsoft.com/office/drawing/2014/main" id="{CDCE798F-8630-B59F-7B9B-6CBCE491A5FC}"/>
              </a:ext>
            </a:extLst>
          </p:cNvPr>
          <p:cNvSpPr txBox="1"/>
          <p:nvPr userDrawn="1"/>
        </p:nvSpPr>
        <p:spPr>
          <a:xfrm>
            <a:off x="7226456" y="4403702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" name="Google Shape;97;p1">
            <a:extLst>
              <a:ext uri="{FF2B5EF4-FFF2-40B4-BE49-F238E27FC236}">
                <a16:creationId xmlns:a16="http://schemas.microsoft.com/office/drawing/2014/main" id="{EEF7214C-46F4-1A8C-F32C-7A704EC3E53D}"/>
              </a:ext>
            </a:extLst>
          </p:cNvPr>
          <p:cNvSpPr txBox="1"/>
          <p:nvPr userDrawn="1"/>
        </p:nvSpPr>
        <p:spPr>
          <a:xfrm>
            <a:off x="7226456" y="4664314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7" name="Google Shape;47;p21">
            <a:extLst>
              <a:ext uri="{FF2B5EF4-FFF2-40B4-BE49-F238E27FC236}">
                <a16:creationId xmlns:a16="http://schemas.microsoft.com/office/drawing/2014/main" id="{12A95FEB-DC11-D1D3-BFAA-D123A7659CBD}"/>
              </a:ext>
            </a:extLst>
          </p:cNvPr>
          <p:cNvSpPr/>
          <p:nvPr userDrawn="1"/>
        </p:nvSpPr>
        <p:spPr>
          <a:xfrm>
            <a:off x="3003546" y="5652102"/>
            <a:ext cx="1111254" cy="11144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8;p1">
            <a:extLst>
              <a:ext uri="{FF2B5EF4-FFF2-40B4-BE49-F238E27FC236}">
                <a16:creationId xmlns:a16="http://schemas.microsoft.com/office/drawing/2014/main" id="{500AA6DF-379F-092B-881C-A94309BEC800}"/>
              </a:ext>
            </a:extLst>
          </p:cNvPr>
          <p:cNvSpPr txBox="1"/>
          <p:nvPr userDrawn="1"/>
        </p:nvSpPr>
        <p:spPr>
          <a:xfrm>
            <a:off x="8316295" y="4389393"/>
            <a:ext cx="355600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Elba Garza</a:t>
            </a:r>
            <a:endParaRPr sz="1400">
              <a:solidFill>
                <a:schemeClr val="bg2">
                  <a:lumMod val="50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" name="Google Shape;99;p1">
            <a:extLst>
              <a:ext uri="{FF2B5EF4-FFF2-40B4-BE49-F238E27FC236}">
                <a16:creationId xmlns:a16="http://schemas.microsoft.com/office/drawing/2014/main" id="{07E5A046-9921-FA9E-6BFC-4B1BF6CDBC07}"/>
              </a:ext>
            </a:extLst>
          </p:cNvPr>
          <p:cNvSpPr txBox="1"/>
          <p:nvPr userDrawn="1"/>
        </p:nvSpPr>
        <p:spPr>
          <a:xfrm>
            <a:off x="8275471" y="4671040"/>
            <a:ext cx="3737319" cy="1651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William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Andrew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Ava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Caleb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Colin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Sushma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Mahima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Nicolae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Ivory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Yang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Diya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023BE3-6B44-8A21-8C64-AA8F46757D4D}"/>
              </a:ext>
            </a:extLst>
          </p:cNvPr>
          <p:cNvSpPr txBox="1"/>
          <p:nvPr userDrawn="1"/>
        </p:nvSpPr>
        <p:spPr>
          <a:xfrm>
            <a:off x="6469508" y="3783920"/>
            <a:ext cx="6451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</a:t>
            </a:r>
            <a:r>
              <a:rPr lang="en-US" sz="22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u="sng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122 26sp </a:t>
            </a:r>
            <a:r>
              <a:rPr lang="en-US" sz="2200" u="sng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Lecture Jams🎧</a:t>
            </a:r>
            <a:endParaRPr lang="en-US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5B7D14-FA34-B2D9-C621-221E813EEED7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1646E-9F5C-9C61-C30B-3DF312AA0AE9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x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9"/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07: Maps</a:t>
            </a:r>
          </a:p>
        </p:txBody>
      </p:sp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37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122</a:t>
            </a:r>
            <a:endParaRPr/>
          </a:p>
        </p:txBody>
      </p:sp>
      <p:grpSp>
        <p:nvGrpSpPr>
          <p:cNvPr id="21" name="Google Shape;21;p29"/>
          <p:cNvGrpSpPr/>
          <p:nvPr/>
        </p:nvGrpSpPr>
        <p:grpSpPr>
          <a:xfrm>
            <a:off x="420127" y="2753847"/>
            <a:ext cx="1269525" cy="420132"/>
            <a:chOff x="0" y="0"/>
            <a:chExt cx="1269523" cy="420130"/>
          </a:xfrm>
        </p:grpSpPr>
        <p:sp>
          <p:nvSpPr>
            <p:cNvPr id="22" name="Google Shape;22;p29"/>
            <p:cNvSpPr/>
            <p:nvPr/>
          </p:nvSpPr>
          <p:spPr>
            <a:xfrm>
              <a:off x="0" y="0"/>
              <a:ext cx="1269523" cy="420130"/>
            </a:xfrm>
            <a:prstGeom prst="roundRect">
              <a:avLst>
                <a:gd name="adj" fmla="val 16667"/>
              </a:avLst>
            </a:prstGeom>
            <a:solidFill>
              <a:srgbClr val="FA82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9"/>
            <p:cNvSpPr txBox="1"/>
            <p:nvPr/>
          </p:nvSpPr>
          <p:spPr>
            <a:xfrm>
              <a:off x="66228" y="40809"/>
              <a:ext cx="1137067" cy="338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Montserrat"/>
                <a:buNone/>
              </a:pPr>
              <a:r>
                <a:rPr lang="en-US" sz="1600" b="0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LEC 07</a:t>
              </a:r>
              <a:endParaRPr dirty="0"/>
            </a:p>
          </p:txBody>
        </p:sp>
      </p:grpSp>
      <p:sp>
        <p:nvSpPr>
          <p:cNvPr id="24" name="Google Shape;24;p29"/>
          <p:cNvSpPr/>
          <p:nvPr/>
        </p:nvSpPr>
        <p:spPr>
          <a:xfrm>
            <a:off x="6714463" y="1251642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>
            <a:cxnSpLocks/>
          </p:cNvCxnSpPr>
          <p:nvPr/>
        </p:nvCxnSpPr>
        <p:spPr>
          <a:xfrm>
            <a:off x="7177414" y="4551419"/>
            <a:ext cx="4743685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38457" y="5823174"/>
            <a:ext cx="2159236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  <a:endParaRPr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75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#cse122 </a:t>
            </a:r>
            <a:endParaRPr/>
          </a:p>
        </p:txBody>
      </p:sp>
      <p:sp>
        <p:nvSpPr>
          <p:cNvPr id="29" name="Google Shape;29;p29"/>
          <p:cNvSpPr/>
          <p:nvPr/>
        </p:nvSpPr>
        <p:spPr>
          <a:xfrm>
            <a:off x="3243845" y="5574550"/>
            <a:ext cx="1218439" cy="1223090"/>
          </a:xfrm>
          <a:prstGeom prst="roundRect">
            <a:avLst>
              <a:gd name="adj" fmla="val 5827"/>
            </a:avLst>
          </a:prstGeom>
          <a:solidFill>
            <a:srgbClr val="A6A6A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9301481" y="6447714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A5CE83-B61D-7724-61E8-93A5D138A1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2" name="Google Shape;35;p30">
            <a:extLst>
              <a:ext uri="{FF2B5EF4-FFF2-40B4-BE49-F238E27FC236}">
                <a16:creationId xmlns:a16="http://schemas.microsoft.com/office/drawing/2014/main" id="{9101F63B-C09E-9BE0-7D97-B8DE940758D0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343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99840-7979-4642-ADBB-375B21C7BD9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07: Maps</a:t>
            </a:r>
          </a:p>
        </p:txBody>
      </p:sp>
      <p:sp>
        <p:nvSpPr>
          <p:cNvPr id="4" name="Google Shape;35;p30">
            <a:extLst>
              <a:ext uri="{FF2B5EF4-FFF2-40B4-BE49-F238E27FC236}">
                <a16:creationId xmlns:a16="http://schemas.microsoft.com/office/drawing/2014/main" id="{29FFB52A-CA9D-2602-B3D1-EEDDEF0DFF29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mjtK2qeJwl8CjKECVWAwT?si=w-7ZvN-6QCmIBMNMkZlbd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dstem.org/us/courses/106639/discussion/8419943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305332" y="4125093"/>
            <a:ext cx="6397976" cy="195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36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Maps</a:t>
            </a:r>
            <a:endParaRPr sz="3600" dirty="0"/>
          </a:p>
        </p:txBody>
      </p:sp>
      <p:sp>
        <p:nvSpPr>
          <p:cNvPr id="92" name="Google Shape;92;p1"/>
          <p:cNvSpPr txBox="1"/>
          <p:nvPr/>
        </p:nvSpPr>
        <p:spPr>
          <a:xfrm>
            <a:off x="7148324" y="1757979"/>
            <a:ext cx="4385400" cy="218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algn="ctr">
              <a:buClr>
                <a:srgbClr val="404040"/>
              </a:buClr>
              <a:buSzPts val="2200"/>
            </a:pPr>
            <a:endParaRPr lang="en-US" sz="24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404040"/>
              </a:buClr>
              <a:buSzPts val="2200"/>
            </a:pPr>
            <a:r>
              <a:rPr lang="en-US" i="1" dirty="0"/>
              <a:t>What was your last YouTube/Wikipedia/Google/ChatGPT rabbit hole?</a:t>
            </a:r>
            <a:endParaRPr lang="en-US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endParaRPr lang="en-US" sz="1800" i="1" dirty="0">
              <a:solidFill>
                <a:srgbClr val="404040"/>
              </a:solidFill>
              <a:latin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18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6996450" y="4177924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6996450" y="4640308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129593" y="4177922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Brett Wortzman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8149349" y="4640324"/>
            <a:ext cx="3737319" cy="132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Archit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Daniel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Landon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Michelle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Rio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Somya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Sreshta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Suyash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Trisha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22533-4092-295A-57CD-F63902190B19}"/>
              </a:ext>
            </a:extLst>
          </p:cNvPr>
          <p:cNvSpPr/>
          <p:nvPr/>
        </p:nvSpPr>
        <p:spPr>
          <a:xfrm>
            <a:off x="3299180" y="5637984"/>
            <a:ext cx="1100215" cy="1097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B1F4C265-0BD7-33D8-59FF-0AB76B223C9B}"/>
              </a:ext>
            </a:extLst>
          </p:cNvPr>
          <p:cNvSpPr txBox="1"/>
          <p:nvPr/>
        </p:nvSpPr>
        <p:spPr>
          <a:xfrm>
            <a:off x="7071026" y="5963530"/>
            <a:ext cx="45399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 algn="ctr">
              <a:buClr>
                <a:srgbClr val="404040"/>
              </a:buClr>
              <a:buSzPts val="2200"/>
            </a:pPr>
            <a:r>
              <a:rPr lang="en-US" sz="20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🎷</a:t>
            </a:r>
            <a:r>
              <a:rPr lang="fr-FR" sz="2000" u="sng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CSE 122 26au Lecture Tunes</a:t>
            </a:r>
            <a:r>
              <a:rPr lang="fr-FR" sz="2000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🎵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872A66-A762-0CBD-9D95-A3D494B27A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01625" y="5637984"/>
            <a:ext cx="1097770" cy="1097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Announcements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/>
              <a:t>Review: Maps</a:t>
            </a:r>
          </a:p>
          <a:p>
            <a:pPr>
              <a:spcAft>
                <a:spcPts val="1200"/>
              </a:spcAft>
            </a:pPr>
            <a:r>
              <a:rPr lang="en-US" dirty="0"/>
              <a:t>Practice: </a:t>
            </a:r>
            <a:r>
              <a:rPr lang="en-US" dirty="0" err="1"/>
              <a:t>joinRosters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/>
              <a:t>Practice: </a:t>
            </a:r>
            <a:r>
              <a:rPr lang="en-US" dirty="0" err="1"/>
              <a:t>mostFrequentStart</a:t>
            </a:r>
            <a:endParaRPr lang="en-US" dirty="0"/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769352" y="1458097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11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A7BB3-7B52-41DB-A2D8-59DF49EC2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Announcements/Reminders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A6B19-331A-428C-A5CC-CD53E0365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915436" cy="4805363"/>
          </a:xfrm>
        </p:spPr>
        <p:txBody>
          <a:bodyPr>
            <a:normAutofit/>
          </a:bodyPr>
          <a:lstStyle/>
          <a:p>
            <a:r>
              <a:rPr lang="en-US" dirty="0"/>
              <a:t>P1 out tonight; due Thursday, Oct. 29</a:t>
            </a:r>
          </a:p>
          <a:p>
            <a:r>
              <a:rPr lang="en-US" dirty="0"/>
              <a:t>PQ0 on Tuesday, Oct. 27 in section</a:t>
            </a:r>
          </a:p>
          <a:p>
            <a:pPr lvl="1"/>
            <a:r>
              <a:rPr lang="en-US" dirty="0">
                <a:hlinkClick r:id="rId2"/>
              </a:rPr>
              <a:t>Policies posted on Ed</a:t>
            </a:r>
            <a:endParaRPr lang="en-US" dirty="0"/>
          </a:p>
          <a:p>
            <a:pPr lvl="1"/>
            <a:r>
              <a:rPr lang="en-US" dirty="0"/>
              <a:t>Will cover material through Lesson 5 (up to stacks)</a:t>
            </a:r>
          </a:p>
          <a:p>
            <a:r>
              <a:rPr lang="en-US" dirty="0"/>
              <a:t>CQ1 will begin Friday, Oct. 30</a:t>
            </a:r>
          </a:p>
          <a:p>
            <a:pPr lvl="1"/>
            <a:r>
              <a:rPr lang="en-US" dirty="0"/>
              <a:t>Scheduling will open early next week</a:t>
            </a:r>
          </a:p>
          <a:p>
            <a:r>
              <a:rPr lang="en-US" dirty="0"/>
              <a:t>Reminder: </a:t>
            </a:r>
            <a:r>
              <a:rPr lang="en-US" b="1" i="1" dirty="0"/>
              <a:t>you may not discuss the computer quiz with other students until the quiz window is closed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933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Review: Maps</a:t>
            </a:r>
          </a:p>
          <a:p>
            <a:pPr>
              <a:spcAft>
                <a:spcPts val="1200"/>
              </a:spcAft>
            </a:pPr>
            <a:r>
              <a:rPr lang="en-US" dirty="0"/>
              <a:t>Practice: </a:t>
            </a:r>
            <a:r>
              <a:rPr lang="en-US" dirty="0" err="1"/>
              <a:t>joinRosters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/>
              <a:t>Practice: </a:t>
            </a:r>
            <a:r>
              <a:rPr lang="en-US" dirty="0" err="1"/>
              <a:t>mostFrequentStart</a:t>
            </a:r>
            <a:endParaRPr lang="en-US" dirty="0"/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301598" y="2119461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93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8909C-E21D-3540-0AD8-5412A81CA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/>
              <a:t>Maps (ADT)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5AB95-7E28-5E15-E00E-C0E993C6A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173038"/>
          </a:xfrm>
        </p:spPr>
        <p:txBody>
          <a:bodyPr>
            <a:normAutofit/>
          </a:bodyPr>
          <a:lstStyle/>
          <a:p>
            <a:r>
              <a:rPr lang="en-US" dirty="0"/>
              <a:t>Data structure to map keys to values</a:t>
            </a:r>
          </a:p>
          <a:p>
            <a:pPr lvl="1"/>
            <a:r>
              <a:rPr lang="en-US" dirty="0"/>
              <a:t>Keys can be any type; Keys </a:t>
            </a:r>
            <a:r>
              <a:rPr lang="en-US" u="sng" dirty="0"/>
              <a:t>must</a:t>
            </a:r>
            <a:r>
              <a:rPr lang="en-US" dirty="0"/>
              <a:t> be unique </a:t>
            </a:r>
          </a:p>
          <a:p>
            <a:pPr lvl="1"/>
            <a:r>
              <a:rPr lang="en-US" dirty="0"/>
              <a:t>Values can be any type </a:t>
            </a:r>
          </a:p>
          <a:p>
            <a:r>
              <a:rPr lang="en-US" dirty="0"/>
              <a:t>Key operations: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put(key, value)</a:t>
            </a:r>
            <a:r>
              <a:rPr lang="en-US" dirty="0"/>
              <a:t>: Associate key to value</a:t>
            </a:r>
          </a:p>
          <a:p>
            <a:pPr lvl="2"/>
            <a:r>
              <a:rPr lang="en-US" dirty="0"/>
              <a:t>🚨 Overwrites existing keys 🚨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get(key)</a:t>
            </a:r>
            <a:r>
              <a:rPr lang="en-US" dirty="0"/>
              <a:t>: Get value for key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remove(key)</a:t>
            </a:r>
            <a:r>
              <a:rPr lang="en-US" dirty="0"/>
              <a:t>: Remove key/value pair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2" descr="https://static.us.edusercontent.com/files/lqdut9vmmq9cp9Yx20muXcSr">
            <a:extLst>
              <a:ext uri="{FF2B5EF4-FFF2-40B4-BE49-F238E27FC236}">
                <a16:creationId xmlns:a16="http://schemas.microsoft.com/office/drawing/2014/main" id="{49F91B73-8C70-48C8-8F29-DD831FA2A7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" t="1712" r="1463" b="3312"/>
          <a:stretch/>
        </p:blipFill>
        <p:spPr bwMode="auto">
          <a:xfrm>
            <a:off x="7512323" y="1946953"/>
            <a:ext cx="4426132" cy="433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rc 8">
            <a:extLst>
              <a:ext uri="{FF2B5EF4-FFF2-40B4-BE49-F238E27FC236}">
                <a16:creationId xmlns:a16="http://schemas.microsoft.com/office/drawing/2014/main" id="{AC6039B9-A884-0671-9540-3DEF7CA5C77C}"/>
              </a:ext>
            </a:extLst>
          </p:cNvPr>
          <p:cNvSpPr/>
          <p:nvPr/>
        </p:nvSpPr>
        <p:spPr>
          <a:xfrm>
            <a:off x="8659201" y="3160228"/>
            <a:ext cx="641918" cy="596155"/>
          </a:xfrm>
          <a:prstGeom prst="arc">
            <a:avLst>
              <a:gd name="adj1" fmla="val 10949373"/>
              <a:gd name="adj2" fmla="val 29381"/>
            </a:avLst>
          </a:prstGeom>
          <a:ln w="38100"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93486AC1-C92B-0DBA-066B-A5AA83DBE8E9}"/>
              </a:ext>
            </a:extLst>
          </p:cNvPr>
          <p:cNvSpPr/>
          <p:nvPr/>
        </p:nvSpPr>
        <p:spPr>
          <a:xfrm>
            <a:off x="10413754" y="3339825"/>
            <a:ext cx="641918" cy="596155"/>
          </a:xfrm>
          <a:prstGeom prst="arc">
            <a:avLst>
              <a:gd name="adj1" fmla="val 10949373"/>
              <a:gd name="adj2" fmla="val 29381"/>
            </a:avLst>
          </a:prstGeom>
          <a:ln w="38100"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3BA01D11-7FAC-AAE7-E341-79487DF01181}"/>
              </a:ext>
            </a:extLst>
          </p:cNvPr>
          <p:cNvSpPr/>
          <p:nvPr/>
        </p:nvSpPr>
        <p:spPr>
          <a:xfrm>
            <a:off x="8481600" y="4111646"/>
            <a:ext cx="641918" cy="596155"/>
          </a:xfrm>
          <a:prstGeom prst="arc">
            <a:avLst>
              <a:gd name="adj1" fmla="val 10949373"/>
              <a:gd name="adj2" fmla="val 29381"/>
            </a:avLst>
          </a:prstGeom>
          <a:ln w="38100"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20C0180-3C2B-7761-B298-9D1CC9166BEE}"/>
              </a:ext>
            </a:extLst>
          </p:cNvPr>
          <p:cNvSpPr/>
          <p:nvPr/>
        </p:nvSpPr>
        <p:spPr>
          <a:xfrm>
            <a:off x="10271025" y="4152898"/>
            <a:ext cx="641918" cy="596155"/>
          </a:xfrm>
          <a:prstGeom prst="arc">
            <a:avLst>
              <a:gd name="adj1" fmla="val 10949373"/>
              <a:gd name="adj2" fmla="val 29381"/>
            </a:avLst>
          </a:prstGeom>
          <a:ln w="38100"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42AAA0BE-0B0A-A031-445C-6FDAB5994743}"/>
              </a:ext>
            </a:extLst>
          </p:cNvPr>
          <p:cNvSpPr/>
          <p:nvPr/>
        </p:nvSpPr>
        <p:spPr>
          <a:xfrm>
            <a:off x="9164217" y="2064214"/>
            <a:ext cx="334675" cy="360266"/>
          </a:xfrm>
          <a:prstGeom prst="arc">
            <a:avLst>
              <a:gd name="adj1" fmla="val 10949373"/>
              <a:gd name="adj2" fmla="val 29381"/>
            </a:avLst>
          </a:prstGeom>
          <a:ln w="38100"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496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/>
              <a:t>Maps in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onsolas" panose="020B0609020204030204" pitchFamily="49" charset="0"/>
              </a:rPr>
              <a:t>Map</a:t>
            </a:r>
            <a:r>
              <a:rPr lang="en-US" sz="3600" dirty="0"/>
              <a:t> is an interface in Java </a:t>
            </a:r>
          </a:p>
          <a:p>
            <a:pPr lvl="1"/>
            <a:r>
              <a:rPr lang="en-US" sz="3200" dirty="0"/>
              <a:t>In </a:t>
            </a:r>
            <a:r>
              <a:rPr lang="en-US" sz="3200" dirty="0" err="1">
                <a:latin typeface="Consolas" panose="020B0609020204030204" pitchFamily="49" charset="0"/>
              </a:rPr>
              <a:t>java.util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package, like </a:t>
            </a:r>
            <a:r>
              <a:rPr lang="en-US" sz="3200" dirty="0">
                <a:latin typeface="Consolas" panose="020B0609020204030204" pitchFamily="49" charset="0"/>
                <a:cs typeface="Calibri" panose="020F0502020204030204" pitchFamily="34" charset="0"/>
              </a:rPr>
              <a:t>List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dirty="0">
                <a:latin typeface="Consolas" panose="020B0609020204030204" pitchFamily="49" charset="0"/>
                <a:cs typeface="Calibri" panose="020F0502020204030204" pitchFamily="34" charset="0"/>
              </a:rPr>
              <a:t>Queue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dirty="0">
                <a:latin typeface="Consolas" panose="020B0609020204030204" pitchFamily="49" charset="0"/>
                <a:cs typeface="Calibri" panose="020F0502020204030204" pitchFamily="34" charset="0"/>
              </a:rPr>
              <a:t>Stack, Set</a:t>
            </a:r>
          </a:p>
          <a:p>
            <a:pPr lvl="1"/>
            <a:endParaRPr lang="en-US" sz="3600" dirty="0"/>
          </a:p>
          <a:p>
            <a:r>
              <a:rPr lang="en-US" sz="3600" dirty="0"/>
              <a:t>Two implementations: </a:t>
            </a:r>
            <a:r>
              <a:rPr lang="en-US" sz="3600" dirty="0">
                <a:latin typeface="Consolas" panose="020B0609020204030204" pitchFamily="49" charset="0"/>
              </a:rPr>
              <a:t>HashMap</a:t>
            </a:r>
            <a:r>
              <a:rPr lang="en-US" sz="3600" dirty="0"/>
              <a:t> and </a:t>
            </a:r>
            <a:r>
              <a:rPr lang="en-US" sz="3600" dirty="0" err="1">
                <a:latin typeface="Consolas" panose="020B0609020204030204" pitchFamily="49" charset="0"/>
              </a:rPr>
              <a:t>TreeMap</a:t>
            </a:r>
            <a:endParaRPr lang="en-US" sz="3600" dirty="0"/>
          </a:p>
          <a:p>
            <a:pPr lvl="1"/>
            <a:r>
              <a:rPr lang="en-US" sz="2800" dirty="0">
                <a:latin typeface="Consolas" panose="020B0609020204030204" pitchFamily="49" charset="0"/>
              </a:rPr>
              <a:t>HashMap</a:t>
            </a:r>
            <a:r>
              <a:rPr lang="en-US" sz="2800" dirty="0"/>
              <a:t>: Very fast! Implemented using a </a:t>
            </a:r>
            <a:r>
              <a:rPr lang="en-US" sz="2800" i="1" dirty="0"/>
              <a:t>hash table</a:t>
            </a:r>
          </a:p>
          <a:p>
            <a:pPr lvl="2"/>
            <a:r>
              <a:rPr lang="en-US" sz="2400" i="1" dirty="0"/>
              <a:t>Keys are stored in an unpredictable order</a:t>
            </a:r>
            <a:endParaRPr lang="en-US" sz="2400" dirty="0"/>
          </a:p>
          <a:p>
            <a:pPr lvl="1"/>
            <a:r>
              <a:rPr lang="en-US" sz="2800" dirty="0" err="1">
                <a:latin typeface="Consolas" panose="020B0609020204030204" pitchFamily="49" charset="0"/>
              </a:rPr>
              <a:t>TreeMap</a:t>
            </a:r>
            <a:r>
              <a:rPr lang="en-US" sz="2800" dirty="0"/>
              <a:t>: Pretty fast! Implemented using a </a:t>
            </a:r>
            <a:r>
              <a:rPr lang="en-US" sz="2800" i="1" dirty="0"/>
              <a:t>binary search tree</a:t>
            </a:r>
          </a:p>
          <a:p>
            <a:pPr lvl="2"/>
            <a:r>
              <a:rPr lang="en-US" sz="2400" i="1" dirty="0"/>
              <a:t>Keys are stored in sorted order</a:t>
            </a:r>
          </a:p>
        </p:txBody>
      </p:sp>
    </p:spTree>
    <p:extLst>
      <p:ext uri="{BB962C8B-B14F-4D97-AF65-F5344CB8AC3E}">
        <p14:creationId xmlns:p14="http://schemas.microsoft.com/office/powerpoint/2010/main" val="2338475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706A6-2AEB-5A19-EC9A-F071ADBE3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>
                <a:latin typeface="Consolas" panose="020B0609020204030204" pitchFamily="49" charset="0"/>
              </a:rPr>
              <a:t>Map</a:t>
            </a:r>
            <a:r>
              <a:rPr lang="en-US" dirty="0"/>
              <a:t> Methods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E11A64B-C444-9B81-F566-9362B088CF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076971"/>
              </p:ext>
            </p:extLst>
          </p:nvPr>
        </p:nvGraphicFramePr>
        <p:xfrm>
          <a:off x="838200" y="1326976"/>
          <a:ext cx="10515600" cy="5269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1287">
                  <a:extLst>
                    <a:ext uri="{9D8B030D-6E8A-4147-A177-3AD203B41FA5}">
                      <a16:colId xmlns:a16="http://schemas.microsoft.com/office/drawing/2014/main" val="1037866803"/>
                    </a:ext>
                  </a:extLst>
                </a:gridCol>
                <a:gridCol w="8004313">
                  <a:extLst>
                    <a:ext uri="{9D8B030D-6E8A-4147-A177-3AD203B41FA5}">
                      <a16:colId xmlns:a16="http://schemas.microsoft.com/office/drawing/2014/main" val="147798460"/>
                    </a:ext>
                  </a:extLst>
                </a:gridCol>
              </a:tblGrid>
              <a:tr h="4629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499806"/>
                  </a:ext>
                </a:extLst>
              </a:tr>
              <a:tr h="4629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put(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key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 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value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1444" marR="91444" marT="45731" marB="45731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adds a mapping from the given key to the given value;</a:t>
                      </a:r>
                      <a:b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</a:b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if the key already exists, </a:t>
                      </a:r>
                      <a:r>
                        <a:rPr kumimoji="0" lang="en-US" altLang="en-US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replaces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 its value with the given one</a:t>
                      </a:r>
                    </a:p>
                  </a:txBody>
                  <a:tcPr marL="91444" marR="91444" marT="45731" marB="45731" horzOverflow="overflow"/>
                </a:tc>
                <a:extLst>
                  <a:ext uri="{0D108BD9-81ED-4DB2-BD59-A6C34878D82A}">
                    <a16:rowId xmlns:a16="http://schemas.microsoft.com/office/drawing/2014/main" val="3135663148"/>
                  </a:ext>
                </a:extLst>
              </a:tr>
              <a:tr h="4629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get(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key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1444" marR="91444" marT="45731" marB="45731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returns the value mapped to the given key (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null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 if not found)</a:t>
                      </a:r>
                    </a:p>
                  </a:txBody>
                  <a:tcPr marL="91444" marR="91444" marT="45731" marB="45731" horzOverflow="overflow"/>
                </a:tc>
                <a:extLst>
                  <a:ext uri="{0D108BD9-81ED-4DB2-BD59-A6C34878D82A}">
                    <a16:rowId xmlns:a16="http://schemas.microsoft.com/office/drawing/2014/main" val="3533191085"/>
                  </a:ext>
                </a:extLst>
              </a:tr>
              <a:tr h="4629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containsKey(</a:t>
                      </a: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key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)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1444" marR="91444" marT="45731" marB="45731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returns 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true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 if the map contains a mapping for the given key</a:t>
                      </a:r>
                    </a:p>
                  </a:txBody>
                  <a:tcPr marL="91444" marR="91444" marT="45731" marB="45731" horzOverflow="overflow"/>
                </a:tc>
                <a:extLst>
                  <a:ext uri="{0D108BD9-81ED-4DB2-BD59-A6C34878D82A}">
                    <a16:rowId xmlns:a16="http://schemas.microsoft.com/office/drawing/2014/main" val="2910003213"/>
                  </a:ext>
                </a:extLst>
              </a:tr>
              <a:tr h="4629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remove(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key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1444" marR="91444" marT="45731" marB="45731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removes any existing mapping for the given key</a:t>
                      </a:r>
                    </a:p>
                  </a:txBody>
                  <a:tcPr marL="91444" marR="91444" marT="45731" marB="45731" horzOverflow="overflow"/>
                </a:tc>
                <a:extLst>
                  <a:ext uri="{0D108BD9-81ED-4DB2-BD59-A6C34878D82A}">
                    <a16:rowId xmlns:a16="http://schemas.microsoft.com/office/drawing/2014/main" val="1563529482"/>
                  </a:ext>
                </a:extLst>
              </a:tr>
              <a:tr h="4629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keySet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()</a:t>
                      </a:r>
                    </a:p>
                  </a:txBody>
                  <a:tcPr marT="45699" marB="4569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returns a set of all keys in the map</a:t>
                      </a:r>
                    </a:p>
                  </a:txBody>
                  <a:tcPr marT="45699" marB="45699" horzOverflow="overflow"/>
                </a:tc>
                <a:extLst>
                  <a:ext uri="{0D108BD9-81ED-4DB2-BD59-A6C34878D82A}">
                    <a16:rowId xmlns:a16="http://schemas.microsoft.com/office/drawing/2014/main" val="2127523120"/>
                  </a:ext>
                </a:extLst>
              </a:tr>
              <a:tr h="4629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values()</a:t>
                      </a:r>
                    </a:p>
                  </a:txBody>
                  <a:tcPr marT="45699" marB="4569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returns a collection of all values in the map</a:t>
                      </a:r>
                    </a:p>
                  </a:txBody>
                  <a:tcPr marT="45699" marB="45699" horzOverflow="overflow"/>
                </a:tc>
                <a:extLst>
                  <a:ext uri="{0D108BD9-81ED-4DB2-BD59-A6C34878D82A}">
                    <a16:rowId xmlns:a16="http://schemas.microsoft.com/office/drawing/2014/main" val="2467493376"/>
                  </a:ext>
                </a:extLst>
              </a:tr>
              <a:tr h="4629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clear()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1444" marR="91444" marT="45731" marB="45731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removes 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all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 key/value pairs from the map</a:t>
                      </a:r>
                    </a:p>
                  </a:txBody>
                  <a:tcPr marL="91444" marR="91444" marT="45731" marB="45731" horzOverflow="overflow"/>
                </a:tc>
                <a:extLst>
                  <a:ext uri="{0D108BD9-81ED-4DB2-BD59-A6C34878D82A}">
                    <a16:rowId xmlns:a16="http://schemas.microsoft.com/office/drawing/2014/main" val="2407604290"/>
                  </a:ext>
                </a:extLst>
              </a:tr>
              <a:tr h="4629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size()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1444" marR="91444" marT="45731" marB="45731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returns the number of key/value pairs in the map</a:t>
                      </a:r>
                    </a:p>
                  </a:txBody>
                  <a:tcPr marL="91444" marR="91444" marT="45731" marB="45731" horzOverflow="overflow"/>
                </a:tc>
                <a:extLst>
                  <a:ext uri="{0D108BD9-81ED-4DB2-BD59-A6C34878D82A}">
                    <a16:rowId xmlns:a16="http://schemas.microsoft.com/office/drawing/2014/main" val="1306100166"/>
                  </a:ext>
                </a:extLst>
              </a:tr>
              <a:tr h="4629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isEmpty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()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1444" marR="91444" marT="45731" marB="45731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returns 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true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 if the map's size is 0</a:t>
                      </a:r>
                    </a:p>
                  </a:txBody>
                  <a:tcPr marL="91444" marR="91444" marT="45731" marB="45731" horzOverflow="overflow"/>
                </a:tc>
                <a:extLst>
                  <a:ext uri="{0D108BD9-81ED-4DB2-BD59-A6C34878D82A}">
                    <a16:rowId xmlns:a16="http://schemas.microsoft.com/office/drawing/2014/main" val="4220966113"/>
                  </a:ext>
                </a:extLst>
              </a:tr>
              <a:tr h="4629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toString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()</a:t>
                      </a:r>
                    </a:p>
                  </a:txBody>
                  <a:tcPr marL="91444" marR="91444" marT="45731" marB="45731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returns a string such as 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"{a=90, d=60, c=70}"</a:t>
                      </a:r>
                    </a:p>
                  </a:txBody>
                  <a:tcPr marL="91444" marR="91444" marT="45731" marB="45731" horzOverflow="overflow"/>
                </a:tc>
                <a:extLst>
                  <a:ext uri="{0D108BD9-81ED-4DB2-BD59-A6C34878D82A}">
                    <a16:rowId xmlns:a16="http://schemas.microsoft.com/office/drawing/2014/main" val="2992426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0204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09F7F-A5C4-4DE8-9085-6535E642D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Select the method call</a:t>
            </a:r>
            <a:r>
              <a:rPr lang="en-US" sz="3600" u="sng" dirty="0"/>
              <a:t>s</a:t>
            </a:r>
            <a:r>
              <a:rPr lang="en-US" sz="3600" dirty="0"/>
              <a:t> required to modify the given map </a:t>
            </a:r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sz="3600" dirty="0"/>
              <a:t> as follows: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E68C0E-B238-49D0-A4F5-D60FF3598B59}"/>
              </a:ext>
            </a:extLst>
          </p:cNvPr>
          <p:cNvSpPr txBox="1"/>
          <p:nvPr/>
        </p:nvSpPr>
        <p:spPr>
          <a:xfrm>
            <a:off x="838199" y="2322022"/>
            <a:ext cx="610015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Assume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sz="2000" dirty="0"/>
              <a:t>’s contents are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98030="Kent"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98178="Seattle"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98166="Burien"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98041="Bothell"</a:t>
            </a:r>
          </a:p>
          <a:p>
            <a:endParaRPr lang="en-US" sz="2000" dirty="0"/>
          </a:p>
          <a:p>
            <a:r>
              <a:rPr lang="en-US" sz="2000" dirty="0"/>
              <a:t>We want to modify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sz="2000" dirty="0"/>
              <a:t> so that its contents are 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98030="Kent"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98178="Tukwila"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98166="Burien"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98041="Bothell"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98101="Seattle"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98126="Seattle"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553CAF-64E3-47E0-8057-5FEA17C1B66D}"/>
              </a:ext>
            </a:extLst>
          </p:cNvPr>
          <p:cNvSpPr txBox="1"/>
          <p:nvPr/>
        </p:nvSpPr>
        <p:spPr>
          <a:xfrm>
            <a:off x="6938356" y="2416233"/>
            <a:ext cx="479367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 err="1">
                <a:latin typeface="Consolas" panose="020B0609020204030204" pitchFamily="49" charset="0"/>
              </a:rPr>
              <a:t>m.put</a:t>
            </a:r>
            <a:r>
              <a:rPr lang="en-US" sz="2400" dirty="0">
                <a:latin typeface="Consolas" panose="020B0609020204030204" pitchFamily="49" charset="0"/>
              </a:rPr>
              <a:t>(98178, "Tukwila");</a:t>
            </a: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endParaRPr lang="en-US" sz="2400" dirty="0">
              <a:latin typeface="Consolas" panose="020B0609020204030204" pitchFamily="49" charset="0"/>
            </a:endParaRP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 err="1">
                <a:latin typeface="Consolas" panose="020B0609020204030204" pitchFamily="49" charset="0"/>
              </a:rPr>
              <a:t>m.remove</a:t>
            </a:r>
            <a:r>
              <a:rPr lang="en-US" sz="2400" dirty="0">
                <a:latin typeface="Consolas" panose="020B0609020204030204" pitchFamily="49" charset="0"/>
              </a:rPr>
              <a:t>(98178);</a:t>
            </a: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endParaRPr lang="en-US" sz="2400" dirty="0">
              <a:latin typeface="Consolas" panose="020B0609020204030204" pitchFamily="49" charset="0"/>
            </a:endParaRP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 err="1">
                <a:latin typeface="Consolas" panose="020B0609020204030204" pitchFamily="49" charset="0"/>
              </a:rPr>
              <a:t>m.put</a:t>
            </a:r>
            <a:r>
              <a:rPr lang="en-US" sz="2400" dirty="0">
                <a:latin typeface="Consolas" panose="020B0609020204030204" pitchFamily="49" charset="0"/>
              </a:rPr>
              <a:t>(98126, "Seattle");</a:t>
            </a: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endParaRPr lang="en-US" sz="2400" dirty="0">
              <a:latin typeface="Consolas" panose="020B0609020204030204" pitchFamily="49" charset="0"/>
            </a:endParaRP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 err="1">
                <a:latin typeface="Consolas" panose="020B0609020204030204" pitchFamily="49" charset="0"/>
              </a:rPr>
              <a:t>m.get</a:t>
            </a:r>
            <a:r>
              <a:rPr lang="en-US" sz="2400" dirty="0">
                <a:latin typeface="Consolas" panose="020B0609020204030204" pitchFamily="49" charset="0"/>
              </a:rPr>
              <a:t>(98178, "Seattle");</a:t>
            </a: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endParaRPr lang="en-US" sz="2400" dirty="0">
              <a:latin typeface="Consolas" panose="020B0609020204030204" pitchFamily="49" charset="0"/>
            </a:endParaRP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 err="1">
                <a:latin typeface="Consolas" panose="020B0609020204030204" pitchFamily="49" charset="0"/>
              </a:rPr>
              <a:t>m.put</a:t>
            </a:r>
            <a:r>
              <a:rPr lang="en-US" sz="2400" dirty="0">
                <a:latin typeface="Consolas" panose="020B0609020204030204" pitchFamily="49" charset="0"/>
              </a:rPr>
              <a:t>(98101, "Seattle");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C6CCF7-7E4C-B89B-56D5-B8D3ACEC40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31467" y="274176"/>
            <a:ext cx="795391" cy="79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64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B00A881-DAA6-4B46-94CE-20A9A02D1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>
            <a:noAutofit/>
          </a:bodyPr>
          <a:lstStyle/>
          <a:p>
            <a:r>
              <a:rPr lang="en-US" sz="3600" dirty="0"/>
              <a:t>Select the method call</a:t>
            </a:r>
            <a:r>
              <a:rPr lang="en-US" sz="3600" u="sng" dirty="0"/>
              <a:t>s</a:t>
            </a:r>
            <a:r>
              <a:rPr lang="en-US" sz="3600" dirty="0"/>
              <a:t> required to modify the given map </a:t>
            </a:r>
            <a:r>
              <a:rPr lang="en-US" sz="3600" dirty="0">
                <a:latin typeface="Consolas" panose="020B0609020204030204" pitchFamily="49" charset="0"/>
              </a:rPr>
              <a:t>m</a:t>
            </a:r>
            <a:r>
              <a:rPr lang="en-US" sz="3600" dirty="0"/>
              <a:t> as follows: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A320BD-4B9A-4FCF-A0E4-735B96DACBC3}"/>
              </a:ext>
            </a:extLst>
          </p:cNvPr>
          <p:cNvSpPr txBox="1"/>
          <p:nvPr/>
        </p:nvSpPr>
        <p:spPr>
          <a:xfrm>
            <a:off x="838199" y="2322022"/>
            <a:ext cx="610015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Assume </a:t>
            </a:r>
            <a:r>
              <a:rPr lang="en-US" sz="2000" dirty="0">
                <a:latin typeface="Consolas" panose="020B0609020204030204" pitchFamily="49" charset="0"/>
              </a:rPr>
              <a:t>m</a:t>
            </a:r>
            <a:r>
              <a:rPr lang="en-US" sz="2000" dirty="0"/>
              <a:t>’s contents are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98030="Kent"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98178="Seattle"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98166="Burien"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98041="Bothell"</a:t>
            </a:r>
          </a:p>
          <a:p>
            <a:endParaRPr lang="en-US" sz="2000" dirty="0"/>
          </a:p>
          <a:p>
            <a:r>
              <a:rPr lang="en-US" sz="2000" dirty="0"/>
              <a:t>We want to modify </a:t>
            </a:r>
            <a:r>
              <a:rPr lang="en-US" sz="2000" dirty="0">
                <a:latin typeface="Consolas" panose="020B0609020204030204" pitchFamily="49" charset="0"/>
              </a:rPr>
              <a:t>m</a:t>
            </a:r>
            <a:r>
              <a:rPr lang="en-US" sz="2000" dirty="0"/>
              <a:t> so that its contents are 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98030="Kent"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98178="Tukwila"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98166="Burien"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98041="Bothell"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98101="Seattle"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	98126="Seattle"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B4755C-304C-403E-BA68-2EB431D2A016}"/>
              </a:ext>
            </a:extLst>
          </p:cNvPr>
          <p:cNvSpPr txBox="1"/>
          <p:nvPr/>
        </p:nvSpPr>
        <p:spPr>
          <a:xfrm>
            <a:off x="6938356" y="2416233"/>
            <a:ext cx="479367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 err="1">
                <a:latin typeface="Consolas" panose="020B0609020204030204" pitchFamily="49" charset="0"/>
              </a:rPr>
              <a:t>m.put</a:t>
            </a:r>
            <a:r>
              <a:rPr lang="en-US" sz="2400" dirty="0">
                <a:latin typeface="Consolas" panose="020B0609020204030204" pitchFamily="49" charset="0"/>
              </a:rPr>
              <a:t>(98178, "Tukwila");</a:t>
            </a: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endParaRPr lang="en-US" sz="2400" dirty="0">
              <a:latin typeface="Consolas" panose="020B0609020204030204" pitchFamily="49" charset="0"/>
            </a:endParaRP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 err="1">
                <a:latin typeface="Consolas" panose="020B0609020204030204" pitchFamily="49" charset="0"/>
              </a:rPr>
              <a:t>m.remove</a:t>
            </a:r>
            <a:r>
              <a:rPr lang="en-US" sz="2400" dirty="0">
                <a:latin typeface="Consolas" panose="020B0609020204030204" pitchFamily="49" charset="0"/>
              </a:rPr>
              <a:t>(98178);</a:t>
            </a: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endParaRPr lang="en-US" sz="2400" dirty="0">
              <a:latin typeface="Consolas" panose="020B0609020204030204" pitchFamily="49" charset="0"/>
            </a:endParaRP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 err="1">
                <a:latin typeface="Consolas" panose="020B0609020204030204" pitchFamily="49" charset="0"/>
              </a:rPr>
              <a:t>m.put</a:t>
            </a:r>
            <a:r>
              <a:rPr lang="en-US" sz="2400" dirty="0">
                <a:latin typeface="Consolas" panose="020B0609020204030204" pitchFamily="49" charset="0"/>
              </a:rPr>
              <a:t>(98126, "Seattle");</a:t>
            </a: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endParaRPr lang="en-US" sz="2400" dirty="0">
              <a:latin typeface="Consolas" panose="020B0609020204030204" pitchFamily="49" charset="0"/>
            </a:endParaRP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 err="1">
                <a:latin typeface="Consolas" panose="020B0609020204030204" pitchFamily="49" charset="0"/>
              </a:rPr>
              <a:t>m.get</a:t>
            </a:r>
            <a:r>
              <a:rPr lang="en-US" sz="2400" dirty="0">
                <a:latin typeface="Consolas" panose="020B0609020204030204" pitchFamily="49" charset="0"/>
              </a:rPr>
              <a:t>(98178, "Seattle");</a:t>
            </a: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endParaRPr lang="en-US" sz="2400" dirty="0">
              <a:latin typeface="Consolas" panose="020B0609020204030204" pitchFamily="49" charset="0"/>
            </a:endParaRPr>
          </a:p>
          <a:p>
            <a:pPr marL="457200" indent="-457200">
              <a:buClr>
                <a:schemeClr val="accent3"/>
              </a:buClr>
              <a:buFont typeface="+mj-lt"/>
              <a:buAutoNum type="alphaUcPeriod"/>
            </a:pPr>
            <a:r>
              <a:rPr lang="en-US" sz="2400" dirty="0" err="1">
                <a:latin typeface="Consolas" panose="020B0609020204030204" pitchFamily="49" charset="0"/>
              </a:rPr>
              <a:t>m.put</a:t>
            </a:r>
            <a:r>
              <a:rPr lang="en-US" sz="2400" dirty="0">
                <a:latin typeface="Consolas" panose="020B0609020204030204" pitchFamily="49" charset="0"/>
              </a:rPr>
              <a:t>(98101, "Seattle");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145A97-B683-EFDB-E5A7-C6EDD6FEBC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31467" y="274176"/>
            <a:ext cx="795391" cy="79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357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Maps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Practice: </a:t>
            </a:r>
            <a:r>
              <a:rPr lang="en-US" b="1" dirty="0" err="1">
                <a:solidFill>
                  <a:schemeClr val="accent5"/>
                </a:solidFill>
              </a:rPr>
              <a:t>joinRosters</a:t>
            </a:r>
            <a:endParaRPr lang="en-US" b="1" dirty="0">
              <a:solidFill>
                <a:schemeClr val="accent5"/>
              </a:solidFill>
            </a:endParaRPr>
          </a:p>
          <a:p>
            <a:pPr>
              <a:spcAft>
                <a:spcPts val="1200"/>
              </a:spcAft>
            </a:pPr>
            <a:r>
              <a:rPr lang="en-US" dirty="0"/>
              <a:t>Practice: </a:t>
            </a:r>
            <a:r>
              <a:rPr lang="en-US" dirty="0" err="1"/>
              <a:t>mostFrequentStart</a:t>
            </a:r>
            <a:endParaRPr lang="en-US" dirty="0"/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4302075" y="2795300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05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C4912-E6DD-4718-8A8C-9586A4CA8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joinRosters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BD175-1FD0-4547-A72A-CD07ECEEB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34830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Write a method </a:t>
            </a:r>
            <a:r>
              <a:rPr lang="en-US" dirty="0" err="1">
                <a:latin typeface="Consolas" panose="020B0609020204030204" pitchFamily="49" charset="0"/>
              </a:rPr>
              <a:t>joinRosters</a:t>
            </a:r>
            <a:r>
              <a:rPr lang="en-US" dirty="0"/>
              <a:t> that combines a </a:t>
            </a:r>
            <a:r>
              <a:rPr lang="en-US" dirty="0">
                <a:latin typeface="Consolas" panose="020B0609020204030204" pitchFamily="49" charset="0"/>
              </a:rPr>
              <a:t>Map</a:t>
            </a:r>
            <a:r>
              <a:rPr lang="en-US" dirty="0"/>
              <a:t> from student name to quiz section, and a </a:t>
            </a:r>
            <a:r>
              <a:rPr lang="en-US" dirty="0">
                <a:latin typeface="Consolas" panose="020B0609020204030204" pitchFamily="49" charset="0"/>
              </a:rPr>
              <a:t>Map</a:t>
            </a:r>
            <a:r>
              <a:rPr lang="en-US" dirty="0"/>
              <a:t> from TA name to quiz section and prints all pairs of students/</a:t>
            </a:r>
            <a:r>
              <a:rPr lang="en-US" dirty="0" err="1"/>
              <a:t>TAs.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example, if </a:t>
            </a:r>
            <a:r>
              <a:rPr lang="en-US" dirty="0" err="1">
                <a:latin typeface="Consolas" panose="020B0609020204030204" pitchFamily="49" charset="0"/>
              </a:rPr>
              <a:t>studentSections</a:t>
            </a:r>
            <a:r>
              <a:rPr lang="en-US" dirty="0"/>
              <a:t> stores the following map: 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{Alan=AD, Jerry=BE, </a:t>
            </a:r>
            <a:r>
              <a:rPr lang="en-US" sz="2600" dirty="0" err="1">
                <a:latin typeface="Consolas" panose="020B0609020204030204" pitchFamily="49" charset="0"/>
              </a:rPr>
              <a:t>Yueying</a:t>
            </a:r>
            <a:r>
              <a:rPr lang="en-US" sz="2600" dirty="0">
                <a:latin typeface="Consolas" panose="020B0609020204030204" pitchFamily="49" charset="0"/>
              </a:rPr>
              <a:t>=BG, Sharon=BE, Steven=BE, </a:t>
            </a:r>
            <a:r>
              <a:rPr lang="en-US" sz="2600" dirty="0" err="1">
                <a:latin typeface="Consolas" panose="020B0609020204030204" pitchFamily="49" charset="0"/>
              </a:rPr>
              <a:t>Zewditu</a:t>
            </a:r>
            <a:r>
              <a:rPr lang="en-US" sz="2600" dirty="0">
                <a:latin typeface="Consolas" panose="020B0609020204030204" pitchFamily="49" charset="0"/>
              </a:rPr>
              <a:t>=AF}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And </a:t>
            </a:r>
            <a:r>
              <a:rPr lang="en-US" dirty="0" err="1">
                <a:latin typeface="Consolas" panose="020B0609020204030204" pitchFamily="49" charset="0"/>
              </a:rPr>
              <a:t>taSections</a:t>
            </a:r>
            <a:r>
              <a:rPr lang="en-US" dirty="0"/>
              <a:t> stores the following map</a:t>
            </a:r>
          </a:p>
          <a:p>
            <a:pPr marL="0" indent="0">
              <a:buNone/>
            </a:pPr>
            <a:r>
              <a:rPr lang="en-US" sz="2600" dirty="0">
                <a:latin typeface="Consolas" panose="020B0609020204030204" pitchFamily="49" charset="0"/>
              </a:rPr>
              <a:t>{Blake=AF, Dani=BG, Naomi=BE, Wesley=AD}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F05457-DA73-4C70-A465-0749F3BC9D0D}"/>
              </a:ext>
            </a:extLst>
          </p:cNvPr>
          <p:cNvSpPr txBox="1"/>
          <p:nvPr/>
        </p:nvSpPr>
        <p:spPr>
          <a:xfrm>
            <a:off x="7984273" y="4332237"/>
            <a:ext cx="4066880" cy="230832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0" i="0" u="none" strike="noStrike" dirty="0">
                <a:solidFill>
                  <a:srgbClr val="333333"/>
                </a:solidFill>
                <a:effectLst/>
                <a:latin typeface="Source Code Pro" panose="020B0509030403020204" pitchFamily="49" charset="0"/>
              </a:rPr>
              <a:t>AD: Alan - </a:t>
            </a:r>
            <a:r>
              <a:rPr lang="en-US" sz="2400" dirty="0">
                <a:solidFill>
                  <a:srgbClr val="333333"/>
                </a:solidFill>
                <a:latin typeface="Source Code Pro" panose="020B0509030403020204" pitchFamily="49" charset="0"/>
              </a:rPr>
              <a:t>Wesley</a:t>
            </a:r>
            <a:r>
              <a:rPr lang="en-US" sz="2400" b="0" i="0" u="none" strike="noStrike" dirty="0">
                <a:solidFill>
                  <a:srgbClr val="333333"/>
                </a:solidFill>
                <a:effectLst/>
                <a:latin typeface="Source Code Pro" panose="020B0509030403020204" pitchFamily="49" charset="0"/>
              </a:rPr>
              <a:t> </a:t>
            </a:r>
            <a:br>
              <a:rPr lang="en-US" sz="2400" b="0" i="0" u="none" strike="noStrike" dirty="0">
                <a:solidFill>
                  <a:srgbClr val="333333"/>
                </a:solidFill>
                <a:effectLst/>
                <a:latin typeface="Source Code Pro" panose="020B0509030403020204" pitchFamily="49" charset="0"/>
              </a:rPr>
            </a:br>
            <a:r>
              <a:rPr lang="en-US" sz="2400" b="0" i="0" u="none" strike="noStrike" dirty="0">
                <a:solidFill>
                  <a:srgbClr val="333333"/>
                </a:solidFill>
                <a:effectLst/>
                <a:latin typeface="Source Code Pro" panose="020B0509030403020204" pitchFamily="49" charset="0"/>
              </a:rPr>
              <a:t>AF: </a:t>
            </a:r>
            <a:r>
              <a:rPr lang="en-US" sz="2400" b="0" i="0" u="none" strike="noStrike" dirty="0" err="1">
                <a:solidFill>
                  <a:srgbClr val="333333"/>
                </a:solidFill>
                <a:effectLst/>
                <a:latin typeface="Source Code Pro" panose="020B0509030403020204" pitchFamily="49" charset="0"/>
              </a:rPr>
              <a:t>Zewditu</a:t>
            </a:r>
            <a:r>
              <a:rPr lang="en-US" sz="2400" b="0" i="0" u="none" strike="noStrike" dirty="0">
                <a:solidFill>
                  <a:srgbClr val="333333"/>
                </a:solidFill>
                <a:effectLst/>
                <a:latin typeface="Source Code Pro" panose="020B0509030403020204" pitchFamily="49" charset="0"/>
              </a:rPr>
              <a:t> – Blake</a:t>
            </a:r>
            <a:endParaRPr lang="en-US" sz="2400" dirty="0">
              <a:latin typeface="Consolas" panose="020B0609020204030204" pitchFamily="49" charset="0"/>
            </a:endParaRPr>
          </a:p>
          <a:p>
            <a:r>
              <a:rPr lang="en-US" sz="2400" b="0" i="0" u="none" strike="noStrike" dirty="0">
                <a:solidFill>
                  <a:srgbClr val="333333"/>
                </a:solidFill>
                <a:effectLst/>
                <a:latin typeface="Source Code Pro" panose="020B0509030403020204" pitchFamily="49" charset="0"/>
              </a:rPr>
              <a:t>BE: Jerry – </a:t>
            </a:r>
            <a:r>
              <a:rPr lang="en-US" sz="2400" dirty="0">
                <a:solidFill>
                  <a:srgbClr val="333333"/>
                </a:solidFill>
                <a:latin typeface="Source Code Pro" panose="020B0509030403020204" pitchFamily="49" charset="0"/>
              </a:rPr>
              <a:t>Naomi</a:t>
            </a:r>
            <a:br>
              <a:rPr lang="en-US" sz="2400" dirty="0">
                <a:solidFill>
                  <a:srgbClr val="333333"/>
                </a:solidFill>
                <a:latin typeface="Source Code Pro" panose="020B0509030403020204" pitchFamily="49" charset="0"/>
              </a:rPr>
            </a:br>
            <a:r>
              <a:rPr lang="en-US" sz="2400" b="0" i="0" u="none" strike="noStrike" dirty="0">
                <a:solidFill>
                  <a:srgbClr val="333333"/>
                </a:solidFill>
                <a:effectLst/>
                <a:latin typeface="Source Code Pro" panose="020B0509030403020204" pitchFamily="49" charset="0"/>
              </a:rPr>
              <a:t>BE: Sharon - </a:t>
            </a:r>
            <a:r>
              <a:rPr lang="en-US" sz="2400" dirty="0">
                <a:solidFill>
                  <a:srgbClr val="333333"/>
                </a:solidFill>
                <a:latin typeface="Source Code Pro" panose="020B0509030403020204" pitchFamily="49" charset="0"/>
              </a:rPr>
              <a:t>Naomi</a:t>
            </a:r>
            <a:r>
              <a:rPr lang="en-US" sz="2400" b="0" i="0" u="none" strike="noStrike" dirty="0">
                <a:solidFill>
                  <a:srgbClr val="333333"/>
                </a:solidFill>
                <a:effectLst/>
                <a:latin typeface="Source Code Pro" panose="020B0509030403020204" pitchFamily="49" charset="0"/>
              </a:rPr>
              <a:t> BE: Steven - </a:t>
            </a:r>
            <a:r>
              <a:rPr lang="en-US" sz="2400" dirty="0">
                <a:solidFill>
                  <a:srgbClr val="333333"/>
                </a:solidFill>
                <a:latin typeface="Source Code Pro" panose="020B0509030403020204" pitchFamily="49" charset="0"/>
              </a:rPr>
              <a:t>Naomi</a:t>
            </a:r>
            <a:r>
              <a:rPr lang="en-US" sz="2400" b="0" i="0" u="none" strike="noStrike" dirty="0">
                <a:solidFill>
                  <a:srgbClr val="333333"/>
                </a:solidFill>
                <a:effectLst/>
                <a:latin typeface="Source Code Pro" panose="020B0509030403020204" pitchFamily="49" charset="0"/>
              </a:rPr>
              <a:t> BG: </a:t>
            </a:r>
            <a:r>
              <a:rPr lang="en-US" sz="2400" b="0" i="0" u="none" strike="noStrike" dirty="0" err="1">
                <a:solidFill>
                  <a:srgbClr val="333333"/>
                </a:solidFill>
                <a:effectLst/>
                <a:latin typeface="Source Code Pro" panose="020B0509030403020204" pitchFamily="49" charset="0"/>
              </a:rPr>
              <a:t>Yueying</a:t>
            </a:r>
            <a:r>
              <a:rPr lang="en-US" sz="2400" b="0" i="0" u="none" strike="noStrike" dirty="0">
                <a:solidFill>
                  <a:srgbClr val="333333"/>
                </a:solidFill>
                <a:effectLst/>
                <a:latin typeface="Source Code Pro" panose="020B0509030403020204" pitchFamily="49" charset="0"/>
              </a:rPr>
              <a:t> – Dani</a:t>
            </a:r>
            <a:endParaRPr lang="en-US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677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Maps</a:t>
            </a:r>
          </a:p>
          <a:p>
            <a:pPr>
              <a:spcAft>
                <a:spcPts val="1200"/>
              </a:spcAft>
            </a:pPr>
            <a:r>
              <a:rPr lang="en-US" dirty="0"/>
              <a:t>Practice: </a:t>
            </a:r>
            <a:r>
              <a:rPr lang="en-US" dirty="0" err="1"/>
              <a:t>joinRosters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Practice: </a:t>
            </a:r>
            <a:r>
              <a:rPr lang="en-US" b="1" dirty="0" err="1">
                <a:solidFill>
                  <a:schemeClr val="accent5"/>
                </a:solidFill>
              </a:rPr>
              <a:t>mostFrequentStart</a:t>
            </a:r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5487315" y="3429000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24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089F4-EF5B-47A0-8E84-6F8268F58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mostFrequentStart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2785E-18C4-41C0-ACD5-DC6A71518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Write a method called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mostFrequentStart</a:t>
            </a:r>
            <a:r>
              <a:rPr lang="en-US" dirty="0"/>
              <a:t> that takes a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Set</a:t>
            </a:r>
            <a:r>
              <a:rPr lang="en-US" dirty="0"/>
              <a:t> of words and does the following steps: </a:t>
            </a:r>
          </a:p>
          <a:p>
            <a:r>
              <a:rPr lang="en-US" dirty="0"/>
              <a:t>Organizes words into “word families” based on which letter they start with</a:t>
            </a:r>
          </a:p>
          <a:p>
            <a:r>
              <a:rPr lang="en-US" dirty="0"/>
              <a:t>Selects the largest “word family” as defined as the family with the most words in it</a:t>
            </a:r>
          </a:p>
          <a:p>
            <a:r>
              <a:rPr lang="en-US" dirty="0"/>
              <a:t>Returns the starting letter of the largest word family (and if time, should update the Set of words to only have words from the selected family). </a:t>
            </a:r>
          </a:p>
        </p:txBody>
      </p:sp>
    </p:spTree>
    <p:extLst>
      <p:ext uri="{BB962C8B-B14F-4D97-AF65-F5344CB8AC3E}">
        <p14:creationId xmlns:p14="http://schemas.microsoft.com/office/powerpoint/2010/main" val="1933776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089F4-EF5B-47A0-8E84-6F8268F58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mostFrequentStart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2785E-18C4-41C0-ACD5-DC6A71518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example, if the </a:t>
            </a:r>
            <a:r>
              <a:rPr lang="en-US" dirty="0">
                <a:latin typeface="Consolas" panose="020B0609020204030204" pitchFamily="49" charset="0"/>
              </a:rPr>
              <a:t>Set</a:t>
            </a:r>
            <a:r>
              <a:rPr lang="en-US" dirty="0"/>
              <a:t> words stored the values</a:t>
            </a: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["hello", "goodbye", "library", "literary", "little", "repel"]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word families produced would be </a:t>
            </a: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'h' -&gt; 1 word ("hello")</a:t>
            </a: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'g' -&gt; 1 word ("goodbye")</a:t>
            </a: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'l' -&gt; 3 words ("library", "literary", "little")</a:t>
            </a: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'r' -&gt; 1 word ("repel")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Since 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dirty="0"/>
              <a:t>' has the largest word family, we return </a:t>
            </a:r>
            <a:r>
              <a:rPr lang="en-US" dirty="0">
                <a:latin typeface="Consolas" panose="020B0609020204030204" pitchFamily="49" charset="0"/>
              </a:rPr>
              <a:t>'l'</a:t>
            </a:r>
            <a:r>
              <a:rPr lang="en-US" dirty="0"/>
              <a:t> and modify the </a:t>
            </a:r>
            <a:r>
              <a:rPr lang="en-US" dirty="0">
                <a:latin typeface="Consolas" panose="020B0609020204030204" pitchFamily="49" charset="0"/>
              </a:rPr>
              <a:t>Set</a:t>
            </a:r>
            <a:r>
              <a:rPr lang="en-US" dirty="0"/>
              <a:t> to only contain </a:t>
            </a:r>
            <a:r>
              <a:rPr lang="en-US" dirty="0">
                <a:latin typeface="Consolas" panose="020B0609020204030204" pitchFamily="49" charset="0"/>
              </a:rPr>
              <a:t>Strings</a:t>
            </a:r>
            <a:r>
              <a:rPr lang="en-US" dirty="0"/>
              <a:t> starting with 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dirty="0"/>
              <a:t>'. </a:t>
            </a:r>
          </a:p>
        </p:txBody>
      </p:sp>
    </p:spTree>
    <p:extLst>
      <p:ext uri="{BB962C8B-B14F-4D97-AF65-F5344CB8AC3E}">
        <p14:creationId xmlns:p14="http://schemas.microsoft.com/office/powerpoint/2010/main" val="4031206450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20829</TotalTime>
  <Words>1023</Words>
  <Application>Microsoft Office PowerPoint</Application>
  <PresentationFormat>Widescreen</PresentationFormat>
  <Paragraphs>179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Arial</vt:lpstr>
      <vt:lpstr>Calibri</vt:lpstr>
      <vt:lpstr>Consolas</vt:lpstr>
      <vt:lpstr>Courier New</vt:lpstr>
      <vt:lpstr>Montserrat</vt:lpstr>
      <vt:lpstr>Montserrat ExtraBold</vt:lpstr>
      <vt:lpstr>Montserrat SemiBold</vt:lpstr>
      <vt:lpstr>Source Code Pro</vt:lpstr>
      <vt:lpstr>System Font Regular</vt:lpstr>
      <vt:lpstr>Tahoma</vt:lpstr>
      <vt:lpstr>CSE 373 Summer 2020</vt:lpstr>
      <vt:lpstr>Maps</vt:lpstr>
      <vt:lpstr>Lecture Outline</vt:lpstr>
      <vt:lpstr>Announcements/Reminders</vt:lpstr>
      <vt:lpstr>Lecture Outline</vt:lpstr>
      <vt:lpstr>(PCM) Maps (ADT)</vt:lpstr>
      <vt:lpstr>(PCM) Maps in Java</vt:lpstr>
      <vt:lpstr>(PCM) Map Methods</vt:lpstr>
      <vt:lpstr>Select the method calls required to modify the given map m as follows:</vt:lpstr>
      <vt:lpstr>Select the method calls required to modify the given map m as follows:</vt:lpstr>
      <vt:lpstr>Lecture Outline</vt:lpstr>
      <vt:lpstr>joinRosters</vt:lpstr>
      <vt:lpstr>Lecture Outline</vt:lpstr>
      <vt:lpstr>mostFrequentStart</vt:lpstr>
      <vt:lpstr>mostFrequentStart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Aaron S Johnston</dc:creator>
  <cp:keywords/>
  <dc:description/>
  <cp:lastModifiedBy>Brett Wortzman</cp:lastModifiedBy>
  <cp:revision>368</cp:revision>
  <cp:lastPrinted>2022-09-27T21:33:44Z</cp:lastPrinted>
  <dcterms:created xsi:type="dcterms:W3CDTF">2020-06-13T06:27:42Z</dcterms:created>
  <dcterms:modified xsi:type="dcterms:W3CDTF">2026-10-23T22:58:49Z</dcterms:modified>
  <cp:category/>
</cp:coreProperties>
</file>