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390" r:id="rId2"/>
    <p:sldId id="285" r:id="rId3"/>
    <p:sldId id="324" r:id="rId4"/>
    <p:sldId id="380" r:id="rId5"/>
    <p:sldId id="352" r:id="rId6"/>
    <p:sldId id="382" r:id="rId7"/>
    <p:sldId id="358" r:id="rId8"/>
    <p:sldId id="384" r:id="rId9"/>
    <p:sldId id="391" r:id="rId10"/>
    <p:sldId id="312" r:id="rId11"/>
    <p:sldId id="388" r:id="rId12"/>
    <p:sldId id="389" r:id="rId13"/>
    <p:sldId id="385" r:id="rId14"/>
    <p:sldId id="386" r:id="rId15"/>
    <p:sldId id="38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5C71387-6F25-40BE-A9C7-2DE5AC23F89B}">
          <p14:sldIdLst>
            <p14:sldId id="390"/>
            <p14:sldId id="285"/>
            <p14:sldId id="324"/>
            <p14:sldId id="380"/>
            <p14:sldId id="352"/>
            <p14:sldId id="382"/>
            <p14:sldId id="358"/>
            <p14:sldId id="384"/>
            <p14:sldId id="391"/>
            <p14:sldId id="312"/>
            <p14:sldId id="388"/>
            <p14:sldId id="389"/>
            <p14:sldId id="385"/>
            <p14:sldId id="386"/>
            <p14:sldId id="3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nats" initials="m" lastIdx="1" clrIdx="0">
    <p:extLst>
      <p:ext uri="{19B8F6BF-5375-455C-9EA6-DF929625EA0E}">
        <p15:presenceInfo xmlns:p15="http://schemas.microsoft.com/office/powerpoint/2012/main" userId="S-1-5-21-2454115528-2111753937-1836222636-10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5777"/>
    <a:srgbClr val="0FB9B1"/>
    <a:srgbClr val="54A0FF"/>
    <a:srgbClr val="FAFAFA"/>
    <a:srgbClr val="F5F5F5"/>
    <a:srgbClr val="F7B731"/>
    <a:srgbClr val="FA8231"/>
    <a:srgbClr val="4E408B"/>
    <a:srgbClr val="43367C"/>
    <a:srgbClr val="2E2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26" autoAdjust="0"/>
    <p:restoredTop sz="91361"/>
  </p:normalViewPr>
  <p:slideViewPr>
    <p:cSldViewPr snapToGrid="0" snapToObjects="1">
      <p:cViewPr varScale="1">
        <p:scale>
          <a:sx n="118" d="100"/>
          <a:sy n="118" d="100"/>
        </p:scale>
        <p:origin x="936" y="77"/>
      </p:cViewPr>
      <p:guideLst/>
    </p:cSldViewPr>
  </p:slideViewPr>
  <p:outlineViewPr>
    <p:cViewPr>
      <p:scale>
        <a:sx n="33" d="100"/>
        <a:sy n="33" d="100"/>
      </p:scale>
      <p:origin x="0" y="-180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B3A00-37AE-DF4F-846D-B0E493D1DDE8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FC8D-3FAB-384B-A523-F958535F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1ZWbsLfSqDiuqSzGaOy74m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E575A9-56CD-5A42-B9C7-1068F922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77" y="4013370"/>
            <a:ext cx="6212925" cy="1954786"/>
          </a:xfrm>
        </p:spPr>
        <p:txBody>
          <a:bodyPr anchor="t">
            <a:noAutofit/>
          </a:bodyPr>
          <a:lstStyle>
            <a:lvl1pPr>
              <a:defRPr sz="6000" b="0" i="0">
                <a:solidFill>
                  <a:srgbClr val="F0F0F0"/>
                </a:solidFill>
                <a:latin typeface="Montserrat SemiBold" pitchFamily="2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47C65-C622-BE47-AE97-E148F4F3EA4E}"/>
              </a:ext>
            </a:extLst>
          </p:cNvPr>
          <p:cNvSpPr txBox="1"/>
          <p:nvPr userDrawn="1"/>
        </p:nvSpPr>
        <p:spPr>
          <a:xfrm>
            <a:off x="292977" y="3182200"/>
            <a:ext cx="315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spc="100" baseline="0" dirty="0">
                <a:solidFill>
                  <a:srgbClr val="F0F0F0"/>
                </a:solidFill>
                <a:latin typeface="Montserrat ExtraBold" pitchFamily="2" charset="77"/>
              </a:rPr>
              <a:t>CSE 122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A9EB4D-77DA-A446-AC45-F12975CF7B81}"/>
              </a:ext>
            </a:extLst>
          </p:cNvPr>
          <p:cNvSpPr/>
          <p:nvPr userDrawn="1"/>
        </p:nvSpPr>
        <p:spPr>
          <a:xfrm>
            <a:off x="420128" y="2753848"/>
            <a:ext cx="1269523" cy="420130"/>
          </a:xfrm>
          <a:prstGeom prst="roundRect">
            <a:avLst/>
          </a:prstGeom>
          <a:solidFill>
            <a:srgbClr val="FA8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spc="300" dirty="0">
                <a:latin typeface="Montserrat" pitchFamily="2" charset="77"/>
              </a:rPr>
              <a:t>LEC 07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0E59AED-1ABF-8D47-B5D7-C50109AB6669}"/>
              </a:ext>
            </a:extLst>
          </p:cNvPr>
          <p:cNvSpPr/>
          <p:nvPr userDrawn="1"/>
        </p:nvSpPr>
        <p:spPr>
          <a:xfrm>
            <a:off x="7119063" y="1251643"/>
            <a:ext cx="5250244" cy="5153775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C7426B-729E-F7D5-0736-3AD7D1926A0A}"/>
              </a:ext>
            </a:extLst>
          </p:cNvPr>
          <p:cNvSpPr/>
          <p:nvPr userDrawn="1"/>
        </p:nvSpPr>
        <p:spPr>
          <a:xfrm>
            <a:off x="-369625" y="5494620"/>
            <a:ext cx="4632957" cy="1688781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808DAC-636A-06AC-ADA9-6F6514C7FCE0}"/>
              </a:ext>
            </a:extLst>
          </p:cNvPr>
          <p:cNvSpPr/>
          <p:nvPr userDrawn="1"/>
        </p:nvSpPr>
        <p:spPr>
          <a:xfrm>
            <a:off x="71163" y="5574803"/>
            <a:ext cx="22506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b="1" i="0" dirty="0">
                <a:solidFill>
                  <a:schemeClr val="bg1">
                    <a:lumMod val="65000"/>
                  </a:schemeClr>
                </a:solidFill>
                <a:latin typeface="Montserrat" pitchFamily="2" charset="77"/>
              </a:rPr>
              <a:t>Questions during Class?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E38F8-AD40-1DC7-1944-4682FDD989B1}"/>
              </a:ext>
            </a:extLst>
          </p:cNvPr>
          <p:cNvSpPr/>
          <p:nvPr userDrawn="1"/>
        </p:nvSpPr>
        <p:spPr>
          <a:xfrm>
            <a:off x="72629" y="5851802"/>
            <a:ext cx="24321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Raise hand or send here</a:t>
            </a:r>
          </a:p>
          <a:p>
            <a:endParaRPr lang="en-US" sz="1200" b="1" i="0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2" charset="77"/>
            </a:endParaRPr>
          </a:p>
          <a:p>
            <a:r>
              <a:rPr lang="en-US" sz="20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sli.do</a:t>
            </a:r>
            <a:r>
              <a:rPr lang="en-US" sz="20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    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F316C5E-94E4-1E69-FEBC-BC7B29D56913}"/>
              </a:ext>
            </a:extLst>
          </p:cNvPr>
          <p:cNvSpPr/>
          <p:nvPr userDrawn="1"/>
        </p:nvSpPr>
        <p:spPr>
          <a:xfrm>
            <a:off x="2950313" y="5594680"/>
            <a:ext cx="1218438" cy="1223089"/>
          </a:xfrm>
          <a:prstGeom prst="roundRect">
            <a:avLst>
              <a:gd name="adj" fmla="val 332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02B14BF-DB0B-4C94-8AAA-AC9AD42119EE}"/>
              </a:ext>
            </a:extLst>
          </p:cNvPr>
          <p:cNvCxnSpPr/>
          <p:nvPr userDrawn="1"/>
        </p:nvCxnSpPr>
        <p:spPr>
          <a:xfrm>
            <a:off x="7273280" y="4293369"/>
            <a:ext cx="4468305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96;p1">
            <a:extLst>
              <a:ext uri="{FF2B5EF4-FFF2-40B4-BE49-F238E27FC236}">
                <a16:creationId xmlns:a16="http://schemas.microsoft.com/office/drawing/2014/main" id="{7561D3AD-AFD9-5C50-EBE2-FDE9B16372A6}"/>
              </a:ext>
            </a:extLst>
          </p:cNvPr>
          <p:cNvSpPr txBox="1"/>
          <p:nvPr userDrawn="1"/>
        </p:nvSpPr>
        <p:spPr>
          <a:xfrm>
            <a:off x="7226456" y="4403702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2" name="Google Shape;97;p1">
            <a:extLst>
              <a:ext uri="{FF2B5EF4-FFF2-40B4-BE49-F238E27FC236}">
                <a16:creationId xmlns:a16="http://schemas.microsoft.com/office/drawing/2014/main" id="{5E9B7F16-BDCF-C909-091F-E4FCABF408B1}"/>
              </a:ext>
            </a:extLst>
          </p:cNvPr>
          <p:cNvSpPr txBox="1"/>
          <p:nvPr userDrawn="1"/>
        </p:nvSpPr>
        <p:spPr>
          <a:xfrm>
            <a:off x="7226456" y="4664314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6" name="Google Shape;47;p21">
            <a:extLst>
              <a:ext uri="{FF2B5EF4-FFF2-40B4-BE49-F238E27FC236}">
                <a16:creationId xmlns:a16="http://schemas.microsoft.com/office/drawing/2014/main" id="{B4DF4B62-3F23-A112-3923-4833DF6F2120}"/>
              </a:ext>
            </a:extLst>
          </p:cNvPr>
          <p:cNvSpPr/>
          <p:nvPr userDrawn="1"/>
        </p:nvSpPr>
        <p:spPr>
          <a:xfrm>
            <a:off x="3003546" y="5652102"/>
            <a:ext cx="1111254" cy="11144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98;p1">
            <a:extLst>
              <a:ext uri="{FF2B5EF4-FFF2-40B4-BE49-F238E27FC236}">
                <a16:creationId xmlns:a16="http://schemas.microsoft.com/office/drawing/2014/main" id="{D135AD8A-EEE9-246D-5C8E-40D223CCFFDD}"/>
              </a:ext>
            </a:extLst>
          </p:cNvPr>
          <p:cNvSpPr txBox="1"/>
          <p:nvPr userDrawn="1"/>
        </p:nvSpPr>
        <p:spPr>
          <a:xfrm>
            <a:off x="8316295" y="4377518"/>
            <a:ext cx="355600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Elba Garza</a:t>
            </a:r>
            <a:endParaRPr sz="1400">
              <a:solidFill>
                <a:schemeClr val="bg2">
                  <a:lumMod val="50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" name="Google Shape;99;p1">
            <a:extLst>
              <a:ext uri="{FF2B5EF4-FFF2-40B4-BE49-F238E27FC236}">
                <a16:creationId xmlns:a16="http://schemas.microsoft.com/office/drawing/2014/main" id="{92E8FD80-DB04-0E1A-1EEA-FCE6CD9C8E01}"/>
              </a:ext>
            </a:extLst>
          </p:cNvPr>
          <p:cNvSpPr txBox="1"/>
          <p:nvPr userDrawn="1"/>
        </p:nvSpPr>
        <p:spPr>
          <a:xfrm>
            <a:off x="8275471" y="4659165"/>
            <a:ext cx="3737319" cy="1651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numCol="4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David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William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Dani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Rohan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Andrew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Ava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Shreyank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Caleb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Wesley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Isis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Colin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Naomi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Hanna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P.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R.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Carson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Sushma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Connor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Mahima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Nicolae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Ivory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Yang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Cady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Diya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BE8F2A-117B-4C93-6081-B6FEFF5B9A3D}"/>
              </a:ext>
            </a:extLst>
          </p:cNvPr>
          <p:cNvSpPr txBox="1"/>
          <p:nvPr userDrawn="1"/>
        </p:nvSpPr>
        <p:spPr>
          <a:xfrm>
            <a:off x="6469508" y="3772045"/>
            <a:ext cx="64516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0" i="0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</a:t>
            </a:r>
            <a:r>
              <a:rPr lang="en-US" sz="22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u="sng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122 26sp </a:t>
            </a:r>
            <a:r>
              <a:rPr lang="en-US" sz="2200" u="sng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Lecture Jams🎧</a:t>
            </a:r>
            <a:endParaRPr lang="en-US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369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88E2-53AC-E040-9733-D210E855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0CAD9-D825-5C41-812F-1D2BA3804933}"/>
              </a:ext>
            </a:extLst>
          </p:cNvPr>
          <p:cNvSpPr txBox="1"/>
          <p:nvPr userDrawn="1"/>
        </p:nvSpPr>
        <p:spPr>
          <a:xfrm>
            <a:off x="568410" y="469557"/>
            <a:ext cx="201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1727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1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: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3AA407-1DA0-3243-8E37-6DD02AC469B7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2FB86-FF62-31DF-F83C-54AC220C7122}"/>
              </a:ext>
            </a:extLst>
          </p:cNvPr>
          <p:cNvSpPr txBox="1"/>
          <p:nvPr userDrawn="1"/>
        </p:nvSpPr>
        <p:spPr>
          <a:xfrm>
            <a:off x="1106916" y="300371"/>
            <a:ext cx="3741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Think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7D0B743-6487-A3F6-EBE7-3E0368CD2E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154039" y="300371"/>
            <a:ext cx="684160" cy="78189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486DBF-0D75-55DB-9928-3E596B345D51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47;p21">
            <a:extLst>
              <a:ext uri="{FF2B5EF4-FFF2-40B4-BE49-F238E27FC236}">
                <a16:creationId xmlns:a16="http://schemas.microsoft.com/office/drawing/2014/main" id="{77B7ABAD-6214-4E56-B018-8763E018A152}"/>
              </a:ext>
            </a:extLst>
          </p:cNvPr>
          <p:cNvSpPr/>
          <p:nvPr userDrawn="1"/>
        </p:nvSpPr>
        <p:spPr>
          <a:xfrm>
            <a:off x="7333828" y="290432"/>
            <a:ext cx="801289" cy="7626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305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itce: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96D726-B7B5-E5FD-95E9-944FA8727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4039" y="300371"/>
            <a:ext cx="961802" cy="7694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A711B-19AB-5E1A-7C37-14ED2D5431ED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2366A2-C9D8-2580-7B79-3B1F6DDAB802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2D9B-890F-87AE-E16B-BD76B76C8428}"/>
              </a:ext>
            </a:extLst>
          </p:cNvPr>
          <p:cNvSpPr txBox="1"/>
          <p:nvPr userDrawn="1"/>
        </p:nvSpPr>
        <p:spPr>
          <a:xfrm>
            <a:off x="1106916" y="300371"/>
            <a:ext cx="3357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Pair</a:t>
            </a:r>
          </a:p>
        </p:txBody>
      </p:sp>
      <p:sp>
        <p:nvSpPr>
          <p:cNvPr id="6" name="Google Shape;47;p21">
            <a:extLst>
              <a:ext uri="{FF2B5EF4-FFF2-40B4-BE49-F238E27FC236}">
                <a16:creationId xmlns:a16="http://schemas.microsoft.com/office/drawing/2014/main" id="{193E0F37-E8F0-B691-0209-3408C5EBA6D6}"/>
              </a:ext>
            </a:extLst>
          </p:cNvPr>
          <p:cNvSpPr/>
          <p:nvPr userDrawn="1"/>
        </p:nvSpPr>
        <p:spPr>
          <a:xfrm>
            <a:off x="7333828" y="290432"/>
            <a:ext cx="801289" cy="7626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959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231-F19F-A840-B5BC-F29C9E52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C8BA-BD64-6945-A342-22D2048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2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3693-0064-BB4F-9EC2-569D404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x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9"/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06: Sets; for-each; Iterators</a:t>
            </a:r>
            <a:endParaRPr dirty="0"/>
          </a:p>
        </p:txBody>
      </p:sp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37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122</a:t>
            </a:r>
            <a:endParaRPr/>
          </a:p>
        </p:txBody>
      </p:sp>
      <p:grpSp>
        <p:nvGrpSpPr>
          <p:cNvPr id="21" name="Google Shape;21;p29"/>
          <p:cNvGrpSpPr/>
          <p:nvPr/>
        </p:nvGrpSpPr>
        <p:grpSpPr>
          <a:xfrm>
            <a:off x="420127" y="2753847"/>
            <a:ext cx="1269525" cy="420132"/>
            <a:chOff x="0" y="0"/>
            <a:chExt cx="1269523" cy="420130"/>
          </a:xfrm>
        </p:grpSpPr>
        <p:sp>
          <p:nvSpPr>
            <p:cNvPr id="22" name="Google Shape;22;p29"/>
            <p:cNvSpPr/>
            <p:nvPr/>
          </p:nvSpPr>
          <p:spPr>
            <a:xfrm>
              <a:off x="0" y="0"/>
              <a:ext cx="1269523" cy="420130"/>
            </a:xfrm>
            <a:prstGeom prst="roundRect">
              <a:avLst>
                <a:gd name="adj" fmla="val 16667"/>
              </a:avLst>
            </a:prstGeom>
            <a:solidFill>
              <a:srgbClr val="FA823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9"/>
            <p:cNvSpPr txBox="1"/>
            <p:nvPr/>
          </p:nvSpPr>
          <p:spPr>
            <a:xfrm>
              <a:off x="66228" y="40809"/>
              <a:ext cx="1137067" cy="338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Montserrat"/>
                <a:buNone/>
              </a:pPr>
              <a:r>
                <a:rPr lang="en-US" sz="1600" b="0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LEC 06</a:t>
              </a:r>
              <a:endParaRPr dirty="0"/>
            </a:p>
          </p:txBody>
        </p:sp>
      </p:grpSp>
      <p:sp>
        <p:nvSpPr>
          <p:cNvPr id="24" name="Google Shape;24;p29"/>
          <p:cNvSpPr/>
          <p:nvPr/>
        </p:nvSpPr>
        <p:spPr>
          <a:xfrm>
            <a:off x="6714463" y="1251642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>
            <a:cxnSpLocks/>
          </p:cNvCxnSpPr>
          <p:nvPr/>
        </p:nvCxnSpPr>
        <p:spPr>
          <a:xfrm>
            <a:off x="7177414" y="4551419"/>
            <a:ext cx="4743685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38457" y="5823174"/>
            <a:ext cx="2159236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  <a:endParaRPr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75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#cse122 </a:t>
            </a:r>
            <a:endParaRPr/>
          </a:p>
        </p:txBody>
      </p:sp>
      <p:sp>
        <p:nvSpPr>
          <p:cNvPr id="29" name="Google Shape;29;p29"/>
          <p:cNvSpPr/>
          <p:nvPr/>
        </p:nvSpPr>
        <p:spPr>
          <a:xfrm>
            <a:off x="3243845" y="5574550"/>
            <a:ext cx="1218439" cy="1223090"/>
          </a:xfrm>
          <a:prstGeom prst="roundRect">
            <a:avLst>
              <a:gd name="adj" fmla="val 5827"/>
            </a:avLst>
          </a:prstGeom>
          <a:solidFill>
            <a:srgbClr val="A6A6A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9"/>
          <p:cNvSpPr txBox="1">
            <a:spLocks noGrp="1"/>
          </p:cNvSpPr>
          <p:nvPr>
            <p:ph type="sldNum" idx="12"/>
          </p:nvPr>
        </p:nvSpPr>
        <p:spPr>
          <a:xfrm>
            <a:off x="9301481" y="6447714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A5CE83-B61D-7724-61E8-93A5D138A1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2" name="Google Shape;35;p30">
            <a:extLst>
              <a:ext uri="{FF2B5EF4-FFF2-40B4-BE49-F238E27FC236}">
                <a16:creationId xmlns:a16="http://schemas.microsoft.com/office/drawing/2014/main" id="{9101F63B-C09E-9BE0-7D97-B8DE940758D0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24250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460B4-70F4-B145-8648-892BD738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73FE4-2A2D-D54E-9CA7-3BE743A5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E522-6C81-E146-9573-8B2A2657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329363"/>
            <a:ext cx="552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2E235D"/>
                </a:solidFill>
              </a:defRPr>
            </a:lvl1pPr>
          </a:lstStyle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829BDB-00F0-1A4D-85ED-E7EECB1665B0}"/>
              </a:ext>
            </a:extLst>
          </p:cNvPr>
          <p:cNvSpPr/>
          <p:nvPr userDrawn="1"/>
        </p:nvSpPr>
        <p:spPr>
          <a:xfrm>
            <a:off x="-89452" y="-2819"/>
            <a:ext cx="12503426" cy="23955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2E279-6D9E-BC4A-A9B9-46E4512D586D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06: Sets; for-each; Iterators</a:t>
            </a:r>
            <a:endParaRPr lang="en-US" sz="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E83A23-B338-72D0-D4EC-31C084FF3FA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7" name="Google Shape;35;p30">
            <a:extLst>
              <a:ext uri="{FF2B5EF4-FFF2-40B4-BE49-F238E27FC236}">
                <a16:creationId xmlns:a16="http://schemas.microsoft.com/office/drawing/2014/main" id="{EF091342-F9EB-8C37-849F-BECE611E69FC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7" r:id="rId5"/>
    <p:sldLayoutId id="2147483654" r:id="rId6"/>
    <p:sldLayoutId id="2147483655" r:id="rId7"/>
    <p:sldLayoutId id="214748365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7mjtK2qeJwl8CjKECVWAwT?si=w-7ZvN-6QCmIBMNMkZlbd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dstem.org/us/courses/106639/discussion/8419943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xfrm>
            <a:off x="305332" y="4125093"/>
            <a:ext cx="6397976" cy="195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</a:pPr>
            <a:r>
              <a:rPr lang="en-US" sz="36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Sets; for-each; Iterators</a:t>
            </a:r>
            <a:endParaRPr sz="3600" dirty="0"/>
          </a:p>
        </p:txBody>
      </p:sp>
      <p:sp>
        <p:nvSpPr>
          <p:cNvPr id="92" name="Google Shape;92;p1"/>
          <p:cNvSpPr txBox="1"/>
          <p:nvPr/>
        </p:nvSpPr>
        <p:spPr>
          <a:xfrm>
            <a:off x="7148324" y="1757979"/>
            <a:ext cx="4385400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algn="ctr">
              <a:buClr>
                <a:srgbClr val="404040"/>
              </a:buClr>
              <a:buSzPts val="2200"/>
            </a:pPr>
            <a:endParaRPr lang="en-US" sz="24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404040"/>
              </a:buClr>
              <a:buSzPts val="2200"/>
            </a:pPr>
            <a:r>
              <a:rPr lang="en-US" sz="2400" i="1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What is the last live entertainment (e.g. concert, play, sporting event) you attended?</a:t>
            </a:r>
          </a:p>
          <a:p>
            <a:pPr lvl="0" algn="ctr">
              <a:buClr>
                <a:srgbClr val="404040"/>
              </a:buClr>
              <a:buSzPts val="2200"/>
            </a:pPr>
            <a:endParaRPr lang="en-US" sz="1800" i="1" dirty="0">
              <a:solidFill>
                <a:srgbClr val="404040"/>
              </a:solidFill>
              <a:latin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1800" b="1" dirty="0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Respond on sli.do!</a:t>
            </a:r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/>
          </a:p>
        </p:txBody>
      </p:sp>
      <p:sp>
        <p:nvSpPr>
          <p:cNvPr id="96" name="Google Shape;96;p1"/>
          <p:cNvSpPr txBox="1"/>
          <p:nvPr/>
        </p:nvSpPr>
        <p:spPr>
          <a:xfrm>
            <a:off x="6996450" y="4177924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6996450" y="4640308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8129593" y="4177922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Brett Wortzman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8149349" y="4640324"/>
            <a:ext cx="3737319" cy="132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numCol="4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Archit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P.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R.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Cady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Carson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Connor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Daniel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David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Hanna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Isis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Jun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Landon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Michelle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Naomi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Rio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Rohan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Shreyank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Somya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Sreshta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Suyash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Trisha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Wesley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Yash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222533-4092-295A-57CD-F63902190B19}"/>
              </a:ext>
            </a:extLst>
          </p:cNvPr>
          <p:cNvSpPr/>
          <p:nvPr/>
        </p:nvSpPr>
        <p:spPr>
          <a:xfrm>
            <a:off x="3299180" y="5637984"/>
            <a:ext cx="1100215" cy="1097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95;p1">
            <a:extLst>
              <a:ext uri="{FF2B5EF4-FFF2-40B4-BE49-F238E27FC236}">
                <a16:creationId xmlns:a16="http://schemas.microsoft.com/office/drawing/2014/main" id="{B1F4C265-0BD7-33D8-59FF-0AB76B223C9B}"/>
              </a:ext>
            </a:extLst>
          </p:cNvPr>
          <p:cNvSpPr txBox="1"/>
          <p:nvPr/>
        </p:nvSpPr>
        <p:spPr>
          <a:xfrm>
            <a:off x="7071026" y="5963530"/>
            <a:ext cx="45399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 algn="ctr">
              <a:buClr>
                <a:srgbClr val="404040"/>
              </a:buClr>
              <a:buSzPts val="2200"/>
            </a:pPr>
            <a:r>
              <a:rPr lang="en-US" sz="2000" b="0" i="0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🎷</a:t>
            </a:r>
            <a:r>
              <a:rPr lang="fr-FR" sz="2000" u="sng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CSE 122 26au Lecture Tunes</a:t>
            </a:r>
            <a:r>
              <a:rPr lang="fr-FR" sz="2000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🎵</a:t>
            </a:r>
            <a:endParaRPr lang="fr-FR" sz="1200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872A66-A762-0CBD-9D95-A3D494B27A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01625" y="5637984"/>
            <a:ext cx="1097770" cy="10977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Sets</a:t>
            </a:r>
          </a:p>
          <a:p>
            <a:pPr>
              <a:spcAft>
                <a:spcPts val="1200"/>
              </a:spcAft>
            </a:pPr>
            <a:r>
              <a:rPr lang="en-US" dirty="0"/>
              <a:t>Programming Practice</a:t>
            </a:r>
          </a:p>
          <a:p>
            <a:pPr>
              <a:spcAft>
                <a:spcPts val="1200"/>
              </a:spcAft>
            </a:pPr>
            <a:r>
              <a:rPr lang="en-US" dirty="0"/>
              <a:t>for-each Loop</a:t>
            </a:r>
          </a:p>
          <a:p>
            <a:pPr>
              <a:spcAft>
                <a:spcPts val="1200"/>
              </a:spcAft>
            </a:pPr>
            <a:r>
              <a:rPr lang="en-US" dirty="0"/>
              <a:t>Iterators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3732788" y="1458097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60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D5913-F37F-40C7-AF10-284F41771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>
            <a:normAutofit/>
          </a:bodyPr>
          <a:lstStyle/>
          <a:p>
            <a:r>
              <a:rPr lang="en-US" dirty="0"/>
              <a:t>CQ0 ends on Friday</a:t>
            </a:r>
          </a:p>
          <a:p>
            <a:pPr lvl="1"/>
            <a:r>
              <a:rPr lang="en-US" i="1" dirty="0"/>
              <a:t>Zero</a:t>
            </a:r>
            <a:r>
              <a:rPr lang="en-US" dirty="0"/>
              <a:t> remaining open slots</a:t>
            </a:r>
          </a:p>
          <a:p>
            <a:pPr lvl="1"/>
            <a:r>
              <a:rPr lang="en-US" dirty="0"/>
              <a:t>If you haven’t scheduled yet, contact Brett </a:t>
            </a:r>
            <a:r>
              <a:rPr lang="en-US" b="1" dirty="0"/>
              <a:t>immediately</a:t>
            </a:r>
            <a:r>
              <a:rPr lang="en-US" dirty="0"/>
              <a:t> to discuss options</a:t>
            </a:r>
          </a:p>
          <a:p>
            <a:r>
              <a:rPr lang="en-US" dirty="0"/>
              <a:t>P1 out Friday, Oct. 23; due Thursday, Oct. 29</a:t>
            </a:r>
          </a:p>
          <a:p>
            <a:r>
              <a:rPr lang="en-US" dirty="0"/>
              <a:t>PQ0 on Tuesday, Oct. 27 in section</a:t>
            </a:r>
          </a:p>
          <a:p>
            <a:pPr lvl="1"/>
            <a:r>
              <a:rPr lang="en-US" dirty="0">
                <a:hlinkClick r:id="rId2"/>
              </a:rPr>
              <a:t>Policies posted on Ed</a:t>
            </a:r>
            <a:endParaRPr lang="en-US" dirty="0"/>
          </a:p>
          <a:p>
            <a:pPr lvl="1"/>
            <a:r>
              <a:rPr lang="en-US" dirty="0"/>
              <a:t>Will cover material through Lesson 5 (up to stacks)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783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Review: Sets </a:t>
            </a:r>
          </a:p>
          <a:p>
            <a:pPr>
              <a:spcAft>
                <a:spcPts val="1200"/>
              </a:spcAft>
            </a:pPr>
            <a:r>
              <a:rPr lang="en-US" dirty="0"/>
              <a:t>Programming Practice</a:t>
            </a:r>
          </a:p>
          <a:p>
            <a:pPr>
              <a:spcAft>
                <a:spcPts val="1200"/>
              </a:spcAft>
            </a:pPr>
            <a:r>
              <a:rPr lang="en-US" dirty="0"/>
              <a:t>for-each Loop</a:t>
            </a:r>
          </a:p>
          <a:p>
            <a:pPr>
              <a:spcAft>
                <a:spcPts val="1200"/>
              </a:spcAft>
            </a:pPr>
            <a:r>
              <a:rPr lang="en-US" dirty="0"/>
              <a:t>Iterators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3111160" y="2137856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632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(PCM) </a:t>
            </a:r>
            <a:r>
              <a:rPr lang="en-US" dirty="0"/>
              <a:t>Sets (ADT)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C77E-E536-86A6-2B31-928F8647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029835"/>
          </a:xfrm>
        </p:spPr>
        <p:txBody>
          <a:bodyPr>
            <a:normAutofit/>
          </a:bodyPr>
          <a:lstStyle/>
          <a:p>
            <a:r>
              <a:rPr lang="en-US" sz="3600" dirty="0"/>
              <a:t>An </a:t>
            </a:r>
            <a:r>
              <a:rPr lang="en-US" sz="3600" i="1" dirty="0"/>
              <a:t>unordered</a:t>
            </a:r>
            <a:r>
              <a:rPr lang="en-US" sz="3600" dirty="0"/>
              <a:t> collection of </a:t>
            </a:r>
            <a:r>
              <a:rPr lang="en-US" sz="3600" i="1" dirty="0"/>
              <a:t>unique </a:t>
            </a:r>
            <a:r>
              <a:rPr lang="en-US" sz="3600" dirty="0"/>
              <a:t>values that can perform the following operations </a:t>
            </a:r>
            <a:r>
              <a:rPr lang="en-US" sz="3600" u="sng" dirty="0"/>
              <a:t>efficiently</a:t>
            </a:r>
            <a:r>
              <a:rPr lang="en-US" sz="3600" dirty="0"/>
              <a:t>:</a:t>
            </a:r>
          </a:p>
          <a:p>
            <a:pPr lvl="1"/>
            <a:r>
              <a:rPr lang="en-US" sz="3200" dirty="0"/>
              <a:t>add</a:t>
            </a:r>
          </a:p>
          <a:p>
            <a:pPr lvl="1"/>
            <a:r>
              <a:rPr lang="en-US" sz="3200" dirty="0"/>
              <a:t>remove</a:t>
            </a:r>
          </a:p>
          <a:p>
            <a:pPr lvl="1"/>
            <a:r>
              <a:rPr lang="en-US" sz="3200" dirty="0"/>
              <a:t>search (contains)</a:t>
            </a:r>
          </a:p>
          <a:p>
            <a:pPr lvl="1"/>
            <a:endParaRPr lang="en-US" sz="4000" dirty="0"/>
          </a:p>
          <a:p>
            <a:r>
              <a:rPr lang="en-US" sz="3600" dirty="0"/>
              <a:t>Sets </a:t>
            </a:r>
            <a:r>
              <a:rPr lang="en-US" sz="3600" i="1" dirty="0"/>
              <a:t>do not have indices</a:t>
            </a:r>
            <a:r>
              <a:rPr lang="en-US" sz="3600" dirty="0"/>
              <a:t>!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A607B86-DD22-4E48-BD46-1CA3EBF6E1A3}"/>
              </a:ext>
            </a:extLst>
          </p:cNvPr>
          <p:cNvSpPr/>
          <p:nvPr/>
        </p:nvSpPr>
        <p:spPr>
          <a:xfrm>
            <a:off x="7281949" y="2604654"/>
            <a:ext cx="2755669" cy="1894609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23A244-8610-41F2-8C4C-3BB3AF5FBCE9}"/>
              </a:ext>
            </a:extLst>
          </p:cNvPr>
          <p:cNvSpPr txBox="1"/>
          <p:nvPr/>
        </p:nvSpPr>
        <p:spPr>
          <a:xfrm>
            <a:off x="7838902" y="2843213"/>
            <a:ext cx="71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"hi"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EB2641-BA16-426E-A9F2-677DC8193E45}"/>
              </a:ext>
            </a:extLst>
          </p:cNvPr>
          <p:cNvSpPr txBox="1"/>
          <p:nvPr/>
        </p:nvSpPr>
        <p:spPr>
          <a:xfrm>
            <a:off x="8686801" y="3368410"/>
            <a:ext cx="109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"hello"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7FAFCC-BFDC-4D7C-82EC-F88269343A94}"/>
              </a:ext>
            </a:extLst>
          </p:cNvPr>
          <p:cNvSpPr txBox="1"/>
          <p:nvPr/>
        </p:nvSpPr>
        <p:spPr>
          <a:xfrm>
            <a:off x="8553796" y="2875002"/>
            <a:ext cx="1011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"</a:t>
            </a:r>
            <a:r>
              <a:rPr lang="en-US" dirty="0" err="1">
                <a:latin typeface="Consolas" panose="020B0609020204030204" pitchFamily="49" charset="0"/>
              </a:rPr>
              <a:t>hola</a:t>
            </a:r>
            <a:r>
              <a:rPr lang="en-US" dirty="0">
                <a:latin typeface="Consolas" panose="020B0609020204030204" pitchFamily="49" charset="0"/>
              </a:rPr>
              <a:t>"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A5DF12-D23D-419B-9678-16A43E3E8D95}"/>
              </a:ext>
            </a:extLst>
          </p:cNvPr>
          <p:cNvSpPr txBox="1"/>
          <p:nvPr/>
        </p:nvSpPr>
        <p:spPr>
          <a:xfrm>
            <a:off x="7475913" y="3320285"/>
            <a:ext cx="1338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"hallo"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12A27F-5F5D-4F08-81A1-0931F9EBFD40}"/>
              </a:ext>
            </a:extLst>
          </p:cNvPr>
          <p:cNvSpPr txBox="1"/>
          <p:nvPr/>
        </p:nvSpPr>
        <p:spPr>
          <a:xfrm>
            <a:off x="7875617" y="3827081"/>
            <a:ext cx="1711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"</a:t>
            </a:r>
            <a:r>
              <a:rPr lang="en-US" dirty="0" err="1">
                <a:latin typeface="Consolas" panose="020B0609020204030204" pitchFamily="49" charset="0"/>
              </a:rPr>
              <a:t>tervetuloa</a:t>
            </a:r>
            <a:r>
              <a:rPr lang="en-US" dirty="0">
                <a:latin typeface="Consolas" panose="020B0609020204030204" pitchFamily="49" charset="0"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2600105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(PCM) </a:t>
            </a:r>
            <a:r>
              <a:rPr lang="en-US" dirty="0"/>
              <a:t>Sets in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C77E-E536-86A6-2B31-928F8647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onsolas" panose="020B0609020204030204" pitchFamily="49" charset="0"/>
              </a:rPr>
              <a:t>Set</a:t>
            </a:r>
            <a:r>
              <a:rPr lang="en-US" sz="3600" dirty="0"/>
              <a:t> is an interface in Java </a:t>
            </a:r>
          </a:p>
          <a:p>
            <a:pPr lvl="1"/>
            <a:r>
              <a:rPr lang="en-US" sz="3200" dirty="0"/>
              <a:t>In </a:t>
            </a:r>
            <a:r>
              <a:rPr lang="en-US" sz="3200" dirty="0" err="1">
                <a:latin typeface="Consolas" panose="020B0609020204030204" pitchFamily="49" charset="0"/>
              </a:rPr>
              <a:t>java.util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package, like </a:t>
            </a:r>
            <a:r>
              <a:rPr lang="en-US" sz="3200" dirty="0">
                <a:latin typeface="Consolas" panose="020B0609020204030204" pitchFamily="49" charset="0"/>
                <a:cs typeface="Calibri" panose="020F0502020204030204" pitchFamily="34" charset="0"/>
              </a:rPr>
              <a:t>List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dirty="0">
                <a:latin typeface="Consolas" panose="020B0609020204030204" pitchFamily="49" charset="0"/>
                <a:cs typeface="Calibri" panose="020F0502020204030204" pitchFamily="34" charset="0"/>
              </a:rPr>
              <a:t>Queue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en-US" sz="3200" dirty="0">
                <a:latin typeface="Consolas" panose="020B0609020204030204" pitchFamily="49" charset="0"/>
                <a:cs typeface="Calibri" panose="020F0502020204030204" pitchFamily="34" charset="0"/>
              </a:rPr>
              <a:t>Stack</a:t>
            </a:r>
          </a:p>
          <a:p>
            <a:pPr lvl="1"/>
            <a:endParaRPr lang="en-US" sz="3600" dirty="0"/>
          </a:p>
          <a:p>
            <a:r>
              <a:rPr lang="en-US" sz="3600" dirty="0"/>
              <a:t>Two implementations: </a:t>
            </a:r>
            <a:r>
              <a:rPr lang="en-US" sz="3600" dirty="0">
                <a:latin typeface="Consolas" panose="020B0609020204030204" pitchFamily="49" charset="0"/>
              </a:rPr>
              <a:t>HashSet</a:t>
            </a:r>
            <a:r>
              <a:rPr lang="en-US" sz="3600" dirty="0"/>
              <a:t> and </a:t>
            </a:r>
            <a:r>
              <a:rPr lang="en-US" sz="3600" dirty="0" err="1">
                <a:latin typeface="Consolas" panose="020B0609020204030204" pitchFamily="49" charset="0"/>
              </a:rPr>
              <a:t>TreeSet</a:t>
            </a:r>
            <a:endParaRPr lang="en-US" sz="3600" dirty="0"/>
          </a:p>
          <a:p>
            <a:pPr lvl="1"/>
            <a:r>
              <a:rPr lang="en-US" sz="2800" dirty="0">
                <a:latin typeface="Consolas" panose="020B0609020204030204" pitchFamily="49" charset="0"/>
              </a:rPr>
              <a:t>HashSet</a:t>
            </a:r>
            <a:r>
              <a:rPr lang="en-US" sz="2800" dirty="0"/>
              <a:t>: Very fast! Implemented using a </a:t>
            </a:r>
            <a:r>
              <a:rPr lang="en-US" sz="2800" i="1" dirty="0"/>
              <a:t>hash table</a:t>
            </a:r>
          </a:p>
          <a:p>
            <a:pPr lvl="2"/>
            <a:r>
              <a:rPr lang="en-US" sz="2400" i="1" dirty="0"/>
              <a:t>Elements are stored in an unpredictable order</a:t>
            </a:r>
            <a:endParaRPr lang="en-US" sz="2400" dirty="0"/>
          </a:p>
          <a:p>
            <a:pPr lvl="1"/>
            <a:r>
              <a:rPr lang="en-US" sz="2800" dirty="0" err="1">
                <a:latin typeface="Consolas" panose="020B0609020204030204" pitchFamily="49" charset="0"/>
              </a:rPr>
              <a:t>TreeSet</a:t>
            </a:r>
            <a:r>
              <a:rPr lang="en-US" sz="2800" dirty="0"/>
              <a:t>: Pretty fast! Implemented using a </a:t>
            </a:r>
            <a:r>
              <a:rPr lang="en-US" sz="2800" i="1" dirty="0"/>
              <a:t>binary search tree</a:t>
            </a:r>
          </a:p>
          <a:p>
            <a:pPr lvl="2"/>
            <a:r>
              <a:rPr lang="en-US" sz="2400" i="1" dirty="0"/>
              <a:t>Elements are stored in sorted order</a:t>
            </a:r>
          </a:p>
        </p:txBody>
      </p:sp>
    </p:spTree>
    <p:extLst>
      <p:ext uri="{BB962C8B-B14F-4D97-AF65-F5344CB8AC3E}">
        <p14:creationId xmlns:p14="http://schemas.microsoft.com/office/powerpoint/2010/main" val="2338475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(PCM) </a:t>
            </a:r>
            <a:r>
              <a:rPr lang="en-US" dirty="0">
                <a:latin typeface="Consolas" panose="020B0609020204030204" pitchFamily="49" charset="0"/>
              </a:rPr>
              <a:t>Set</a:t>
            </a:r>
            <a:r>
              <a:rPr lang="en-US" dirty="0"/>
              <a:t> Methods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D301144-31AD-4BF3-8974-85F3C1508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907158"/>
              </p:ext>
            </p:extLst>
          </p:nvPr>
        </p:nvGraphicFramePr>
        <p:xfrm>
          <a:off x="838199" y="1353215"/>
          <a:ext cx="11016344" cy="4724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8172">
                  <a:extLst>
                    <a:ext uri="{9D8B030D-6E8A-4147-A177-3AD203B41FA5}">
                      <a16:colId xmlns:a16="http://schemas.microsoft.com/office/drawing/2014/main" val="2906013631"/>
                    </a:ext>
                  </a:extLst>
                </a:gridCol>
                <a:gridCol w="5508172">
                  <a:extLst>
                    <a:ext uri="{9D8B030D-6E8A-4147-A177-3AD203B41FA5}">
                      <a16:colId xmlns:a16="http://schemas.microsoft.com/office/drawing/2014/main" val="1338416299"/>
                    </a:ext>
                  </a:extLst>
                </a:gridCol>
              </a:tblGrid>
              <a:tr h="56091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760069"/>
                  </a:ext>
                </a:extLst>
              </a:tr>
              <a:tr h="56091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onsolas" panose="020B0609020204030204" pitchFamily="49" charset="0"/>
                        </a:rPr>
                        <a:t>add(value)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Adds the given value to the set, returns whether or not the given value was added successfully</a:t>
                      </a:r>
                      <a:endParaRPr lang="en-US" sz="1800" b="0" kern="1200" dirty="0">
                        <a:solidFill>
                          <a:schemeClr val="dk1"/>
                        </a:solidFill>
                        <a:effectLst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791527"/>
                  </a:ext>
                </a:extLst>
              </a:tr>
              <a:tr h="56091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onsolas" panose="020B0609020204030204" pitchFamily="49" charset="0"/>
                        </a:rPr>
                        <a:t>contains(value)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Returns </a:t>
                      </a:r>
                      <a:r>
                        <a:rPr lang="en-US" dirty="0">
                          <a:latin typeface="Consolas" panose="020B0609020204030204" pitchFamily="49" charset="0"/>
                        </a:rPr>
                        <a:t>true</a:t>
                      </a:r>
                      <a:r>
                        <a:rPr lang="en-US" dirty="0"/>
                        <a:t> if the given value is found in this 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582377"/>
                  </a:ext>
                </a:extLst>
              </a:tr>
              <a:tr h="56091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onsolas" panose="020B0609020204030204" pitchFamily="49" charset="0"/>
                        </a:rPr>
                        <a:t>remove(value)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Removes the given value from the set; returns </a:t>
                      </a:r>
                      <a:r>
                        <a:rPr lang="en-US" dirty="0">
                          <a:latin typeface="Consolas" panose="020B0609020204030204" pitchFamily="49" charset="0"/>
                        </a:rPr>
                        <a:t>true</a:t>
                      </a:r>
                      <a:r>
                        <a:rPr lang="en-US" dirty="0"/>
                        <a:t> if the set contained the value, </a:t>
                      </a:r>
                      <a:r>
                        <a:rPr lang="en-US" dirty="0">
                          <a:latin typeface="Consolas" panose="020B0609020204030204" pitchFamily="49" charset="0"/>
                        </a:rPr>
                        <a:t>false</a:t>
                      </a:r>
                      <a:r>
                        <a:rPr lang="en-US" dirty="0"/>
                        <a:t> if not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839463"/>
                  </a:ext>
                </a:extLst>
              </a:tr>
              <a:tr h="56091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onsolas" panose="020B0609020204030204" pitchFamily="49" charset="0"/>
                        </a:rPr>
                        <a:t>clear()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Removes all elements from the 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125575"/>
                  </a:ext>
                </a:extLst>
              </a:tr>
              <a:tr h="56091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onsolas" panose="020B0609020204030204" pitchFamily="49" charset="0"/>
                        </a:rPr>
                        <a:t>size()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Returns the number of elements in 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164259"/>
                  </a:ext>
                </a:extLst>
              </a:tr>
              <a:tr h="560913"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Consolas" panose="020B0609020204030204" pitchFamily="49" charset="0"/>
                        </a:rPr>
                        <a:t>isEmpty</a:t>
                      </a:r>
                      <a:r>
                        <a:rPr lang="en-US" sz="2000" dirty="0">
                          <a:latin typeface="Consolas" panose="020B0609020204030204" pitchFamily="49" charset="0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Returns </a:t>
                      </a:r>
                      <a:r>
                        <a:rPr lang="en-US" dirty="0">
                          <a:latin typeface="Consolas" panose="020B0609020204030204" pitchFamily="49" charset="0"/>
                        </a:rPr>
                        <a:t>true</a:t>
                      </a:r>
                      <a:r>
                        <a:rPr lang="en-US" dirty="0"/>
                        <a:t> if the set’s size is 0; </a:t>
                      </a:r>
                      <a:r>
                        <a:rPr lang="en-US" dirty="0">
                          <a:latin typeface="Consolas" panose="020B0609020204030204" pitchFamily="49" charset="0"/>
                        </a:rPr>
                        <a:t>false</a:t>
                      </a:r>
                      <a:r>
                        <a:rPr lang="en-US" dirty="0"/>
                        <a:t> otherwise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571063"/>
                  </a:ext>
                </a:extLst>
              </a:tr>
              <a:tr h="560913"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Consolas" panose="020B0609020204030204" pitchFamily="49" charset="0"/>
                        </a:rPr>
                        <a:t>toString</a:t>
                      </a:r>
                      <a:r>
                        <a:rPr lang="en-US" sz="2000" dirty="0">
                          <a:latin typeface="Consolas" panose="020B0609020204030204" pitchFamily="49" charset="0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Returns a </a:t>
                      </a:r>
                      <a:r>
                        <a:rPr lang="en-US" dirty="0">
                          <a:latin typeface="Consolas" panose="020B0609020204030204" pitchFamily="49" charset="0"/>
                        </a:rPr>
                        <a:t>String</a:t>
                      </a:r>
                      <a:r>
                        <a:rPr lang="en-US" dirty="0"/>
                        <a:t> representation of the set such as </a:t>
                      </a: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"[3, 42, -7, 15]"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425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5022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Sets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Programming Practice</a:t>
            </a:r>
          </a:p>
          <a:p>
            <a:pPr>
              <a:spcAft>
                <a:spcPts val="1200"/>
              </a:spcAft>
            </a:pPr>
            <a:r>
              <a:rPr lang="en-US" dirty="0"/>
              <a:t>for-each Loop</a:t>
            </a:r>
          </a:p>
          <a:p>
            <a:pPr>
              <a:spcAft>
                <a:spcPts val="1200"/>
              </a:spcAft>
            </a:pPr>
            <a:r>
              <a:rPr lang="en-US" dirty="0"/>
              <a:t>Iterators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4516778" y="2786975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49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Sets</a:t>
            </a:r>
          </a:p>
          <a:p>
            <a:pPr>
              <a:spcAft>
                <a:spcPts val="1200"/>
              </a:spcAft>
            </a:pPr>
            <a:r>
              <a:rPr lang="en-US" dirty="0"/>
              <a:t>Programming Practice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for-each Loop</a:t>
            </a:r>
          </a:p>
          <a:p>
            <a:pPr>
              <a:spcAft>
                <a:spcPts val="1200"/>
              </a:spcAft>
            </a:pPr>
            <a:r>
              <a:rPr lang="en-US" dirty="0"/>
              <a:t>Iterators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3368914" y="3429000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773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(PCM) </a:t>
            </a:r>
            <a:r>
              <a:rPr lang="en-US" dirty="0"/>
              <a:t>for-each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C77E-E536-86A6-2B31-928F86478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 new kind of loop!</a:t>
            </a:r>
          </a:p>
          <a:p>
            <a:pPr marL="0" indent="0">
              <a:buNone/>
            </a:pPr>
            <a:endParaRPr lang="en-US" sz="3600" dirty="0"/>
          </a:p>
          <a:p>
            <a:pPr marL="457200" lvl="1" indent="0">
              <a:buNone/>
            </a:pPr>
            <a:r>
              <a:rPr lang="en-US" sz="3100" dirty="0">
                <a:solidFill>
                  <a:srgbClr val="267F99"/>
                </a:solidFill>
                <a:latin typeface="Consolas" panose="020B0609020204030204" pitchFamily="49" charset="0"/>
              </a:rPr>
              <a:t>Set</a:t>
            </a:r>
            <a:r>
              <a:rPr lang="en-US" sz="31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3100" dirty="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3100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3100" dirty="0">
                <a:solidFill>
                  <a:srgbClr val="001080"/>
                </a:solidFill>
                <a:latin typeface="Consolas" panose="020B0609020204030204" pitchFamily="49" charset="0"/>
              </a:rPr>
              <a:t>words</a:t>
            </a:r>
            <a:r>
              <a:rPr lang="en-US" sz="3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3100" dirty="0">
                <a:solidFill>
                  <a:srgbClr val="AF00DB"/>
                </a:solidFill>
                <a:latin typeface="Consolas" panose="020B0609020204030204" pitchFamily="49" charset="0"/>
              </a:rPr>
              <a:t>new</a:t>
            </a:r>
            <a:r>
              <a:rPr lang="en-US" sz="3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3100" dirty="0">
                <a:solidFill>
                  <a:srgbClr val="267F99"/>
                </a:solidFill>
                <a:latin typeface="Consolas" panose="020B0609020204030204" pitchFamily="49" charset="0"/>
              </a:rPr>
              <a:t>HashSet</a:t>
            </a:r>
            <a:r>
              <a:rPr lang="en-US" sz="3100" dirty="0">
                <a:solidFill>
                  <a:srgbClr val="000000"/>
                </a:solidFill>
                <a:latin typeface="Consolas" panose="020B0609020204030204" pitchFamily="49" charset="0"/>
              </a:rPr>
              <a:t>&lt;&gt;();</a:t>
            </a:r>
          </a:p>
          <a:p>
            <a:pPr marL="457200" lvl="1" indent="0">
              <a:buNone/>
            </a:pPr>
            <a:r>
              <a:rPr lang="en-US" sz="3100" dirty="0">
                <a:solidFill>
                  <a:srgbClr val="AF00DB"/>
                </a:solidFill>
                <a:latin typeface="Consolas" panose="020B0609020204030204" pitchFamily="49" charset="0"/>
              </a:rPr>
              <a:t>for</a:t>
            </a:r>
            <a:r>
              <a:rPr lang="en-US" sz="31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3100" dirty="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3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3100" dirty="0">
                <a:solidFill>
                  <a:srgbClr val="001080"/>
                </a:solidFill>
                <a:latin typeface="Consolas" panose="020B0609020204030204" pitchFamily="49" charset="0"/>
              </a:rPr>
              <a:t>s</a:t>
            </a:r>
            <a:r>
              <a:rPr lang="en-US" sz="31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3100" dirty="0">
                <a:solidFill>
                  <a:srgbClr val="AF00DB"/>
                </a:solidFill>
                <a:latin typeface="Consolas" panose="020B0609020204030204" pitchFamily="49" charset="0"/>
              </a:rPr>
              <a:t>:</a:t>
            </a:r>
            <a:r>
              <a:rPr lang="en-US" sz="3100" dirty="0">
                <a:solidFill>
                  <a:srgbClr val="000000"/>
                </a:solidFill>
                <a:latin typeface="Consolas" panose="020B0609020204030204" pitchFamily="49" charset="0"/>
              </a:rPr>
              <a:t> words) {</a:t>
            </a:r>
          </a:p>
          <a:p>
            <a:pPr marL="457200" lvl="1" indent="0">
              <a:buNone/>
            </a:pPr>
            <a:r>
              <a:rPr lang="en-US" sz="3100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3100" dirty="0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sz="31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3100" dirty="0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sz="31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3100" dirty="0" err="1">
                <a:solidFill>
                  <a:srgbClr val="795E26"/>
                </a:solidFill>
                <a:latin typeface="Consolas" panose="020B0609020204030204" pitchFamily="49" charset="0"/>
              </a:rPr>
              <a:t>println</a:t>
            </a:r>
            <a:r>
              <a:rPr lang="en-US" sz="3100" dirty="0">
                <a:solidFill>
                  <a:srgbClr val="000000"/>
                </a:solidFill>
                <a:latin typeface="Consolas" panose="020B0609020204030204" pitchFamily="49" charset="0"/>
              </a:rPr>
              <a:t>(s);</a:t>
            </a:r>
          </a:p>
          <a:p>
            <a:pPr marL="457200" lvl="1" indent="0">
              <a:buNone/>
            </a:pPr>
            <a:r>
              <a:rPr lang="en-US" sz="31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/>
              <a:t>Works for almost any collection (including arrays!)</a:t>
            </a:r>
          </a:p>
        </p:txBody>
      </p:sp>
    </p:spTree>
    <p:extLst>
      <p:ext uri="{BB962C8B-B14F-4D97-AF65-F5344CB8AC3E}">
        <p14:creationId xmlns:p14="http://schemas.microsoft.com/office/powerpoint/2010/main" val="1500288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12810-B8C5-4D58-81A6-4EB95C3FB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output is produced by this code?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DFFCBA-0636-4A51-BA7E-9CCC2B95C558}"/>
              </a:ext>
            </a:extLst>
          </p:cNvPr>
          <p:cNvSpPr txBox="1"/>
          <p:nvPr/>
        </p:nvSpPr>
        <p:spPr>
          <a:xfrm>
            <a:off x="301571" y="2388476"/>
            <a:ext cx="62758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2400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Integer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&gt; 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TreeSet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&lt;&gt;();</a:t>
            </a:r>
          </a:p>
          <a:p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nums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add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nums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add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9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nums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add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nums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add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nums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add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b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400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nums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(n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 "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737002-EAAF-4FC7-B78D-C01F113E1778}"/>
              </a:ext>
            </a:extLst>
          </p:cNvPr>
          <p:cNvSpPr txBox="1"/>
          <p:nvPr/>
        </p:nvSpPr>
        <p:spPr>
          <a:xfrm>
            <a:off x="6766993" y="2388476"/>
            <a:ext cx="5425007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r>
              <a:rPr lang="en-US" sz="2400" dirty="0"/>
              <a:t>3 9 3 -2 0 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r>
              <a:rPr lang="en-US" sz="2400" dirty="0"/>
              <a:t>-2 0 3 3 9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r>
              <a:rPr lang="en-US" sz="2400" dirty="0"/>
              <a:t>-2 0 3 9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r>
              <a:rPr lang="en-US" sz="2400" dirty="0"/>
              <a:t>9 3 0 -2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r>
              <a:rPr lang="en-US" sz="2100" dirty="0" err="1">
                <a:latin typeface="Consolas" panose="020B0609020204030204" pitchFamily="49" charset="0"/>
              </a:rPr>
              <a:t>ConcurrentModificationException</a:t>
            </a:r>
            <a:endParaRPr lang="en-US" sz="2100" dirty="0">
              <a:latin typeface="Consolas" panose="020B06090202040302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3924E6-656F-934B-5F94-0F510C11C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1469" y="263263"/>
            <a:ext cx="805664" cy="80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956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D2CC5A0-E99D-43AC-82EB-66C4058B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What output is produced by this code?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FDD26C-BBDE-8190-02E6-125F2AE64F17}"/>
              </a:ext>
            </a:extLst>
          </p:cNvPr>
          <p:cNvSpPr txBox="1"/>
          <p:nvPr/>
        </p:nvSpPr>
        <p:spPr>
          <a:xfrm>
            <a:off x="301571" y="2388476"/>
            <a:ext cx="62758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Set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2400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Integer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&gt; 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TreeSet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&lt;&gt;();</a:t>
            </a:r>
          </a:p>
          <a:p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nums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add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nums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add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9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nums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add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nums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add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nums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add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b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400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nums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(n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 "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8E0BEC-E0D2-B2C2-E3D3-76C787068C15}"/>
              </a:ext>
            </a:extLst>
          </p:cNvPr>
          <p:cNvSpPr txBox="1"/>
          <p:nvPr/>
        </p:nvSpPr>
        <p:spPr>
          <a:xfrm>
            <a:off x="6766993" y="2388476"/>
            <a:ext cx="54250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r>
              <a:rPr lang="en-US" sz="2400" dirty="0"/>
              <a:t>3 9 3 -2 0 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r>
              <a:rPr lang="en-US" sz="2400" dirty="0"/>
              <a:t>-2 0 3 3 9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r>
              <a:rPr lang="en-US" sz="2400" dirty="0"/>
              <a:t>-2 0 3 9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r>
              <a:rPr lang="en-US" sz="2400" dirty="0"/>
              <a:t>9 3 0 -2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endParaRPr lang="en-US" sz="2400" dirty="0"/>
          </a:p>
          <a:p>
            <a:pPr marL="457200" indent="-457200">
              <a:buClr>
                <a:schemeClr val="accent1"/>
              </a:buClr>
              <a:buFont typeface="+mj-lt"/>
              <a:buAutoNum type="alphaUcPeriod"/>
            </a:pPr>
            <a:r>
              <a:rPr lang="en-US" sz="2100" dirty="0" err="1">
                <a:latin typeface="Consolas" panose="020B0609020204030204" pitchFamily="49" charset="0"/>
              </a:rPr>
              <a:t>ConcurrentModificationException</a:t>
            </a:r>
            <a:endParaRPr lang="en-US" sz="2100" dirty="0">
              <a:latin typeface="Consolas" panose="020B0609020204030204" pitchFamily="49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2659D6-64ED-0C08-D740-AAFFAA1EC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1469" y="263263"/>
            <a:ext cx="805664" cy="80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88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Sets Review</a:t>
            </a:r>
          </a:p>
          <a:p>
            <a:pPr>
              <a:spcAft>
                <a:spcPts val="1200"/>
              </a:spcAft>
            </a:pPr>
            <a:r>
              <a:rPr lang="en-US" dirty="0"/>
              <a:t>Programming Practice</a:t>
            </a:r>
          </a:p>
          <a:p>
            <a:pPr>
              <a:spcAft>
                <a:spcPts val="1200"/>
              </a:spcAft>
            </a:pPr>
            <a:r>
              <a:rPr lang="en-US" dirty="0"/>
              <a:t>for-each Loop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Iterators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2596008" y="4133328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781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C77E-E536-86A6-2B31-928F86478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A new object that has access to </a:t>
            </a:r>
            <a:r>
              <a:rPr lang="en-US" sz="4000" u="sng" dirty="0"/>
              <a:t>all</a:t>
            </a:r>
            <a:r>
              <a:rPr lang="en-US" sz="4000" dirty="0"/>
              <a:t> of the elements of a given structure and can give them to you, one at a time.</a:t>
            </a:r>
          </a:p>
        </p:txBody>
      </p:sp>
    </p:spTree>
    <p:extLst>
      <p:ext uri="{BB962C8B-B14F-4D97-AF65-F5344CB8AC3E}">
        <p14:creationId xmlns:p14="http://schemas.microsoft.com/office/powerpoint/2010/main" val="2641708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C77E-E536-86A6-2B31-928F86478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Returned by the </a:t>
            </a:r>
            <a:r>
              <a:rPr lang="en-US" sz="3200" dirty="0">
                <a:latin typeface="Consolas" panose="020B0609020204030204" pitchFamily="49" charset="0"/>
              </a:rPr>
              <a:t>iterator() </a:t>
            </a:r>
            <a:r>
              <a:rPr lang="en-US" sz="3200" dirty="0"/>
              <a:t>method</a:t>
            </a:r>
          </a:p>
          <a:p>
            <a:endParaRPr lang="en-US" sz="3200" dirty="0">
              <a:solidFill>
                <a:srgbClr val="000000"/>
              </a:solidFill>
            </a:endParaRPr>
          </a:p>
          <a:p>
            <a:endParaRPr lang="en-US" sz="3200" dirty="0">
              <a:solidFill>
                <a:srgbClr val="000000"/>
              </a:solidFill>
            </a:endParaRPr>
          </a:p>
          <a:p>
            <a:endParaRPr lang="en-US" sz="3200" dirty="0">
              <a:solidFill>
                <a:srgbClr val="000000"/>
              </a:solidFill>
            </a:endParaRPr>
          </a:p>
          <a:p>
            <a:endParaRPr lang="en-US" sz="3200" dirty="0">
              <a:solidFill>
                <a:srgbClr val="000000"/>
              </a:solidFill>
            </a:endParaRPr>
          </a:p>
          <a:p>
            <a:endParaRPr lang="en-US" sz="3200" dirty="0">
              <a:solidFill>
                <a:srgbClr val="000000"/>
              </a:solidFill>
            </a:endParaRPr>
          </a:p>
          <a:p>
            <a:r>
              <a:rPr lang="en-US" sz="3200" dirty="0">
                <a:solidFill>
                  <a:srgbClr val="000000"/>
                </a:solidFill>
              </a:rPr>
              <a:t>You must use the iterator’s 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remove()</a:t>
            </a:r>
            <a:r>
              <a:rPr lang="en-US" sz="3200" dirty="0">
                <a:solidFill>
                  <a:srgbClr val="000000"/>
                </a:solidFill>
              </a:rPr>
              <a:t> method to remove things from what you’re iterating over – otherwise you will get a </a:t>
            </a:r>
            <a:r>
              <a:rPr lang="en-US" sz="3200" dirty="0" err="1">
                <a:solidFill>
                  <a:schemeClr val="accent2"/>
                </a:solidFill>
                <a:latin typeface="Consolas" panose="020B0609020204030204" pitchFamily="49" charset="0"/>
              </a:rPr>
              <a:t>ConcurrentModificationException</a:t>
            </a:r>
            <a:endParaRPr lang="en-US" sz="3200" dirty="0">
              <a:solidFill>
                <a:schemeClr val="accent2"/>
              </a:solidFill>
              <a:latin typeface="Consolas" panose="020B0609020204030204" pitchFamily="49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839A46C-D56A-4409-9E72-D0D4BB1976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852186"/>
              </p:ext>
            </p:extLst>
          </p:nvPr>
        </p:nvGraphicFramePr>
        <p:xfrm>
          <a:off x="838200" y="2221498"/>
          <a:ext cx="10515600" cy="232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9189">
                  <a:extLst>
                    <a:ext uri="{9D8B030D-6E8A-4147-A177-3AD203B41FA5}">
                      <a16:colId xmlns:a16="http://schemas.microsoft.com/office/drawing/2014/main" val="1037866803"/>
                    </a:ext>
                  </a:extLst>
                </a:gridCol>
                <a:gridCol w="6266411">
                  <a:extLst>
                    <a:ext uri="{9D8B030D-6E8A-4147-A177-3AD203B41FA5}">
                      <a16:colId xmlns:a16="http://schemas.microsoft.com/office/drawing/2014/main" val="147798460"/>
                    </a:ext>
                  </a:extLst>
                </a:gridCol>
              </a:tblGrid>
              <a:tr h="4629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499806"/>
                  </a:ext>
                </a:extLst>
              </a:tr>
              <a:tr h="462935"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Consolas" panose="020B0609020204030204" pitchFamily="49" charset="0"/>
                        </a:rPr>
                        <a:t>hasNext</a:t>
                      </a:r>
                      <a:r>
                        <a:rPr lang="en-US" sz="2400" dirty="0">
                          <a:latin typeface="Consolas" panose="020B0609020204030204" pitchFamily="49" charset="0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Returns </a:t>
                      </a:r>
                      <a:r>
                        <a:rPr lang="en-US" sz="2000" dirty="0">
                          <a:latin typeface="Consolas" panose="020B0609020204030204" pitchFamily="49" charset="0"/>
                        </a:rPr>
                        <a:t>true</a:t>
                      </a:r>
                      <a:r>
                        <a:rPr lang="en-US" sz="2000" dirty="0"/>
                        <a:t> if there are more elements for the iterator to return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663148"/>
                  </a:ext>
                </a:extLst>
              </a:tr>
              <a:tr h="46293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onsolas" panose="020B0609020204030204" pitchFamily="49" charset="0"/>
                        </a:rPr>
                        <a:t>next()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Returns the next element in the iteration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191085"/>
                  </a:ext>
                </a:extLst>
              </a:tr>
              <a:tr h="46293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onsolas" panose="020B0609020204030204" pitchFamily="49" charset="0"/>
                        </a:rPr>
                        <a:t>remove()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Removes and returns the element that was last returned by </a:t>
                      </a:r>
                      <a:r>
                        <a:rPr lang="en-US" sz="2000" dirty="0">
                          <a:latin typeface="Consolas" panose="020B0609020204030204" pitchFamily="49" charset="0"/>
                        </a:rPr>
                        <a:t>next()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003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3111790"/>
      </p:ext>
    </p:extLst>
  </p:cSld>
  <p:clrMapOvr>
    <a:masterClrMapping/>
  </p:clrMapOvr>
</p:sld>
</file>

<file path=ppt/theme/theme1.xml><?xml version="1.0" encoding="utf-8"?>
<a:theme xmlns:a="http://schemas.openxmlformats.org/drawingml/2006/main" name="CSE 373 Summer 2020">
  <a:themeElements>
    <a:clrScheme name="CSE 373 20s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17637</TotalTime>
  <Words>756</Words>
  <Application>Microsoft Office PowerPoint</Application>
  <PresentationFormat>Widescreen</PresentationFormat>
  <Paragraphs>178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Consolas</vt:lpstr>
      <vt:lpstr>Montserrat</vt:lpstr>
      <vt:lpstr>Montserrat ExtraBold</vt:lpstr>
      <vt:lpstr>Montserrat SemiBold</vt:lpstr>
      <vt:lpstr>System Font Regular</vt:lpstr>
      <vt:lpstr>CSE 373 Summer 2020</vt:lpstr>
      <vt:lpstr>Sets; for-each; Iterators</vt:lpstr>
      <vt:lpstr>Lecture Outline</vt:lpstr>
      <vt:lpstr>Announcements</vt:lpstr>
      <vt:lpstr>Lecture Outline</vt:lpstr>
      <vt:lpstr>(PCM) Sets (ADT)</vt:lpstr>
      <vt:lpstr>(PCM) Sets in Java</vt:lpstr>
      <vt:lpstr>(PCM) Set Methods</vt:lpstr>
      <vt:lpstr>Lecture Outline</vt:lpstr>
      <vt:lpstr>Lecture Outline</vt:lpstr>
      <vt:lpstr>(PCM) for-each Loop</vt:lpstr>
      <vt:lpstr>What output is produced by this code?</vt:lpstr>
      <vt:lpstr>What output is produced by this code?</vt:lpstr>
      <vt:lpstr>Lecture Outline</vt:lpstr>
      <vt:lpstr>Iterators</vt:lpstr>
      <vt:lpstr>Iterators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S Johnston</dc:creator>
  <cp:lastModifiedBy>Brett Wortzman</cp:lastModifiedBy>
  <cp:revision>330</cp:revision>
  <cp:lastPrinted>2022-09-27T21:33:44Z</cp:lastPrinted>
  <dcterms:created xsi:type="dcterms:W3CDTF">2020-06-13T06:27:42Z</dcterms:created>
  <dcterms:modified xsi:type="dcterms:W3CDTF">2026-10-21T19:13:00Z</dcterms:modified>
</cp:coreProperties>
</file>