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381" r:id="rId2"/>
    <p:sldId id="285" r:id="rId3"/>
    <p:sldId id="324" r:id="rId4"/>
    <p:sldId id="263" r:id="rId5"/>
    <p:sldId id="386" r:id="rId6"/>
    <p:sldId id="357" r:id="rId7"/>
    <p:sldId id="358" r:id="rId8"/>
    <p:sldId id="361" r:id="rId9"/>
    <p:sldId id="387" r:id="rId10"/>
    <p:sldId id="269" r:id="rId11"/>
    <p:sldId id="388" r:id="rId12"/>
    <p:sldId id="389" r:id="rId13"/>
    <p:sldId id="367" r:id="rId14"/>
    <p:sldId id="390" r:id="rId15"/>
    <p:sldId id="383" r:id="rId16"/>
    <p:sldId id="384" r:id="rId17"/>
    <p:sldId id="38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B731"/>
    <a:srgbClr val="FA8231"/>
    <a:srgbClr val="EF5777"/>
    <a:srgbClr val="0FB9B1"/>
    <a:srgbClr val="54A0FF"/>
    <a:srgbClr val="FAFAFA"/>
    <a:srgbClr val="F5F5F5"/>
    <a:srgbClr val="4E408B"/>
    <a:srgbClr val="43367C"/>
    <a:srgbClr val="2E2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24" autoAdjust="0"/>
    <p:restoredTop sz="85109" autoAdjust="0"/>
  </p:normalViewPr>
  <p:slideViewPr>
    <p:cSldViewPr snapToGrid="0" snapToObjects="1">
      <p:cViewPr varScale="1">
        <p:scale>
          <a:sx n="100" d="100"/>
          <a:sy n="100" d="100"/>
        </p:scale>
        <p:origin x="1579" y="62"/>
      </p:cViewPr>
      <p:guideLst/>
    </p:cSldViewPr>
  </p:slideViewPr>
  <p:outlineViewPr>
    <p:cViewPr>
      <p:scale>
        <a:sx n="33" d="100"/>
        <a:sy n="33" d="100"/>
      </p:scale>
      <p:origin x="0" y="-1809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8B3A00-37AE-DF4F-846D-B0E493D1DDE8}" type="datetimeFigureOut">
              <a:rPr lang="en-US" smtClean="0"/>
              <a:t>10/16/2026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0FC8D-3FAB-384B-A523-F958535FCC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039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0FC8D-3FAB-384B-A523-F958535FCC0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2450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1ZWbsLfSqDiuqSzGaOy74m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39E575A9-56CD-5A42-B9C7-1068F9228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977" y="4013370"/>
            <a:ext cx="6212925" cy="1954786"/>
          </a:xfrm>
        </p:spPr>
        <p:txBody>
          <a:bodyPr anchor="t">
            <a:noAutofit/>
          </a:bodyPr>
          <a:lstStyle>
            <a:lvl1pPr>
              <a:defRPr sz="6000" b="0" i="0">
                <a:solidFill>
                  <a:srgbClr val="F0F0F0"/>
                </a:solidFill>
                <a:latin typeface="Montserrat SemiBold" pitchFamily="2" charset="77"/>
              </a:defRPr>
            </a:lvl1pPr>
          </a:lstStyle>
          <a:p>
            <a:r>
              <a:rPr lang="en-US" dirty="0"/>
              <a:t>Click to edit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B47C65-C622-BE47-AE97-E148F4F3EA4E}"/>
              </a:ext>
            </a:extLst>
          </p:cNvPr>
          <p:cNvSpPr txBox="1"/>
          <p:nvPr userDrawn="1"/>
        </p:nvSpPr>
        <p:spPr>
          <a:xfrm>
            <a:off x="292977" y="3182200"/>
            <a:ext cx="315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i="0" spc="100" baseline="0" dirty="0">
                <a:solidFill>
                  <a:srgbClr val="F0F0F0"/>
                </a:solidFill>
                <a:latin typeface="Montserrat ExtraBold" pitchFamily="2" charset="77"/>
              </a:rPr>
              <a:t>CSE 122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A9EB4D-77DA-A446-AC45-F12975CF7B81}"/>
              </a:ext>
            </a:extLst>
          </p:cNvPr>
          <p:cNvSpPr/>
          <p:nvPr userDrawn="1"/>
        </p:nvSpPr>
        <p:spPr>
          <a:xfrm>
            <a:off x="420128" y="2753848"/>
            <a:ext cx="1269523" cy="420130"/>
          </a:xfrm>
          <a:prstGeom prst="roundRect">
            <a:avLst/>
          </a:prstGeom>
          <a:solidFill>
            <a:srgbClr val="FA82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0" i="0" spc="300" dirty="0">
                <a:latin typeface="Montserrat" pitchFamily="2" charset="77"/>
              </a:rPr>
              <a:t>LEC 05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F0E59AED-1ABF-8D47-B5D7-C50109AB6669}"/>
              </a:ext>
            </a:extLst>
          </p:cNvPr>
          <p:cNvSpPr/>
          <p:nvPr userDrawn="1"/>
        </p:nvSpPr>
        <p:spPr>
          <a:xfrm>
            <a:off x="7119063" y="1251643"/>
            <a:ext cx="5250244" cy="5442428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9E204213-5282-9748-829A-B0CF9968EAE3}"/>
              </a:ext>
            </a:extLst>
          </p:cNvPr>
          <p:cNvCxnSpPr/>
          <p:nvPr userDrawn="1"/>
        </p:nvCxnSpPr>
        <p:spPr>
          <a:xfrm>
            <a:off x="7452794" y="4693659"/>
            <a:ext cx="4468305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6C7426B-729E-F7D5-0736-3AD7D1926A0A}"/>
              </a:ext>
            </a:extLst>
          </p:cNvPr>
          <p:cNvSpPr/>
          <p:nvPr userDrawn="1"/>
        </p:nvSpPr>
        <p:spPr>
          <a:xfrm>
            <a:off x="-369625" y="5494620"/>
            <a:ext cx="4632957" cy="1688781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808DAC-636A-06AC-ADA9-6F6514C7FCE0}"/>
              </a:ext>
            </a:extLst>
          </p:cNvPr>
          <p:cNvSpPr/>
          <p:nvPr userDrawn="1"/>
        </p:nvSpPr>
        <p:spPr>
          <a:xfrm>
            <a:off x="71163" y="5574803"/>
            <a:ext cx="225067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200" b="1" i="0" dirty="0">
                <a:solidFill>
                  <a:schemeClr val="bg1">
                    <a:lumMod val="65000"/>
                  </a:schemeClr>
                </a:solidFill>
                <a:latin typeface="Montserrat" pitchFamily="2" charset="77"/>
              </a:rPr>
              <a:t>Questions during Class?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DE38F8-AD40-1DC7-1944-4682FDD989B1}"/>
              </a:ext>
            </a:extLst>
          </p:cNvPr>
          <p:cNvSpPr/>
          <p:nvPr userDrawn="1"/>
        </p:nvSpPr>
        <p:spPr>
          <a:xfrm>
            <a:off x="72629" y="5851802"/>
            <a:ext cx="243211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Raise hand or send here</a:t>
            </a:r>
          </a:p>
          <a:p>
            <a:endParaRPr lang="en-US" sz="1200" b="1" i="0" dirty="0">
              <a:solidFill>
                <a:schemeClr val="tx1">
                  <a:lumMod val="65000"/>
                  <a:lumOff val="35000"/>
                </a:schemeClr>
              </a:solidFill>
              <a:latin typeface="Montserrat SemiBold" pitchFamily="2" charset="77"/>
            </a:endParaRPr>
          </a:p>
          <a:p>
            <a:r>
              <a:rPr lang="en-US" sz="2000" b="0" i="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 pitchFamily="2" charset="77"/>
              </a:rPr>
              <a:t>sli.do    #cse122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F316C5E-94E4-1E69-FEBC-BC7B29D56913}"/>
              </a:ext>
            </a:extLst>
          </p:cNvPr>
          <p:cNvSpPr/>
          <p:nvPr userDrawn="1"/>
        </p:nvSpPr>
        <p:spPr>
          <a:xfrm>
            <a:off x="2950313" y="5594680"/>
            <a:ext cx="1218438" cy="1223089"/>
          </a:xfrm>
          <a:prstGeom prst="roundRect">
            <a:avLst>
              <a:gd name="adj" fmla="val 6705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Google Shape;96;p1">
            <a:extLst>
              <a:ext uri="{FF2B5EF4-FFF2-40B4-BE49-F238E27FC236}">
                <a16:creationId xmlns:a16="http://schemas.microsoft.com/office/drawing/2014/main" id="{EDF2E3AF-049C-61E4-ABA4-E45591082438}"/>
              </a:ext>
            </a:extLst>
          </p:cNvPr>
          <p:cNvSpPr txBox="1"/>
          <p:nvPr userDrawn="1"/>
        </p:nvSpPr>
        <p:spPr>
          <a:xfrm>
            <a:off x="7226456" y="4698342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3" name="Google Shape;97;p1">
            <a:extLst>
              <a:ext uri="{FF2B5EF4-FFF2-40B4-BE49-F238E27FC236}">
                <a16:creationId xmlns:a16="http://schemas.microsoft.com/office/drawing/2014/main" id="{0294C0E7-8CCD-E59C-74A2-082DC15F8605}"/>
              </a:ext>
            </a:extLst>
          </p:cNvPr>
          <p:cNvSpPr txBox="1"/>
          <p:nvPr userDrawn="1"/>
        </p:nvSpPr>
        <p:spPr>
          <a:xfrm>
            <a:off x="7226456" y="4958954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bg2">
                    <a:lumMod val="50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bg2">
                  <a:lumMod val="50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" name="Google Shape;98;p1">
            <a:extLst>
              <a:ext uri="{FF2B5EF4-FFF2-40B4-BE49-F238E27FC236}">
                <a16:creationId xmlns:a16="http://schemas.microsoft.com/office/drawing/2014/main" id="{D83CEDF1-58CC-F395-4EBB-D85302F4833F}"/>
              </a:ext>
            </a:extLst>
          </p:cNvPr>
          <p:cNvSpPr txBox="1"/>
          <p:nvPr userDrawn="1"/>
        </p:nvSpPr>
        <p:spPr>
          <a:xfrm>
            <a:off x="8316295" y="4682318"/>
            <a:ext cx="355600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Elba Garza</a:t>
            </a:r>
            <a:endParaRPr sz="1400">
              <a:solidFill>
                <a:schemeClr val="bg2">
                  <a:lumMod val="50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6" name="Google Shape;99;p1">
            <a:extLst>
              <a:ext uri="{FF2B5EF4-FFF2-40B4-BE49-F238E27FC236}">
                <a16:creationId xmlns:a16="http://schemas.microsoft.com/office/drawing/2014/main" id="{42BB55B7-B076-0DEB-4A1A-84CDCCE0A9EC}"/>
              </a:ext>
            </a:extLst>
          </p:cNvPr>
          <p:cNvSpPr txBox="1"/>
          <p:nvPr userDrawn="1"/>
        </p:nvSpPr>
        <p:spPr>
          <a:xfrm>
            <a:off x="8275471" y="4963965"/>
            <a:ext cx="3737319" cy="16512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William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Andrew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Ava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Caleb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Colin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Sushma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Mahima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Nicolae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Ivory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Yang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bg2">
                    <a:lumMod val="50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Diya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F1F41ED-41C2-2B4E-96FB-E801C9FFC35E}"/>
              </a:ext>
            </a:extLst>
          </p:cNvPr>
          <p:cNvSpPr txBox="1"/>
          <p:nvPr userDrawn="1"/>
        </p:nvSpPr>
        <p:spPr>
          <a:xfrm>
            <a:off x="6469508" y="4076845"/>
            <a:ext cx="64516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</a:t>
            </a:r>
            <a:r>
              <a:rPr lang="en-US" sz="22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200" u="sng" dirty="0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122 26sp </a:t>
            </a:r>
            <a:r>
              <a:rPr lang="en-US" sz="2200" u="sng" dirty="0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Lecture Jams🎧</a:t>
            </a:r>
            <a:endParaRPr lang="en-US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369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2788E2-53AC-E040-9733-D210E855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10CAD9-D825-5C41-812F-1D2BA3804933}"/>
              </a:ext>
            </a:extLst>
          </p:cNvPr>
          <p:cNvSpPr txBox="1"/>
          <p:nvPr userDrawn="1"/>
        </p:nvSpPr>
        <p:spPr>
          <a:xfrm>
            <a:off x="568410" y="469557"/>
            <a:ext cx="20141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i="0" dirty="0">
                <a:latin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51727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6B8B3-3837-584A-94CD-BA26A8EFF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6CF4A-8D26-7E47-BE24-56CAFA2BF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DA4DA-0832-AD49-906C-ED72A76C7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8104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tice: Th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B3AA407-1DA0-3243-8E37-6DD02AC469B7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sli.do</a:t>
            </a:r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      #cse122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8B2FB86-FF62-31DF-F83C-54AC220C7122}"/>
              </a:ext>
            </a:extLst>
          </p:cNvPr>
          <p:cNvSpPr txBox="1"/>
          <p:nvPr userDrawn="1"/>
        </p:nvSpPr>
        <p:spPr>
          <a:xfrm>
            <a:off x="1106916" y="300371"/>
            <a:ext cx="37417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Think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7D0B743-6487-A3F6-EBE7-3E0368CD2E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 flipH="1">
            <a:off x="154039" y="300371"/>
            <a:ext cx="684160" cy="781897"/>
          </a:xfrm>
          <a:prstGeom prst="rect">
            <a:avLst/>
          </a:prstGeom>
        </p:spPr>
      </p:pic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F486DBF-0D75-55DB-9928-3E596B345D51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D5B7D14-FA34-B2D9-C621-221E813EEED7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30515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citce: P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1B53D-D190-0D4A-BA39-A8F17D8FE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388066"/>
            <a:ext cx="10515600" cy="76263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F8F08A-57D8-194E-8383-EB3BBBF69B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36DF9B-F95B-9446-A8D9-E083A46274F8}"/>
              </a:ext>
            </a:extLst>
          </p:cNvPr>
          <p:cNvSpPr/>
          <p:nvPr userDrawn="1"/>
        </p:nvSpPr>
        <p:spPr>
          <a:xfrm>
            <a:off x="-29763" y="231050"/>
            <a:ext cx="12221763" cy="98440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96D726-B7B5-E5FD-95E9-944FA8727D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54039" y="300371"/>
            <a:ext cx="961802" cy="769442"/>
          </a:xfrm>
          <a:prstGeom prst="rect">
            <a:avLst/>
          </a:prstGeom>
        </p:spPr>
      </p:pic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0FA711B-19AB-5E1A-7C37-14ED2D5431ED}"/>
              </a:ext>
            </a:extLst>
          </p:cNvPr>
          <p:cNvSpPr/>
          <p:nvPr userDrawn="1"/>
        </p:nvSpPr>
        <p:spPr>
          <a:xfrm>
            <a:off x="8365340" y="393723"/>
            <a:ext cx="3380431" cy="556054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b="1" i="0" dirty="0" err="1">
                <a:latin typeface="Calibri" panose="020F0502020204030204" pitchFamily="34" charset="0"/>
                <a:cs typeface="Calibri" panose="020F0502020204030204" pitchFamily="34" charset="0"/>
              </a:rPr>
              <a:t>sli.do</a:t>
            </a:r>
            <a:r>
              <a:rPr lang="en-US" sz="2200" b="1" i="0" dirty="0">
                <a:latin typeface="Calibri" panose="020F0502020204030204" pitchFamily="34" charset="0"/>
                <a:cs typeface="Calibri" panose="020F0502020204030204" pitchFamily="34" charset="0"/>
              </a:rPr>
              <a:t>      #cse122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92366A2-C9D8-2580-7B79-3B1F6DDAB802}"/>
              </a:ext>
            </a:extLst>
          </p:cNvPr>
          <p:cNvSpPr/>
          <p:nvPr userDrawn="1"/>
        </p:nvSpPr>
        <p:spPr>
          <a:xfrm>
            <a:off x="7256995" y="195215"/>
            <a:ext cx="960120" cy="960120"/>
          </a:xfrm>
          <a:prstGeom prst="roundRect">
            <a:avLst/>
          </a:prstGeom>
          <a:solidFill>
            <a:srgbClr val="4E408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61646E-9F5C-9C61-C30B-3DF312AA0AE9}"/>
              </a:ext>
            </a:extLst>
          </p:cNvPr>
          <p:cNvSpPr/>
          <p:nvPr userDrawn="1"/>
        </p:nvSpPr>
        <p:spPr>
          <a:xfrm>
            <a:off x="7362151" y="300371"/>
            <a:ext cx="749808" cy="7498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4522D9B-890F-87AE-E16B-BD76B76C8428}"/>
              </a:ext>
            </a:extLst>
          </p:cNvPr>
          <p:cNvSpPr txBox="1"/>
          <p:nvPr userDrawn="1"/>
        </p:nvSpPr>
        <p:spPr>
          <a:xfrm>
            <a:off x="1106916" y="300371"/>
            <a:ext cx="33576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</a:rPr>
              <a:t>Practice : Pair</a:t>
            </a:r>
          </a:p>
        </p:txBody>
      </p:sp>
    </p:spTree>
    <p:extLst>
      <p:ext uri="{BB962C8B-B14F-4D97-AF65-F5344CB8AC3E}">
        <p14:creationId xmlns:p14="http://schemas.microsoft.com/office/powerpoint/2010/main" val="4039598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3D231-F19F-A840-B5BC-F29C9E521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0AC8BA-BD64-6945-A342-22D204834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230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2D3693-0064-BB4F-9EC2-569D40495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CCEFC-A9FF-8249-A3D3-21FB7B7CCB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4861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x">
  <p:cSld name="1_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29"/>
          <p:cNvSpPr txBox="1"/>
          <p:nvPr userDrawn="1"/>
        </p:nvSpPr>
        <p:spPr>
          <a:xfrm>
            <a:off x="3046095" y="-2820"/>
            <a:ext cx="6099810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05: Stacks</a:t>
            </a:r>
            <a:endParaRPr dirty="0"/>
          </a:p>
        </p:txBody>
      </p:sp>
      <p:sp>
        <p:nvSpPr>
          <p:cNvPr id="19" name="Google Shape;19;p29"/>
          <p:cNvSpPr txBox="1">
            <a:spLocks noGrp="1"/>
          </p:cNvSpPr>
          <p:nvPr>
            <p:ph type="title"/>
          </p:nvPr>
        </p:nvSpPr>
        <p:spPr>
          <a:xfrm>
            <a:off x="292977" y="4013370"/>
            <a:ext cx="6212926" cy="1954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  <a:defRPr sz="6000" b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3182199"/>
            <a:ext cx="3062976" cy="637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122</a:t>
            </a:r>
            <a:endParaRPr/>
          </a:p>
        </p:txBody>
      </p:sp>
      <p:grpSp>
        <p:nvGrpSpPr>
          <p:cNvPr id="21" name="Google Shape;21;p29"/>
          <p:cNvGrpSpPr/>
          <p:nvPr/>
        </p:nvGrpSpPr>
        <p:grpSpPr>
          <a:xfrm>
            <a:off x="420127" y="2753847"/>
            <a:ext cx="1269525" cy="420132"/>
            <a:chOff x="0" y="0"/>
            <a:chExt cx="1269523" cy="420130"/>
          </a:xfrm>
        </p:grpSpPr>
        <p:sp>
          <p:nvSpPr>
            <p:cNvPr id="22" name="Google Shape;22;p29"/>
            <p:cNvSpPr/>
            <p:nvPr/>
          </p:nvSpPr>
          <p:spPr>
            <a:xfrm>
              <a:off x="0" y="0"/>
              <a:ext cx="1269523" cy="420130"/>
            </a:xfrm>
            <a:prstGeom prst="roundRect">
              <a:avLst>
                <a:gd name="adj" fmla="val 16667"/>
              </a:avLst>
            </a:prstGeom>
            <a:solidFill>
              <a:srgbClr val="FA8231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23;p29"/>
            <p:cNvSpPr txBox="1"/>
            <p:nvPr/>
          </p:nvSpPr>
          <p:spPr>
            <a:xfrm>
              <a:off x="66228" y="40809"/>
              <a:ext cx="1137067" cy="338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Montserrat"/>
                <a:buNone/>
              </a:pPr>
              <a:r>
                <a:rPr lang="en-US" sz="1600" b="0" i="0" u="none" strike="noStrike" cap="none" dirty="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LEC 05</a:t>
              </a:r>
              <a:endParaRPr dirty="0"/>
            </a:p>
          </p:txBody>
        </p:sp>
      </p:grpSp>
      <p:sp>
        <p:nvSpPr>
          <p:cNvPr id="24" name="Google Shape;24;p29"/>
          <p:cNvSpPr/>
          <p:nvPr/>
        </p:nvSpPr>
        <p:spPr>
          <a:xfrm>
            <a:off x="6714463" y="1251642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/>
          <p:cNvCxnSpPr>
            <a:cxnSpLocks/>
          </p:cNvCxnSpPr>
          <p:nvPr/>
        </p:nvCxnSpPr>
        <p:spPr>
          <a:xfrm>
            <a:off x="7177414" y="4551419"/>
            <a:ext cx="4743685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/>
          <p:cNvSpPr/>
          <p:nvPr/>
        </p:nvSpPr>
        <p:spPr>
          <a:xfrm>
            <a:off x="6931" y="5505568"/>
            <a:ext cx="4514270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29"/>
          <p:cNvSpPr txBox="1"/>
          <p:nvPr/>
        </p:nvSpPr>
        <p:spPr>
          <a:xfrm>
            <a:off x="238457" y="5823174"/>
            <a:ext cx="2159236" cy="269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200"/>
              <a:buFont typeface="Montserrat"/>
              <a:buNone/>
            </a:pPr>
            <a:r>
              <a:rPr lang="en-US" sz="1200" b="1" i="0" u="none" strike="noStrike" cap="none">
                <a:solidFill>
                  <a:srgbClr val="A6A6A6"/>
                </a:solidFill>
                <a:latin typeface="Montserrat"/>
                <a:ea typeface="Montserrat"/>
                <a:cs typeface="Montserrat"/>
                <a:sym typeface="Montserrat"/>
              </a:rPr>
              <a:t>Questions during Class?</a:t>
            </a:r>
            <a:endParaRPr/>
          </a:p>
        </p:txBody>
      </p:sp>
      <p:sp>
        <p:nvSpPr>
          <p:cNvPr id="28" name="Google Shape;28;p29"/>
          <p:cNvSpPr txBox="1"/>
          <p:nvPr/>
        </p:nvSpPr>
        <p:spPr>
          <a:xfrm>
            <a:off x="242828" y="6094422"/>
            <a:ext cx="2154864" cy="75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>
              <a:solidFill>
                <a:srgbClr val="59595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0" i="0" u="none" strike="noStrike" cap="none">
                <a:solidFill>
                  <a:srgbClr val="59595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sli.do    #cse122 </a:t>
            </a:r>
            <a:endParaRPr/>
          </a:p>
        </p:txBody>
      </p:sp>
      <p:sp>
        <p:nvSpPr>
          <p:cNvPr id="29" name="Google Shape;29;p29"/>
          <p:cNvSpPr/>
          <p:nvPr/>
        </p:nvSpPr>
        <p:spPr>
          <a:xfrm>
            <a:off x="3243845" y="5574550"/>
            <a:ext cx="1218439" cy="1223090"/>
          </a:xfrm>
          <a:prstGeom prst="roundRect">
            <a:avLst>
              <a:gd name="adj" fmla="val 5827"/>
            </a:avLst>
          </a:prstGeom>
          <a:solidFill>
            <a:srgbClr val="A6A6A6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29"/>
          <p:cNvSpPr txBox="1">
            <a:spLocks noGrp="1"/>
          </p:cNvSpPr>
          <p:nvPr>
            <p:ph type="sldNum" idx="12"/>
          </p:nvPr>
        </p:nvSpPr>
        <p:spPr>
          <a:xfrm>
            <a:off x="9301481" y="6447714"/>
            <a:ext cx="2844800" cy="368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4A5CE83-B61D-7724-61E8-93A5D138A1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2" name="Google Shape;35;p30">
            <a:extLst>
              <a:ext uri="{FF2B5EF4-FFF2-40B4-BE49-F238E27FC236}">
                <a16:creationId xmlns:a16="http://schemas.microsoft.com/office/drawing/2014/main" id="{9101F63B-C09E-9BE0-7D97-B8DE940758D0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5695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B460B4-70F4-B145-8648-892BD7385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173FE4-2A2D-D54E-9CA7-3BE743A5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20E522-6C81-E146-9573-8B2A265760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7150" y="6329363"/>
            <a:ext cx="552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rgbClr val="2E235D"/>
                </a:solidFill>
              </a:defRPr>
            </a:lvl1pPr>
          </a:lstStyle>
          <a:p>
            <a:fld id="{B84CCEFC-A9FF-8249-A3D3-21FB7B7CCB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7829BDB-00F0-1A4D-85ED-E7EECB1665B0}"/>
              </a:ext>
            </a:extLst>
          </p:cNvPr>
          <p:cNvSpPr/>
          <p:nvPr userDrawn="1"/>
        </p:nvSpPr>
        <p:spPr>
          <a:xfrm>
            <a:off x="-89452" y="-2819"/>
            <a:ext cx="12503426" cy="239554"/>
          </a:xfrm>
          <a:prstGeom prst="rect">
            <a:avLst/>
          </a:prstGeom>
          <a:solidFill>
            <a:srgbClr val="2E235D"/>
          </a:solidFill>
          <a:ln w="12700">
            <a:solidFill>
              <a:srgbClr val="2E23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82E279-6D9E-BC4A-A9B9-46E4512D586D}"/>
              </a:ext>
            </a:extLst>
          </p:cNvPr>
          <p:cNvSpPr txBox="1"/>
          <p:nvPr userDrawn="1"/>
        </p:nvSpPr>
        <p:spPr>
          <a:xfrm>
            <a:off x="3000376" y="-2819"/>
            <a:ext cx="61912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b="1" i="0" dirty="0">
                <a:solidFill>
                  <a:schemeClr val="bg1"/>
                </a:solidFill>
                <a:latin typeface="Montserrat SemiBold" pitchFamily="2" charset="77"/>
              </a:rPr>
              <a:t>LEC 05: Stacks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425536-0537-004A-54EA-71F462D986D5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63" y="29972"/>
            <a:ext cx="2150721" cy="169037"/>
          </a:xfrm>
          <a:prstGeom prst="rect">
            <a:avLst/>
          </a:prstGeom>
        </p:spPr>
      </p:pic>
      <p:sp>
        <p:nvSpPr>
          <p:cNvPr id="7" name="Google Shape;35;p30">
            <a:extLst>
              <a:ext uri="{FF2B5EF4-FFF2-40B4-BE49-F238E27FC236}">
                <a16:creationId xmlns:a16="http://schemas.microsoft.com/office/drawing/2014/main" id="{5C4780E3-CEFC-9A77-0278-09BF0E9200EE}"/>
              </a:ext>
            </a:extLst>
          </p:cNvPr>
          <p:cNvSpPr txBox="1"/>
          <p:nvPr userDrawn="1"/>
        </p:nvSpPr>
        <p:spPr>
          <a:xfrm>
            <a:off x="10615294" y="5195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122 Autumn 2026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46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6" r:id="rId4"/>
    <p:sldLayoutId id="2147483657" r:id="rId5"/>
    <p:sldLayoutId id="2147483654" r:id="rId6"/>
    <p:sldLayoutId id="2147483655" r:id="rId7"/>
    <p:sldLayoutId id="2147483658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System Font Regular"/>
        <a:buChar char="-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.spotify.com/playlist/7mjtK2qeJwl8CjKECVWAwT?si=w-7ZvN-6QCmIBMNMkZlbd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ses.cs.washington.edu/courses/cse122/26au/resources/commenting/" TargetMode="Externa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"/>
          <p:cNvSpPr txBox="1">
            <a:spLocks noGrp="1"/>
          </p:cNvSpPr>
          <p:nvPr>
            <p:ph type="title"/>
          </p:nvPr>
        </p:nvSpPr>
        <p:spPr>
          <a:xfrm>
            <a:off x="305332" y="4125093"/>
            <a:ext cx="6397976" cy="1954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6000"/>
              <a:buFont typeface="Montserrat SemiBold"/>
              <a:buNone/>
            </a:pPr>
            <a:r>
              <a:rPr lang="en-US" sz="36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Stacks</a:t>
            </a:r>
            <a:endParaRPr sz="3600" dirty="0"/>
          </a:p>
        </p:txBody>
      </p:sp>
      <p:sp>
        <p:nvSpPr>
          <p:cNvPr id="92" name="Google Shape;92;p1"/>
          <p:cNvSpPr txBox="1"/>
          <p:nvPr/>
        </p:nvSpPr>
        <p:spPr>
          <a:xfrm>
            <a:off x="7148324" y="1757979"/>
            <a:ext cx="43854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</a:p>
          <a:p>
            <a:pPr algn="ctr">
              <a:buClr>
                <a:srgbClr val="404040"/>
              </a:buClr>
              <a:buSzPts val="2200"/>
            </a:pPr>
            <a:endParaRPr lang="en-US" sz="24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404040"/>
              </a:buClr>
              <a:buSzPts val="2200"/>
            </a:pPr>
            <a:r>
              <a:rPr lang="en-US" sz="24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How do you relax after a stressful day/week?</a:t>
            </a:r>
          </a:p>
          <a:p>
            <a:pPr lvl="0" algn="ctr">
              <a:buClr>
                <a:srgbClr val="404040"/>
              </a:buClr>
              <a:buSzPts val="2200"/>
            </a:pPr>
            <a:endParaRPr lang="en-US" sz="1800" i="1" dirty="0">
              <a:solidFill>
                <a:srgbClr val="404040"/>
              </a:solidFill>
              <a:latin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18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Respond on sli.do!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7071026" y="1419273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/>
          </a:p>
        </p:txBody>
      </p:sp>
      <p:sp>
        <p:nvSpPr>
          <p:cNvPr id="96" name="Google Shape;96;p1"/>
          <p:cNvSpPr txBox="1"/>
          <p:nvPr/>
        </p:nvSpPr>
        <p:spPr>
          <a:xfrm>
            <a:off x="6996450" y="4177924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6996450" y="4640308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98" name="Google Shape;98;p1"/>
          <p:cNvSpPr txBox="1"/>
          <p:nvPr/>
        </p:nvSpPr>
        <p:spPr>
          <a:xfrm>
            <a:off x="8129593" y="4177922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Brett Wortzman</a:t>
            </a:r>
            <a:endParaRPr sz="12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99" name="Google Shape;99;p1"/>
          <p:cNvSpPr txBox="1"/>
          <p:nvPr/>
        </p:nvSpPr>
        <p:spPr>
          <a:xfrm>
            <a:off x="8149349" y="4640324"/>
            <a:ext cx="3737319" cy="1323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91425" rIns="91425" bIns="91425" numCol="4" anchor="t" anchorCtr="0">
            <a:noAutofit/>
          </a:bodyPr>
          <a:lstStyle/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Archit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P.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Blake R.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Cady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Carson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Connor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Daniel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David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Hanna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Isis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Jun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Landon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Michelle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Naomi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Neha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Nicole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Rio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Rohan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Shreyank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Somya</a:t>
            </a: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Sreshta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Suyash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Trisha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Wesley</a:t>
            </a:r>
          </a:p>
          <a:p>
            <a:pPr lvl="0">
              <a:lnSpc>
                <a:spcPct val="115000"/>
              </a:lnSpc>
            </a:pPr>
            <a:r>
              <a:rPr 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Yash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222533-4092-295A-57CD-F63902190B19}"/>
              </a:ext>
            </a:extLst>
          </p:cNvPr>
          <p:cNvSpPr/>
          <p:nvPr/>
        </p:nvSpPr>
        <p:spPr>
          <a:xfrm>
            <a:off x="3299180" y="5637984"/>
            <a:ext cx="1100215" cy="10977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Google Shape;95;p1">
            <a:extLst>
              <a:ext uri="{FF2B5EF4-FFF2-40B4-BE49-F238E27FC236}">
                <a16:creationId xmlns:a16="http://schemas.microsoft.com/office/drawing/2014/main" id="{B1F4C265-0BD7-33D8-59FF-0AB76B223C9B}"/>
              </a:ext>
            </a:extLst>
          </p:cNvPr>
          <p:cNvSpPr txBox="1"/>
          <p:nvPr/>
        </p:nvSpPr>
        <p:spPr>
          <a:xfrm>
            <a:off x="7071026" y="5963530"/>
            <a:ext cx="45399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 algn="ctr">
              <a:buClr>
                <a:srgbClr val="404040"/>
              </a:buClr>
              <a:buSzPts val="2200"/>
            </a:pPr>
            <a:r>
              <a:rPr lang="en-US" sz="2000" b="0" i="0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🎷</a:t>
            </a:r>
            <a:r>
              <a:rPr lang="fr-FR" sz="2000" u="sng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CSE 122 26au Lecture Tunes</a:t>
            </a:r>
            <a:r>
              <a:rPr lang="fr-FR" sz="2000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🎵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3872A66-A762-0CBD-9D95-A3D494B27A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01625" y="5637984"/>
            <a:ext cx="1097770" cy="109777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Stacks 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Exceptions</a:t>
            </a:r>
          </a:p>
          <a:p>
            <a:pPr>
              <a:spcAft>
                <a:spcPts val="1200"/>
              </a:spcAft>
            </a:pPr>
            <a:r>
              <a:rPr lang="en-US" dirty="0"/>
              <a:t>Stack Programming Example</a:t>
            </a:r>
          </a:p>
          <a:p>
            <a:pPr>
              <a:spcAft>
                <a:spcPts val="1200"/>
              </a:spcAft>
            </a:pPr>
            <a:r>
              <a:rPr lang="en-US" dirty="0"/>
              <a:t>Data Structure Choice</a:t>
            </a:r>
          </a:p>
          <a:p>
            <a:pPr>
              <a:spcAft>
                <a:spcPts val="1200"/>
              </a:spcAft>
            </a:pPr>
            <a:r>
              <a:rPr lang="en-US" dirty="0"/>
              <a:t>Commenting/Implementation Details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732788" y="1458097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060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E5B18-EC10-4D28-83F1-A67D382E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D5913-F37F-40C7-AF10-284F41771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14098"/>
            <a:ext cx="10891345" cy="5602012"/>
          </a:xfrm>
        </p:spPr>
        <p:txBody>
          <a:bodyPr>
            <a:noAutofit/>
          </a:bodyPr>
          <a:lstStyle/>
          <a:p>
            <a:r>
              <a:rPr lang="en-US" dirty="0"/>
              <a:t>P0 now past due</a:t>
            </a:r>
          </a:p>
          <a:p>
            <a:pPr lvl="1"/>
            <a:r>
              <a:rPr lang="en-US" dirty="0"/>
              <a:t>Congratulations!!</a:t>
            </a:r>
          </a:p>
          <a:p>
            <a:pPr lvl="1"/>
            <a:r>
              <a:rPr lang="en-US" dirty="0"/>
              <a:t>Start early, ask questions, test your code often</a:t>
            </a:r>
          </a:p>
          <a:p>
            <a:r>
              <a:rPr lang="en-US" dirty="0"/>
              <a:t>CQ0 now running</a:t>
            </a:r>
          </a:p>
          <a:p>
            <a:pPr lvl="1"/>
            <a:r>
              <a:rPr lang="en-US" dirty="0"/>
              <a:t>Be sure to schedule if you haven’t– spots are filling fast!</a:t>
            </a:r>
          </a:p>
          <a:p>
            <a:r>
              <a:rPr lang="en-US" dirty="0"/>
              <a:t>P1 will release next Friday, October 23</a:t>
            </a:r>
          </a:p>
          <a:p>
            <a:r>
              <a:rPr lang="en-US" dirty="0"/>
              <a:t>PQ0 Tuesday, October 27 (in section)</a:t>
            </a:r>
          </a:p>
        </p:txBody>
      </p:sp>
    </p:spTree>
    <p:extLst>
      <p:ext uri="{BB962C8B-B14F-4D97-AF65-F5344CB8AC3E}">
        <p14:creationId xmlns:p14="http://schemas.microsoft.com/office/powerpoint/2010/main" val="2673783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8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Metacognition</a:t>
            </a:r>
            <a:endParaRPr/>
          </a:p>
        </p:txBody>
      </p:sp>
      <p:sp>
        <p:nvSpPr>
          <p:cNvPr id="130" name="Google Shape;130;p8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534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ct val="100000"/>
              <a:buChar char="•"/>
            </a:pPr>
            <a:r>
              <a:rPr lang="en-US" sz="3000" b="1" dirty="0">
                <a:solidFill>
                  <a:schemeClr val="accent3"/>
                </a:solidFill>
              </a:rPr>
              <a:t>Metacognition</a:t>
            </a:r>
            <a:r>
              <a:rPr lang="en-US" dirty="0"/>
              <a:t>: asking questions about your solution process.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dirty="0"/>
              <a:t>Examples: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b="1" dirty="0"/>
              <a:t>While debugging</a:t>
            </a:r>
            <a:r>
              <a:rPr lang="en-US" dirty="0"/>
              <a:t>: explain to yourself why you’re making this change to your program. 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b="1" dirty="0"/>
              <a:t>Before running your program</a:t>
            </a:r>
            <a:r>
              <a:rPr lang="en-US" dirty="0"/>
              <a:t>: make an explicit prediction of what you expect to see.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b="1" dirty="0"/>
              <a:t>When coding</a:t>
            </a:r>
            <a:r>
              <a:rPr lang="en-US" dirty="0"/>
              <a:t>: be aware when you’re not making progress, so you can take a break or try a different strategy.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b="1" dirty="0"/>
              <a:t>When designing</a:t>
            </a:r>
            <a:r>
              <a:rPr lang="en-US" dirty="0"/>
              <a:t>:</a:t>
            </a:r>
            <a:endParaRPr dirty="0"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dirty="0"/>
              <a:t>Explain the tradeoffs with using a different data structure or algorithm.</a:t>
            </a:r>
            <a:endParaRPr dirty="0"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dirty="0"/>
              <a:t>If one or more requirements change, how would the solution change as a result?</a:t>
            </a:r>
            <a:endParaRPr dirty="0"/>
          </a:p>
          <a:p>
            <a:pPr marL="11430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dirty="0"/>
              <a:t>Reflect on how you ruled out alternative ideas along the way to a solution.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b="1" dirty="0"/>
              <a:t>When studying</a:t>
            </a:r>
            <a:r>
              <a:rPr lang="en-US" dirty="0"/>
              <a:t>: what is the relationship of this topic to other ideas in the course?</a:t>
            </a:r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Char char="-"/>
            </a:pPr>
            <a:r>
              <a:rPr lang="en-US" b="1" dirty="0"/>
              <a:t>After finishing: </a:t>
            </a:r>
            <a:r>
              <a:rPr lang="en-US" dirty="0"/>
              <a:t>consider what went well and didn’t, and what you should change or continue next time</a:t>
            </a:r>
            <a:endParaRPr b="1" dirty="0"/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Review: Stacks 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Exceptions</a:t>
            </a:r>
          </a:p>
          <a:p>
            <a:pPr>
              <a:spcAft>
                <a:spcPts val="1200"/>
              </a:spcAft>
            </a:pPr>
            <a:r>
              <a:rPr lang="en-US" dirty="0"/>
              <a:t>Stack Programming Example</a:t>
            </a:r>
          </a:p>
          <a:p>
            <a:pPr>
              <a:spcAft>
                <a:spcPts val="1200"/>
              </a:spcAft>
            </a:pPr>
            <a:r>
              <a:rPr lang="en-US" dirty="0"/>
              <a:t>Data Structure Choice</a:t>
            </a:r>
          </a:p>
          <a:p>
            <a:pPr>
              <a:spcAft>
                <a:spcPts val="1200"/>
              </a:spcAft>
            </a:pPr>
            <a:r>
              <a:rPr lang="en-US" dirty="0"/>
              <a:t>Commenting/Implementation Details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3427988" y="2121037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971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80F4A-8200-68A7-AD07-88A0B5A523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8080"/>
                </a:solidFill>
              </a:rPr>
              <a:t>(PCM) </a:t>
            </a:r>
            <a:r>
              <a:rPr lang="en-US" dirty="0"/>
              <a:t>Stacks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7545C-8E1B-2145-786C-930937A3DE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/>
              <a:t>Stack: </a:t>
            </a:r>
            <a:r>
              <a:rPr lang="en-US" dirty="0"/>
              <a:t>A collection based on the principle of adding elements and retrieving them in the </a:t>
            </a:r>
            <a:r>
              <a:rPr lang="en-US" b="1" dirty="0">
                <a:solidFill>
                  <a:srgbClr val="7030A0"/>
                </a:solidFill>
              </a:rPr>
              <a:t>opposite</a:t>
            </a:r>
            <a:r>
              <a:rPr lang="en-US" dirty="0"/>
              <a:t> order.</a:t>
            </a:r>
          </a:p>
          <a:p>
            <a:pPr lvl="1"/>
            <a:r>
              <a:rPr lang="en-US" dirty="0"/>
              <a:t>Last-In, First-Out ("LIFO") </a:t>
            </a:r>
          </a:p>
          <a:p>
            <a:pPr lvl="1"/>
            <a:r>
              <a:rPr lang="en-US" dirty="0"/>
              <a:t>Elements are stored in order of insertion.</a:t>
            </a:r>
          </a:p>
          <a:p>
            <a:pPr lvl="2"/>
            <a:r>
              <a:rPr lang="en-US" dirty="0"/>
              <a:t>We do not think of them as having indexes.</a:t>
            </a:r>
          </a:p>
          <a:p>
            <a:pPr lvl="1"/>
            <a:r>
              <a:rPr lang="en-US" dirty="0"/>
              <a:t>Client can only add/remove/examine the last element added (the "top")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dirty="0"/>
              <a:t>Basic </a:t>
            </a:r>
            <a:r>
              <a:rPr lang="en-US" b="1" dirty="0"/>
              <a:t>Stack </a:t>
            </a:r>
            <a:r>
              <a:rPr lang="en-US" dirty="0"/>
              <a:t>operations:</a:t>
            </a:r>
          </a:p>
          <a:p>
            <a:r>
              <a:rPr lang="en-US" b="1" dirty="0"/>
              <a:t>push</a:t>
            </a:r>
            <a:r>
              <a:rPr lang="en-US" dirty="0"/>
              <a:t>: Add an element to the top</a:t>
            </a:r>
          </a:p>
          <a:p>
            <a:r>
              <a:rPr lang="en-US" b="1" dirty="0"/>
              <a:t>pop</a:t>
            </a:r>
            <a:r>
              <a:rPr lang="en-US" dirty="0"/>
              <a:t>: Remove the top element</a:t>
            </a:r>
          </a:p>
          <a:p>
            <a:r>
              <a:rPr lang="en-US" b="1" dirty="0"/>
              <a:t>peek</a:t>
            </a:r>
            <a:r>
              <a:rPr lang="en-US" dirty="0"/>
              <a:t>: Examine the top element</a:t>
            </a:r>
            <a:endParaRPr lang="en-US" b="1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8D68CC4-C93B-CCCB-B252-FDB1AF7651CE}"/>
              </a:ext>
            </a:extLst>
          </p:cNvPr>
          <p:cNvCxnSpPr/>
          <p:nvPr/>
        </p:nvCxnSpPr>
        <p:spPr>
          <a:xfrm>
            <a:off x="7773204" y="3846443"/>
            <a:ext cx="0" cy="27901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5BB759B-7289-2BDE-F92D-418BADA483C8}"/>
              </a:ext>
            </a:extLst>
          </p:cNvPr>
          <p:cNvCxnSpPr/>
          <p:nvPr/>
        </p:nvCxnSpPr>
        <p:spPr>
          <a:xfrm>
            <a:off x="7773204" y="6636599"/>
            <a:ext cx="193115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1A92F17-7149-272F-8DFC-B56ADB65A1B6}"/>
              </a:ext>
            </a:extLst>
          </p:cNvPr>
          <p:cNvCxnSpPr/>
          <p:nvPr/>
        </p:nvCxnSpPr>
        <p:spPr>
          <a:xfrm flipV="1">
            <a:off x="9704363" y="3846443"/>
            <a:ext cx="0" cy="27901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45049EA-8187-3187-D95E-A5EFA14698D5}"/>
              </a:ext>
            </a:extLst>
          </p:cNvPr>
          <p:cNvCxnSpPr/>
          <p:nvPr/>
        </p:nvCxnSpPr>
        <p:spPr>
          <a:xfrm flipH="1">
            <a:off x="7615543" y="4657079"/>
            <a:ext cx="0" cy="1168883"/>
          </a:xfrm>
          <a:prstGeom prst="straightConnector1">
            <a:avLst/>
          </a:prstGeom>
          <a:ln w="76200">
            <a:solidFill>
              <a:srgbClr val="EF5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40AC941-04ED-C667-D18E-5DC5B11EBB6D}"/>
              </a:ext>
            </a:extLst>
          </p:cNvPr>
          <p:cNvCxnSpPr/>
          <p:nvPr/>
        </p:nvCxnSpPr>
        <p:spPr>
          <a:xfrm flipV="1">
            <a:off x="9854181" y="4657079"/>
            <a:ext cx="0" cy="1168883"/>
          </a:xfrm>
          <a:prstGeom prst="straightConnector1">
            <a:avLst/>
          </a:prstGeom>
          <a:ln w="76200">
            <a:solidFill>
              <a:srgbClr val="0FB9B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C821505-50BF-338F-C8F3-5DCBA593A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8427" y="5107804"/>
            <a:ext cx="802971" cy="256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push</a:t>
            </a:r>
          </a:p>
        </p:txBody>
      </p:sp>
      <p:sp>
        <p:nvSpPr>
          <p:cNvPr id="22" name="TextBox 25">
            <a:extLst>
              <a:ext uri="{FF2B5EF4-FFF2-40B4-BE49-F238E27FC236}">
                <a16:creationId xmlns:a16="http://schemas.microsoft.com/office/drawing/2014/main" id="{44561B3F-519A-1805-E88A-48CCB0AE4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04363" y="6451644"/>
            <a:ext cx="1649438" cy="256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bottom</a:t>
            </a:r>
          </a:p>
        </p:txBody>
      </p:sp>
      <p:sp>
        <p:nvSpPr>
          <p:cNvPr id="23" name="TextBox 27">
            <a:extLst>
              <a:ext uri="{FF2B5EF4-FFF2-40B4-BE49-F238E27FC236}">
                <a16:creationId xmlns:a16="http://schemas.microsoft.com/office/drawing/2014/main" id="{73B1BCAE-5710-8ED4-7782-F62957382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2597" y="3846443"/>
            <a:ext cx="605546" cy="193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top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EB8EE66-C820-298D-DD87-802DE6314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83603" y="5187785"/>
            <a:ext cx="681080" cy="337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/>
              <a:t>pop</a:t>
            </a:r>
          </a:p>
        </p:txBody>
      </p:sp>
      <p:pic>
        <p:nvPicPr>
          <p:cNvPr id="25" name="Picture 2" descr="ttp://images6.fanpop.com/image/photos/33900000/Puppy-dogs-33995803-1600-1200.jpg">
            <a:extLst>
              <a:ext uri="{FF2B5EF4-FFF2-40B4-BE49-F238E27FC236}">
                <a16:creationId xmlns:a16="http://schemas.microsoft.com/office/drawing/2014/main" id="{32636CD3-2CF1-3074-984F-8E0E27C0E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745" y="5786076"/>
            <a:ext cx="1038934" cy="779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9103B5F-EAE0-C7E9-F239-569EEE1EEE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3312" y="4895262"/>
            <a:ext cx="1112982" cy="780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F09572-22B9-8745-D03B-11FF99C390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8870" y="3744805"/>
            <a:ext cx="1075022" cy="101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430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FB18F-8CCE-7FCD-F2D0-5AC485C07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Stacks in Computer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8E59D-F562-7DEC-5D99-EB482DB7D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9276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Programming languages and compilers:</a:t>
            </a:r>
          </a:p>
          <a:p>
            <a:pPr lvl="1"/>
            <a:r>
              <a:rPr lang="en-US" dirty="0"/>
              <a:t>method calls are placed onto a stack (</a:t>
            </a:r>
            <a:r>
              <a:rPr lang="en-US" i="1" dirty="0" err="1"/>
              <a:t>call↔push</a:t>
            </a:r>
            <a:r>
              <a:rPr lang="en-US" i="1" dirty="0"/>
              <a:t>, return ↔ pop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compilers use stacks to evaluate expressions</a:t>
            </a:r>
          </a:p>
          <a:p>
            <a:r>
              <a:rPr lang="en-US" dirty="0"/>
              <a:t>Operating Systems:</a:t>
            </a:r>
          </a:p>
          <a:p>
            <a:pPr lvl="1"/>
            <a:r>
              <a:rPr lang="en-US" dirty="0"/>
              <a:t>Call stacks → memory stack for processes’ data</a:t>
            </a:r>
          </a:p>
          <a:p>
            <a:r>
              <a:rPr lang="en-US" dirty="0"/>
              <a:t>Matching up related pairs of things:</a:t>
            </a:r>
          </a:p>
          <a:p>
            <a:pPr lvl="1"/>
            <a:r>
              <a:rPr lang="en-US" dirty="0"/>
              <a:t>find out whether a string is a palindrome</a:t>
            </a:r>
          </a:p>
          <a:p>
            <a:pPr lvl="1"/>
            <a:r>
              <a:rPr lang="en-US" dirty="0"/>
              <a:t>examine a file to see if its braces { } match</a:t>
            </a:r>
          </a:p>
          <a:p>
            <a:pPr lvl="1"/>
            <a:r>
              <a:rPr lang="en-US" dirty="0"/>
              <a:t>convert "infix" expressions to pre/postfix</a:t>
            </a:r>
          </a:p>
          <a:p>
            <a:r>
              <a:rPr lang="en-US" dirty="0"/>
              <a:t>Sophisticated algorithms:</a:t>
            </a:r>
          </a:p>
          <a:p>
            <a:pPr lvl="1"/>
            <a:r>
              <a:rPr lang="en-US" dirty="0"/>
              <a:t>searching through a maze with "backtracking”</a:t>
            </a:r>
          </a:p>
          <a:p>
            <a:pPr lvl="1"/>
            <a:r>
              <a:rPr lang="en-US" dirty="0"/>
              <a:t>many programs use an "undo stack" of previous operations</a:t>
            </a:r>
          </a:p>
        </p:txBody>
      </p:sp>
    </p:spTree>
    <p:extLst>
      <p:ext uri="{BB962C8B-B14F-4D97-AF65-F5344CB8AC3E}">
        <p14:creationId xmlns:p14="http://schemas.microsoft.com/office/powerpoint/2010/main" val="19820069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706A6-2AEB-5A19-EC9A-F071ADBE3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8080"/>
                </a:solidFill>
              </a:rPr>
              <a:t>(PCM) </a:t>
            </a:r>
            <a:r>
              <a:rPr lang="en-US" dirty="0"/>
              <a:t>Programming with Stacks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9BCF-6440-DC80-6673-6B421B41C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4176361"/>
            <a:ext cx="10882536" cy="2701575"/>
          </a:xfrm>
        </p:spPr>
        <p:txBody>
          <a:bodyPr>
            <a:normAutofit lnSpcReduction="10000"/>
          </a:bodyPr>
          <a:lstStyle/>
          <a:p>
            <a:pPr lvl="1" eaLnBrk="1" hangingPunct="1">
              <a:lnSpc>
                <a:spcPct val="70000"/>
              </a:lnSpc>
              <a:buFontTx/>
              <a:buNone/>
            </a:pPr>
            <a:endParaRPr lang="en-US" altLang="en-US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70000"/>
              </a:lnSpc>
              <a:buFontTx/>
              <a:buNone/>
            </a:pP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Stack&lt;String&gt; s = new Stack&lt;String&gt;();</a:t>
            </a:r>
          </a:p>
          <a:p>
            <a:pPr lvl="1" eaLnBrk="1" hangingPunct="1">
              <a:lnSpc>
                <a:spcPct val="70000"/>
              </a:lnSpc>
              <a:buFontTx/>
              <a:buNone/>
            </a:pP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s.push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("a");</a:t>
            </a:r>
          </a:p>
          <a:p>
            <a:pPr lvl="1" eaLnBrk="1" hangingPunct="1">
              <a:lnSpc>
                <a:spcPct val="70000"/>
              </a:lnSpc>
              <a:buFontTx/>
              <a:buNone/>
            </a:pP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s.push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("b");</a:t>
            </a:r>
          </a:p>
          <a:p>
            <a:pPr lvl="1" eaLnBrk="1" hangingPunct="1">
              <a:lnSpc>
                <a:spcPct val="70000"/>
              </a:lnSpc>
              <a:buFontTx/>
              <a:buNone/>
            </a:pP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s.push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("c");   </a:t>
            </a:r>
            <a:endParaRPr lang="en-US" altLang="en-US" b="1" dirty="0">
              <a:solidFill>
                <a:schemeClr val="bg2">
                  <a:lumMod val="50000"/>
                </a:schemeClr>
              </a:solidFill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70000"/>
              </a:lnSpc>
              <a:buFontTx/>
              <a:buNone/>
            </a:pPr>
            <a:endParaRPr lang="en-US" altLang="en-US" sz="8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lvl="1" eaLnBrk="1" hangingPunct="1">
              <a:lnSpc>
                <a:spcPct val="70000"/>
              </a:lnSpc>
              <a:buFontTx/>
              <a:buNone/>
            </a:pP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System.out.println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</a:t>
            </a:r>
            <a:r>
              <a:rPr lang="en-US" altLang="en-US" dirty="0" err="1">
                <a:latin typeface="Courier New" panose="02070309020205020404" pitchFamily="49" charset="0"/>
                <a:ea typeface="ＭＳ Ｐゴシック" panose="020B0600070205080204" pitchFamily="34" charset="-128"/>
              </a:rPr>
              <a:t>s.pop</a:t>
            </a:r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());</a:t>
            </a:r>
          </a:p>
          <a:p>
            <a:pPr lvl="1" eaLnBrk="1" hangingPunct="1">
              <a:lnSpc>
                <a:spcPct val="70000"/>
              </a:lnSpc>
              <a:buFontTx/>
              <a:buNone/>
            </a:pPr>
            <a:endParaRPr lang="en-US" altLang="en-US" sz="2000" dirty="0">
              <a:latin typeface="Courier New" panose="02070309020205020404" pitchFamily="49" charset="0"/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en-US" dirty="0">
                <a:latin typeface="Courier New" panose="02070309020205020404" pitchFamily="49" charset="0"/>
                <a:ea typeface="ＭＳ Ｐゴシック" panose="020B0600070205080204" pitchFamily="34" charset="-128"/>
              </a:rPr>
              <a:t>Stack</a:t>
            </a:r>
            <a:r>
              <a:rPr lang="en-US" altLang="en-US" dirty="0">
                <a:ea typeface="ＭＳ Ｐゴシック" panose="020B0600070205080204" pitchFamily="34" charset="-128"/>
              </a:rPr>
              <a:t> has other methods that we will ask you not to use 😬</a:t>
            </a:r>
            <a:endParaRPr lang="en-US" dirty="0"/>
          </a:p>
        </p:txBody>
      </p:sp>
      <p:graphicFrame>
        <p:nvGraphicFramePr>
          <p:cNvPr id="4" name="Group 101">
            <a:extLst>
              <a:ext uri="{FF2B5EF4-FFF2-40B4-BE49-F238E27FC236}">
                <a16:creationId xmlns:a16="http://schemas.microsoft.com/office/drawing/2014/main" id="{9FA8066D-B29C-EC02-B8D8-F83D007826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1833701"/>
              </p:ext>
            </p:extLst>
          </p:nvPr>
        </p:nvGraphicFramePr>
        <p:xfrm>
          <a:off x="4003796" y="1405545"/>
          <a:ext cx="7691437" cy="2770816"/>
        </p:xfrm>
        <a:graphic>
          <a:graphicData uri="http://schemas.openxmlformats.org/drawingml/2006/table">
            <a:tbl>
              <a:tblPr/>
              <a:tblGrid>
                <a:gridCol w="1870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1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720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Stack&lt;</a:t>
                      </a: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E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&gt;()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153" marB="4515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constructs a new stack with elements of type </a:t>
                      </a: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E</a:t>
                      </a:r>
                    </a:p>
                  </a:txBody>
                  <a:tcPr marT="45153" marB="4515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655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push(</a:t>
                      </a:r>
                      <a:r>
                        <a:rPr kumimoji="0" lang="en-US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charset="0"/>
                          <a:ea typeface="ＭＳ Ｐゴシック" charset="-128"/>
                        </a:rPr>
                        <a:t>value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)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153" marB="4515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places given value on top of stack</a:t>
                      </a:r>
                    </a:p>
                  </a:txBody>
                  <a:tcPr marT="45153" marB="4515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735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pop()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153" marB="4515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removes top value from stack and returns it;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throws </a:t>
                      </a: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EmptyStackException</a:t>
                      </a: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 if stack is empty</a:t>
                      </a:r>
                    </a:p>
                  </a:txBody>
                  <a:tcPr marT="45153" marB="4515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735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peek()</a:t>
                      </a:r>
                      <a:endParaRPr kumimoji="0" lang="en-US" alt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153" marB="4515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returns top value from stack without removing it;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throws </a:t>
                      </a: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EmptyStackException</a:t>
                      </a: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 if stack is empty</a:t>
                      </a:r>
                    </a:p>
                  </a:txBody>
                  <a:tcPr marT="45153" marB="4515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7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size()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153" marB="4515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returns number of elements in stack</a:t>
                      </a:r>
                    </a:p>
                  </a:txBody>
                  <a:tcPr marT="45153" marB="4515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7687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isEmpty()</a:t>
                      </a:r>
                      <a:endParaRPr kumimoji="0" lang="en-US" alt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</a:endParaRPr>
                    </a:p>
                  </a:txBody>
                  <a:tcPr marT="45153" marB="4515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95000"/>
                        <a:buFont typeface="Wingdings 2" charset="2"/>
                        <a:defRPr sz="20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85000"/>
                        <a:buFont typeface="Wingdings 2" charset="2"/>
                        <a:defRPr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 2" charset="2"/>
                        <a:defRPr sz="16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EB641B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39639D"/>
                        </a:buClr>
                        <a:buSzPct val="65000"/>
                        <a:buFont typeface="Wingdings 2" charset="2"/>
                        <a:defRPr sz="1500">
                          <a:solidFill>
                            <a:schemeClr val="tx1"/>
                          </a:solidFill>
                          <a:latin typeface="Verdana" charset="0"/>
                          <a:ea typeface="ＭＳ Ｐゴシック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returns 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ourier New" charset="0"/>
                          <a:ea typeface="ＭＳ Ｐゴシック" charset="-128"/>
                        </a:rPr>
                        <a:t>true</a:t>
                      </a:r>
                      <a:r>
                        <a:rPr kumimoji="0" lang="en-US" alt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charset="0"/>
                          <a:ea typeface="ＭＳ Ｐゴシック" charset="-128"/>
                        </a:rPr>
                        <a:t> if stack has no elements</a:t>
                      </a:r>
                    </a:p>
                  </a:txBody>
                  <a:tcPr marT="45153" marB="45153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1C82FA33-8CDA-17E7-269B-4DA3A2A6D03B}"/>
              </a:ext>
            </a:extLst>
          </p:cNvPr>
          <p:cNvSpPr/>
          <p:nvPr/>
        </p:nvSpPr>
        <p:spPr>
          <a:xfrm>
            <a:off x="1472750" y="1499838"/>
            <a:ext cx="1577947" cy="2582230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BC9F7F-4F94-5389-3F5C-EC618A9A3E7B}"/>
              </a:ext>
            </a:extLst>
          </p:cNvPr>
          <p:cNvSpPr/>
          <p:nvPr/>
        </p:nvSpPr>
        <p:spPr>
          <a:xfrm>
            <a:off x="1706744" y="3429000"/>
            <a:ext cx="1109958" cy="528316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b="1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"a"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B7EC8B2-6DA9-6C3E-9322-5E75D29966C3}"/>
              </a:ext>
            </a:extLst>
          </p:cNvPr>
          <p:cNvSpPr/>
          <p:nvPr/>
        </p:nvSpPr>
        <p:spPr>
          <a:xfrm>
            <a:off x="1706744" y="2760365"/>
            <a:ext cx="1109958" cy="528316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b="1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"b"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97D7DD3-570E-6B6A-7BB4-8C605DDBC824}"/>
              </a:ext>
            </a:extLst>
          </p:cNvPr>
          <p:cNvSpPr/>
          <p:nvPr/>
        </p:nvSpPr>
        <p:spPr>
          <a:xfrm>
            <a:off x="1706744" y="2091730"/>
            <a:ext cx="1109958" cy="528316"/>
          </a:xfrm>
          <a:prstGeom prst="rect">
            <a:avLst/>
          </a:prstGeom>
          <a:noFill/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b="1" dirty="0">
                <a:solidFill>
                  <a:srgbClr val="008000"/>
                </a:solidFill>
                <a:latin typeface="Courier New" panose="02070309020205020404" pitchFamily="49" charset="0"/>
                <a:ea typeface="ＭＳ Ｐゴシック" panose="020B0600070205080204" pitchFamily="34" charset="-128"/>
              </a:rPr>
              <a:t>"c"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F5E8FA6-7CA3-B45E-72C0-B8978946D7F3}"/>
              </a:ext>
            </a:extLst>
          </p:cNvPr>
          <p:cNvCxnSpPr>
            <a:cxnSpLocks/>
          </p:cNvCxnSpPr>
          <p:nvPr/>
        </p:nvCxnSpPr>
        <p:spPr>
          <a:xfrm>
            <a:off x="71120" y="4582160"/>
            <a:ext cx="43688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5679E5F9-D40B-4EE4-AE8A-CBB95410DE12}"/>
              </a:ext>
            </a:extLst>
          </p:cNvPr>
          <p:cNvCxnSpPr>
            <a:cxnSpLocks/>
          </p:cNvCxnSpPr>
          <p:nvPr/>
        </p:nvCxnSpPr>
        <p:spPr>
          <a:xfrm>
            <a:off x="71120" y="4876800"/>
            <a:ext cx="436880" cy="0"/>
          </a:xfrm>
          <a:prstGeom prst="straightConnector1">
            <a:avLst/>
          </a:prstGeom>
          <a:ln w="57150">
            <a:solidFill>
              <a:srgbClr val="FA82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B6886BE-D878-C419-92A1-891824F7C49D}"/>
              </a:ext>
            </a:extLst>
          </p:cNvPr>
          <p:cNvCxnSpPr>
            <a:cxnSpLocks/>
          </p:cNvCxnSpPr>
          <p:nvPr/>
        </p:nvCxnSpPr>
        <p:spPr>
          <a:xfrm>
            <a:off x="71120" y="5161280"/>
            <a:ext cx="436880" cy="0"/>
          </a:xfrm>
          <a:prstGeom prst="straightConnector1">
            <a:avLst/>
          </a:prstGeom>
          <a:ln w="57150">
            <a:solidFill>
              <a:srgbClr val="F7B73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0BCB0F3-A714-4DF2-C849-69BCA13BC36B}"/>
              </a:ext>
            </a:extLst>
          </p:cNvPr>
          <p:cNvCxnSpPr>
            <a:cxnSpLocks/>
          </p:cNvCxnSpPr>
          <p:nvPr/>
        </p:nvCxnSpPr>
        <p:spPr>
          <a:xfrm>
            <a:off x="71120" y="5445760"/>
            <a:ext cx="436880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61C78F7-E5ED-E389-5483-504A99B5B1D1}"/>
              </a:ext>
            </a:extLst>
          </p:cNvPr>
          <p:cNvCxnSpPr>
            <a:cxnSpLocks/>
          </p:cNvCxnSpPr>
          <p:nvPr/>
        </p:nvCxnSpPr>
        <p:spPr>
          <a:xfrm>
            <a:off x="71120" y="5862320"/>
            <a:ext cx="436880" cy="0"/>
          </a:xfrm>
          <a:prstGeom prst="straightConnector1">
            <a:avLst/>
          </a:prstGeom>
          <a:ln w="571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780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0.34505 0.51967 " pathEditMode="relative" rAng="0" ptsTypes="AA">
                                      <p:cBhvr>
                                        <p:cTn id="4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53" y="259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  <p:bldP spid="12" grpId="0" animBg="1"/>
      <p:bldP spid="12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Stacks 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Review: Exceptions</a:t>
            </a:r>
          </a:p>
          <a:p>
            <a:pPr>
              <a:spcAft>
                <a:spcPts val="1200"/>
              </a:spcAft>
            </a:pPr>
            <a:r>
              <a:rPr lang="en-US" dirty="0"/>
              <a:t>Stack Programming Example</a:t>
            </a:r>
          </a:p>
          <a:p>
            <a:pPr>
              <a:spcAft>
                <a:spcPts val="1200"/>
              </a:spcAft>
            </a:pPr>
            <a:r>
              <a:rPr lang="en-US" dirty="0"/>
              <a:t>Data Structure Choice</a:t>
            </a:r>
          </a:p>
          <a:p>
            <a:pPr>
              <a:spcAft>
                <a:spcPts val="1200"/>
              </a:spcAft>
            </a:pPr>
            <a:r>
              <a:rPr lang="en-US" dirty="0"/>
              <a:t>Commenting/Implementation Details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4068068" y="2799217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6201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4"/>
          <p:cNvSpPr txBox="1">
            <a:spLocks noGrp="1"/>
          </p:cNvSpPr>
          <p:nvPr>
            <p:ph type="body" idx="1"/>
          </p:nvPr>
        </p:nvSpPr>
        <p:spPr>
          <a:xfrm>
            <a:off x="838200" y="1287462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Sometimes we want to limit someone’s input into our method to “valid” options we define</a:t>
            </a:r>
            <a:endParaRPr dirty="0"/>
          </a:p>
          <a:p>
            <a:pPr marL="6858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-"/>
            </a:pPr>
            <a:r>
              <a:rPr lang="en-US" dirty="0"/>
              <a:t>Previously printed out “hey don’t do that” messages which isn’t great…</a:t>
            </a:r>
            <a:endParaRPr dirty="0"/>
          </a:p>
          <a:p>
            <a:pPr marL="2286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Allow us to “fail fast” and immediately halt execution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No longer need to wrap code in conditionals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en-US" dirty="0"/>
              <a:t>Can include custom error messages about what went wrong</a:t>
            </a:r>
            <a:endParaRPr dirty="0"/>
          </a:p>
        </p:txBody>
      </p:sp>
      <p:sp>
        <p:nvSpPr>
          <p:cNvPr id="186" name="Google Shape;186;p14"/>
          <p:cNvSpPr txBox="1"/>
          <p:nvPr/>
        </p:nvSpPr>
        <p:spPr>
          <a:xfrm>
            <a:off x="990600" y="3347545"/>
            <a:ext cx="10515600" cy="29818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14"/>
          <p:cNvSpPr txBox="1"/>
          <p:nvPr/>
        </p:nvSpPr>
        <p:spPr>
          <a:xfrm>
            <a:off x="838200" y="4960758"/>
            <a:ext cx="10039928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AF00DB"/>
                </a:solidFill>
                <a:latin typeface="Consolas"/>
                <a:ea typeface="Consolas"/>
                <a:cs typeface="Consolas"/>
                <a:sym typeface="Consolas"/>
              </a:rPr>
              <a:t>if</a:t>
            </a:r>
            <a:r>
              <a:rPr lang="en-US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(</a:t>
            </a:r>
            <a:r>
              <a:rPr lang="en-US" sz="2400" dirty="0">
                <a:solidFill>
                  <a:srgbClr val="757070"/>
                </a:solidFill>
                <a:latin typeface="Consolas"/>
                <a:ea typeface="Consolas"/>
                <a:cs typeface="Consolas"/>
                <a:sym typeface="Consolas"/>
              </a:rPr>
              <a:t>/* invalid input */</a:t>
            </a:r>
            <a:r>
              <a:rPr lang="en-US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) {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    </a:t>
            </a:r>
            <a:r>
              <a:rPr lang="en-US" sz="2400" dirty="0">
                <a:solidFill>
                  <a:srgbClr val="AF00DB"/>
                </a:solidFill>
                <a:latin typeface="Consolas"/>
                <a:ea typeface="Consolas"/>
                <a:cs typeface="Consolas"/>
                <a:sym typeface="Consolas"/>
              </a:rPr>
              <a:t>throw new </a:t>
            </a:r>
            <a:r>
              <a:rPr lang="en-US" sz="2400" dirty="0" err="1">
                <a:solidFill>
                  <a:srgbClr val="795E26"/>
                </a:solidFill>
                <a:latin typeface="Consolas"/>
                <a:ea typeface="Consolas"/>
                <a:cs typeface="Consolas"/>
                <a:sym typeface="Consolas"/>
              </a:rPr>
              <a:t>IllegalArgumentException</a:t>
            </a:r>
            <a:r>
              <a:rPr lang="en-US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(</a:t>
            </a:r>
            <a:r>
              <a:rPr lang="en-US" sz="2400" dirty="0">
                <a:solidFill>
                  <a:srgbClr val="00B050"/>
                </a:solidFill>
                <a:latin typeface="Consolas"/>
                <a:ea typeface="Consolas"/>
                <a:cs typeface="Consolas"/>
                <a:sym typeface="Consolas"/>
              </a:rPr>
              <a:t>"Error Message"</a:t>
            </a:r>
            <a:r>
              <a:rPr lang="en-US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);</a:t>
            </a:r>
            <a:endParaRPr dirty="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onsolas"/>
                <a:ea typeface="Consolas"/>
                <a:cs typeface="Consolas"/>
                <a:sym typeface="Consolas"/>
              </a:rPr>
              <a:t>} </a:t>
            </a:r>
            <a:endParaRPr dirty="0"/>
          </a:p>
        </p:txBody>
      </p:sp>
      <p:sp>
        <p:nvSpPr>
          <p:cNvPr id="188" name="Google Shape;188;p14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Exceptions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Stacks 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Exceptions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Stack Programming Example</a:t>
            </a:r>
          </a:p>
          <a:p>
            <a:pPr>
              <a:spcAft>
                <a:spcPts val="1200"/>
              </a:spcAft>
            </a:pPr>
            <a:r>
              <a:rPr lang="en-US" dirty="0"/>
              <a:t>Data Structure Choice</a:t>
            </a:r>
          </a:p>
          <a:p>
            <a:pPr>
              <a:spcAft>
                <a:spcPts val="1200"/>
              </a:spcAft>
            </a:pPr>
            <a:r>
              <a:rPr lang="en-US" dirty="0"/>
              <a:t>Commenting/Implementation Details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5462528" y="3429000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896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Stacks 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Exceptions</a:t>
            </a:r>
          </a:p>
          <a:p>
            <a:pPr>
              <a:spcAft>
                <a:spcPts val="1200"/>
              </a:spcAft>
            </a:pPr>
            <a:r>
              <a:rPr lang="en-US" dirty="0"/>
              <a:t>Stack Programming Example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Data Structure Choice</a:t>
            </a:r>
          </a:p>
          <a:p>
            <a:pPr>
              <a:spcAft>
                <a:spcPts val="1200"/>
              </a:spcAft>
            </a:pPr>
            <a:r>
              <a:rPr lang="en-US" dirty="0"/>
              <a:t>Commenting/Implementation Details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4494788" y="4102237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4480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2A37BC2-C929-A1C2-6922-52FF1C4F0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Structure Choice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AD42D1-3968-0DAC-EB9B-083A9826CD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problems are made easier or</a:t>
            </a:r>
            <a:br>
              <a:rPr lang="en-US" dirty="0"/>
            </a:br>
            <a:r>
              <a:rPr lang="en-US" dirty="0"/>
              <a:t>harder based on the data structures</a:t>
            </a:r>
            <a:br>
              <a:rPr lang="en-US" dirty="0"/>
            </a:br>
            <a:r>
              <a:rPr lang="en-US" dirty="0"/>
              <a:t>used</a:t>
            </a:r>
          </a:p>
          <a:p>
            <a:r>
              <a:rPr lang="en-US" dirty="0"/>
              <a:t>When given the choice, think carefully</a:t>
            </a:r>
          </a:p>
          <a:p>
            <a:pPr lvl="1"/>
            <a:r>
              <a:rPr lang="en-US" dirty="0"/>
              <a:t>Don’t always choose a list</a:t>
            </a:r>
          </a:p>
          <a:p>
            <a:r>
              <a:rPr lang="en-US" dirty="0"/>
              <a:t>Sometimes you </a:t>
            </a:r>
            <a:r>
              <a:rPr lang="en-US" i="1" dirty="0"/>
              <a:t>won’t </a:t>
            </a:r>
            <a:r>
              <a:rPr lang="en-US" dirty="0"/>
              <a:t>be given the </a:t>
            </a:r>
            <a:br>
              <a:rPr lang="en-US" dirty="0"/>
            </a:br>
            <a:r>
              <a:rPr lang="en-US" dirty="0"/>
              <a:t>choice</a:t>
            </a:r>
          </a:p>
          <a:p>
            <a:pPr lvl="1"/>
            <a:r>
              <a:rPr lang="en-US" dirty="0"/>
              <a:t>Learn to work within constraints</a:t>
            </a:r>
          </a:p>
        </p:txBody>
      </p:sp>
      <p:pic>
        <p:nvPicPr>
          <p:cNvPr id="5" name="Picture 4" descr="Diagram showing the following problem outlined here https://alannaholeson.com/papers/p1449-loksa.pdf">
            <a:extLst>
              <a:ext uri="{FF2B5EF4-FFF2-40B4-BE49-F238E27FC236}">
                <a16:creationId xmlns:a16="http://schemas.microsoft.com/office/drawing/2014/main" id="{72FE37DC-75AD-4222-E177-7C03F50F41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280" y="1436914"/>
            <a:ext cx="5379720" cy="41434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87A879A-D2C4-21BB-009A-EF4B8CA2C407}"/>
              </a:ext>
            </a:extLst>
          </p:cNvPr>
          <p:cNvSpPr txBox="1"/>
          <p:nvPr/>
        </p:nvSpPr>
        <p:spPr>
          <a:xfrm>
            <a:off x="6705601" y="5807631"/>
            <a:ext cx="522450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i="1" dirty="0"/>
              <a:t>Source: Oleson, Ko (2016) - Programming, Problem Solving, and Self-Awareness: Effects of Explicit Guidance </a:t>
            </a:r>
          </a:p>
        </p:txBody>
      </p:sp>
    </p:spTree>
    <p:extLst>
      <p:ext uri="{BB962C8B-B14F-4D97-AF65-F5344CB8AC3E}">
        <p14:creationId xmlns:p14="http://schemas.microsoft.com/office/powerpoint/2010/main" val="1959084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22B81-4FB1-3D4C-B5CC-F81F1C1D9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 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7DD871-301D-734F-B5EC-A5910673E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/>
              <a:t>Announcements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Stacks </a:t>
            </a:r>
          </a:p>
          <a:p>
            <a:pPr>
              <a:spcAft>
                <a:spcPts val="1200"/>
              </a:spcAft>
            </a:pPr>
            <a:r>
              <a:rPr lang="en-US" dirty="0"/>
              <a:t>Review: Exceptions</a:t>
            </a:r>
          </a:p>
          <a:p>
            <a:pPr>
              <a:spcAft>
                <a:spcPts val="1200"/>
              </a:spcAft>
            </a:pPr>
            <a:r>
              <a:rPr lang="en-US" dirty="0"/>
              <a:t>Stack Programming Example</a:t>
            </a:r>
          </a:p>
          <a:p>
            <a:pPr>
              <a:spcAft>
                <a:spcPts val="1200"/>
              </a:spcAft>
            </a:pPr>
            <a:r>
              <a:rPr lang="en-US" dirty="0"/>
              <a:t>Data Structure Choice</a:t>
            </a:r>
          </a:p>
          <a:p>
            <a:pPr>
              <a:spcAft>
                <a:spcPts val="1200"/>
              </a:spcAft>
            </a:pPr>
            <a:r>
              <a:rPr lang="en-US" b="1" dirty="0">
                <a:solidFill>
                  <a:schemeClr val="accent5"/>
                </a:solidFill>
              </a:rPr>
              <a:t>Commenting/Implementation Details</a:t>
            </a:r>
          </a:p>
        </p:txBody>
      </p:sp>
      <p:sp>
        <p:nvSpPr>
          <p:cNvPr id="4" name="Pentagon 3">
            <a:extLst>
              <a:ext uri="{FF2B5EF4-FFF2-40B4-BE49-F238E27FC236}">
                <a16:creationId xmlns:a16="http://schemas.microsoft.com/office/drawing/2014/main" id="{A474EB40-D05B-4D47-ACB8-073DBA3E897B}"/>
              </a:ext>
            </a:extLst>
          </p:cNvPr>
          <p:cNvSpPr/>
          <p:nvPr/>
        </p:nvSpPr>
        <p:spPr>
          <a:xfrm rot="10800000">
            <a:off x="6796028" y="4765177"/>
            <a:ext cx="444843" cy="308919"/>
          </a:xfrm>
          <a:prstGeom prst="homePlat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1788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A0C44-0D65-B57E-5F4B-5224AB38B9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Commenting/Implementation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5FEF2-1A28-D12F-A05B-D2F8134011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CSE 122, we use header comments as general </a:t>
            </a:r>
            <a:r>
              <a:rPr lang="en-US" i="1" dirty="0"/>
              <a:t>documentation</a:t>
            </a:r>
          </a:p>
          <a:p>
            <a:pPr lvl="1"/>
            <a:r>
              <a:rPr lang="en-US" dirty="0"/>
              <a:t>Describing what the </a:t>
            </a:r>
            <a:r>
              <a:rPr lang="en-US" i="1" dirty="0"/>
              <a:t>client</a:t>
            </a:r>
            <a:r>
              <a:rPr lang="en-US" dirty="0"/>
              <a:t> needs to know about the program/method</a:t>
            </a:r>
          </a:p>
          <a:p>
            <a:r>
              <a:rPr lang="en-US" dirty="0"/>
              <a:t>See the </a:t>
            </a:r>
            <a:r>
              <a:rPr lang="en-US" dirty="0">
                <a:hlinkClick r:id="rId2"/>
              </a:rPr>
              <a:t>Commenting Guide</a:t>
            </a:r>
            <a:r>
              <a:rPr lang="en-US" dirty="0"/>
              <a:t> for example and guidelines</a:t>
            </a:r>
          </a:p>
          <a:p>
            <a:endParaRPr lang="en-US" dirty="0"/>
          </a:p>
          <a:p>
            <a:r>
              <a:rPr lang="en-US" dirty="0"/>
              <a:t>Should avoid providing </a:t>
            </a:r>
            <a:r>
              <a:rPr lang="en-US" i="1" dirty="0"/>
              <a:t>implementation details</a:t>
            </a:r>
          </a:p>
          <a:p>
            <a:pPr lvl="1"/>
            <a:r>
              <a:rPr lang="en-US" dirty="0"/>
              <a:t>Things that are not relevant to the </a:t>
            </a:r>
            <a:r>
              <a:rPr lang="en-US" i="1" dirty="0"/>
              <a:t>client’s </a:t>
            </a:r>
            <a:r>
              <a:rPr lang="en-US" dirty="0"/>
              <a:t>understanding</a:t>
            </a:r>
          </a:p>
          <a:p>
            <a:pPr lvl="1"/>
            <a:r>
              <a:rPr lang="en-US" dirty="0"/>
              <a:t>The “how” instead of the “what”</a:t>
            </a:r>
          </a:p>
          <a:p>
            <a:pPr lvl="1"/>
            <a:r>
              <a:rPr lang="en-US" dirty="0"/>
              <a:t>Note: this is not universal, but it is a 122 expectation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8156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3B38-9F24-AE39-DD1C-68D5149F5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FE7A7-C35F-6FB1-A67C-8CAEE90EC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B: Uses a for-loop to go from 0 up to but not including </a:t>
            </a:r>
            <a:r>
              <a:rPr lang="en-US" sz="1800" b="1" i="0" u="none" strike="noStrike" dirty="0" err="1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 and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   puts the running sums in an </a:t>
            </a:r>
            <a:r>
              <a:rPr lang="en-US" sz="1800" b="1" i="0" u="none" strike="noStrike" dirty="0" err="1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ArrayList</a:t>
            </a: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.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   For example, if </a:t>
            </a:r>
            <a:r>
              <a:rPr lang="en-US" sz="1800" b="1" i="0" u="none" strike="noStrike" dirty="0" err="1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 is 4, the list will contain [0, 1, 3, 6].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R: sums - the list of sums being returned 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P: </a:t>
            </a:r>
            <a:r>
              <a:rPr lang="en-US" sz="1800" b="1" i="0" u="none" strike="noStrike" dirty="0" err="1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 - the number of terms to sum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List&lt;Integer&gt;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sumNumbers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(int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) {</a:t>
            </a:r>
            <a:endParaRPr lang="en-US" sz="1600" dirty="0"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   List&lt;Integer&gt; sums = new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ArrayList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&lt;&gt;(); </a:t>
            </a: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   int total = </a:t>
            </a:r>
            <a:r>
              <a:rPr lang="en-US" sz="1800" b="1" i="0" u="none" strike="noStrike" dirty="0">
                <a:solidFill>
                  <a:srgbClr val="EF5F00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 </a:t>
            </a: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</a:t>
            </a: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(int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800" b="1" i="0" u="none" strike="noStrike" dirty="0">
                <a:solidFill>
                  <a:srgbClr val="EF5F00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&lt;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++) {</a:t>
            </a: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    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total +=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   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sums.add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(total);</a:t>
            </a: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} </a:t>
            </a:r>
            <a:endParaRPr lang="en-US" sz="1600" i="0" u="none" strike="noStrike" dirty="0">
              <a:solidFill>
                <a:srgbClr val="1C2024"/>
              </a:solidFill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i="0" u="none" strike="noStrike" dirty="0">
              <a:solidFill>
                <a:srgbClr val="654DC4"/>
              </a:solidFill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sums;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sz="1600" b="0" dirty="0"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38355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23B38-9F24-AE39-DD1C-68D5149F5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Implementation 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FE7A7-C35F-6FB1-A67C-8CAEE90EC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71600"/>
            <a:ext cx="11072248" cy="4805363"/>
          </a:xfrm>
        </p:spPr>
        <p:txBody>
          <a:bodyPr>
            <a:normAutofit/>
          </a:bodyPr>
          <a:lstStyle/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B: Puts the running sums from 0 up to but not including </a:t>
            </a:r>
            <a:r>
              <a:rPr lang="en-US" sz="1800" b="1" i="0" u="none" strike="noStrike" dirty="0" err="1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 in a list. </a:t>
            </a:r>
            <a:endParaRPr lang="en-US" sz="12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   For example, if </a:t>
            </a:r>
            <a:r>
              <a:rPr lang="en-US" sz="1800" b="1" i="0" u="none" strike="noStrike" dirty="0" err="1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 is 4, the list will contain [0, 1, 3, 6].</a:t>
            </a:r>
            <a:endParaRPr lang="en-US" sz="12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R: the list of running sums 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// P: </a:t>
            </a:r>
            <a:r>
              <a:rPr lang="en-US" sz="1800" b="1" i="0" u="none" strike="noStrike" dirty="0" err="1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60646C"/>
                </a:solidFill>
                <a:effectLst/>
                <a:latin typeface="Consolas" panose="020B0609020204030204" pitchFamily="49" charset="0"/>
              </a:rPr>
              <a:t> - the number of terms to sum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public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static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List&lt;Integer&gt;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sumNumbers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(int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) {</a:t>
            </a:r>
            <a:endParaRPr lang="en-US" sz="1600" dirty="0"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   List&lt;Integer&gt; sums = new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ArrayList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&lt;&gt;(); 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int total = </a:t>
            </a:r>
            <a:r>
              <a:rPr lang="en-US" sz="1800" b="1" i="0" u="none" strike="noStrike" dirty="0">
                <a:solidFill>
                  <a:srgbClr val="EF5F00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</a:t>
            </a: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(int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sz="1800" b="1" i="0" u="none" strike="noStrike" dirty="0">
                <a:solidFill>
                  <a:srgbClr val="EF5F00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&lt;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numCount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++) {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    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total +=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i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    </a:t>
            </a:r>
            <a:r>
              <a:rPr lang="en-US" sz="1800" b="1" i="0" u="none" strike="noStrike" dirty="0" err="1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sums.add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(total);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1C2024"/>
                </a:solidFill>
                <a:latin typeface="Consolas" panose="020B0609020204030204" pitchFamily="49" charset="0"/>
              </a:rPr>
              <a:t>    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} </a:t>
            </a:r>
            <a:endParaRPr lang="en-US" sz="1600" i="0" u="none" strike="noStrike" dirty="0">
              <a:solidFill>
                <a:srgbClr val="1C2024"/>
              </a:solidFill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600" i="0" u="none" strike="noStrike" dirty="0">
              <a:solidFill>
                <a:srgbClr val="654DC4"/>
              </a:solidFill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    </a:t>
            </a:r>
            <a:r>
              <a:rPr lang="en-US" sz="1800" b="1" i="0" u="none" strike="noStrike" dirty="0">
                <a:solidFill>
                  <a:srgbClr val="654DC4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 sums;</a:t>
            </a:r>
            <a:endParaRPr lang="en-US" sz="1600" b="0" dirty="0">
              <a:effectLst/>
              <a:latin typeface="Consolas" panose="020B0609020204030204" pitchFamily="49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dirty="0">
                <a:solidFill>
                  <a:srgbClr val="1C2024"/>
                </a:solidFill>
                <a:effectLst/>
                <a:latin typeface="Consolas" panose="020B0609020204030204" pitchFamily="49" charset="0"/>
              </a:rPr>
              <a:t>}</a:t>
            </a:r>
            <a:endParaRPr lang="en-US" sz="1600" b="0" dirty="0"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983995"/>
      </p:ext>
    </p:extLst>
  </p:cSld>
  <p:clrMapOvr>
    <a:masterClrMapping/>
  </p:clrMapOvr>
</p:sld>
</file>

<file path=ppt/theme/theme1.xml><?xml version="1.0" encoding="utf-8"?>
<a:theme xmlns:a="http://schemas.openxmlformats.org/drawingml/2006/main" name="CSE 373 Summer 2020">
  <a:themeElements>
    <a:clrScheme name="CSE 373 20su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18696</TotalTime>
  <Words>1188</Words>
  <Application>Microsoft Office PowerPoint</Application>
  <PresentationFormat>Widescreen</PresentationFormat>
  <Paragraphs>213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ＭＳ Ｐゴシック</vt:lpstr>
      <vt:lpstr>Arial</vt:lpstr>
      <vt:lpstr>Calibri</vt:lpstr>
      <vt:lpstr>Consolas</vt:lpstr>
      <vt:lpstr>Courier New</vt:lpstr>
      <vt:lpstr>Montserrat</vt:lpstr>
      <vt:lpstr>Montserrat ExtraBold</vt:lpstr>
      <vt:lpstr>Montserrat SemiBold</vt:lpstr>
      <vt:lpstr>System Font Regular</vt:lpstr>
      <vt:lpstr>Tahoma</vt:lpstr>
      <vt:lpstr>Verdana</vt:lpstr>
      <vt:lpstr>CSE 373 Summer 2020</vt:lpstr>
      <vt:lpstr>Stacks</vt:lpstr>
      <vt:lpstr>Lecture Outline</vt:lpstr>
      <vt:lpstr>Announcements</vt:lpstr>
      <vt:lpstr>Metacognition</vt:lpstr>
      <vt:lpstr>Lecture Outline</vt:lpstr>
      <vt:lpstr>(PCM) Stacks</vt:lpstr>
      <vt:lpstr>Stacks in Computer Science</vt:lpstr>
      <vt:lpstr>(PCM) Programming with Stacks</vt:lpstr>
      <vt:lpstr>Lecture Outline</vt:lpstr>
      <vt:lpstr>Exceptions</vt:lpstr>
      <vt:lpstr>Lecture Outline</vt:lpstr>
      <vt:lpstr>Lecture Outline</vt:lpstr>
      <vt:lpstr>Data Structure Choice</vt:lpstr>
      <vt:lpstr>Lecture Outline</vt:lpstr>
      <vt:lpstr>Commenting/Implementation Details</vt:lpstr>
      <vt:lpstr>Implementation Details</vt:lpstr>
      <vt:lpstr>Implementation Details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 S Johnston</dc:creator>
  <cp:lastModifiedBy>Brett Wortzman</cp:lastModifiedBy>
  <cp:revision>369</cp:revision>
  <cp:lastPrinted>2022-09-27T21:33:44Z</cp:lastPrinted>
  <dcterms:created xsi:type="dcterms:W3CDTF">2020-06-13T06:27:42Z</dcterms:created>
  <dcterms:modified xsi:type="dcterms:W3CDTF">2026-10-16T18:55:01Z</dcterms:modified>
</cp:coreProperties>
</file>