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381" r:id="rId2"/>
    <p:sldId id="285" r:id="rId3"/>
    <p:sldId id="340" r:id="rId4"/>
    <p:sldId id="386" r:id="rId5"/>
    <p:sldId id="354" r:id="rId6"/>
    <p:sldId id="375" r:id="rId7"/>
    <p:sldId id="362" r:id="rId8"/>
    <p:sldId id="364" r:id="rId9"/>
    <p:sldId id="363" r:id="rId10"/>
    <p:sldId id="382" r:id="rId11"/>
    <p:sldId id="387" r:id="rId12"/>
    <p:sldId id="388" r:id="rId13"/>
    <p:sldId id="383" r:id="rId14"/>
    <p:sldId id="384" r:id="rId15"/>
    <p:sldId id="3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731"/>
    <a:srgbClr val="FA8231"/>
    <a:srgbClr val="EF5777"/>
    <a:srgbClr val="0FB9B1"/>
    <a:srgbClr val="54A0FF"/>
    <a:srgbClr val="FAFAFA"/>
    <a:srgbClr val="F5F5F5"/>
    <a:srgbClr val="4E408B"/>
    <a:srgbClr val="43367C"/>
    <a:srgbClr val="2E2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B8163A-A6D6-791E-414D-6ECAF5817C96}" v="34" dt="2026-07-10T03:09:28.589"/>
    <p1510:client id="{AE19D087-94D3-F443-849A-A151BF6F55EE}" v="18" dt="2026-07-10T03:11:51.8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6" autoAdjust="0"/>
    <p:restoredTop sz="84987" autoAdjust="0"/>
  </p:normalViewPr>
  <p:slideViewPr>
    <p:cSldViewPr snapToGrid="0" snapToObjects="1">
      <p:cViewPr varScale="1">
        <p:scale>
          <a:sx n="99" d="100"/>
          <a:sy n="99" d="100"/>
        </p:scale>
        <p:origin x="1579" y="67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3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04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119063" y="1251643"/>
            <a:ext cx="5250244" cy="5442428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204213-5282-9748-829A-B0CF9968EAE3}"/>
              </a:ext>
            </a:extLst>
          </p:cNvPr>
          <p:cNvCxnSpPr/>
          <p:nvPr userDrawn="1"/>
        </p:nvCxnSpPr>
        <p:spPr>
          <a:xfrm>
            <a:off x="7452794" y="469365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#cse122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670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96;p1">
            <a:extLst>
              <a:ext uri="{FF2B5EF4-FFF2-40B4-BE49-F238E27FC236}">
                <a16:creationId xmlns:a16="http://schemas.microsoft.com/office/drawing/2014/main" id="{EDF2E3AF-049C-61E4-ABA4-E45591082438}"/>
              </a:ext>
            </a:extLst>
          </p:cNvPr>
          <p:cNvSpPr txBox="1"/>
          <p:nvPr userDrawn="1"/>
        </p:nvSpPr>
        <p:spPr>
          <a:xfrm>
            <a:off x="7226456" y="4698342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" name="Google Shape;97;p1">
            <a:extLst>
              <a:ext uri="{FF2B5EF4-FFF2-40B4-BE49-F238E27FC236}">
                <a16:creationId xmlns:a16="http://schemas.microsoft.com/office/drawing/2014/main" id="{0294C0E7-8CCD-E59C-74A2-082DC15F8605}"/>
              </a:ext>
            </a:extLst>
          </p:cNvPr>
          <p:cNvSpPr txBox="1"/>
          <p:nvPr userDrawn="1"/>
        </p:nvSpPr>
        <p:spPr>
          <a:xfrm>
            <a:off x="7226456" y="495895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" name="Google Shape;98;p1">
            <a:extLst>
              <a:ext uri="{FF2B5EF4-FFF2-40B4-BE49-F238E27FC236}">
                <a16:creationId xmlns:a16="http://schemas.microsoft.com/office/drawing/2014/main" id="{D83CEDF1-58CC-F395-4EBB-D85302F4833F}"/>
              </a:ext>
            </a:extLst>
          </p:cNvPr>
          <p:cNvSpPr txBox="1"/>
          <p:nvPr userDrawn="1"/>
        </p:nvSpPr>
        <p:spPr>
          <a:xfrm>
            <a:off x="8316295" y="4682318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Ivory &amp; Colin</a:t>
            </a:r>
            <a:endParaRPr sz="1400" dirty="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" name="Google Shape;99;p1">
            <a:extLst>
              <a:ext uri="{FF2B5EF4-FFF2-40B4-BE49-F238E27FC236}">
                <a16:creationId xmlns:a16="http://schemas.microsoft.com/office/drawing/2014/main" id="{42BB55B7-B076-0DEB-4A1A-84CDCCE0A9EC}"/>
              </a:ext>
            </a:extLst>
          </p:cNvPr>
          <p:cNvSpPr txBox="1"/>
          <p:nvPr userDrawn="1"/>
        </p:nvSpPr>
        <p:spPr>
          <a:xfrm>
            <a:off x="8275471" y="4963965"/>
            <a:ext cx="3737319" cy="165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Yang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8DEB18-9B23-D284-C9AB-B84001BC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34999" y="5612761"/>
            <a:ext cx="1223362" cy="122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sli.do</a:t>
            </a:r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0EF898-E16C-314E-A549-D4CC61BBFC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62151" y="300371"/>
            <a:ext cx="762806" cy="76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sli.do</a:t>
            </a:r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42ED82-3CE6-74E0-2017-F897BF25B9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62151" y="300371"/>
            <a:ext cx="762806" cy="76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04: </a:t>
            </a:r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Queues</a:t>
            </a:r>
            <a:endParaRPr dirty="0"/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04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408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04: Queues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25536-0537-004A-54EA-71F462D986D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7" name="Google Shape;35;p30">
            <a:extLst>
              <a:ext uri="{FF2B5EF4-FFF2-40B4-BE49-F238E27FC236}">
                <a16:creationId xmlns:a16="http://schemas.microsoft.com/office/drawing/2014/main" id="{32BD568E-6389-D2D6-B9D7-701A74583AA6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106639/discussion/8385407" TargetMode="External"/><Relationship Id="rId2" Type="http://schemas.openxmlformats.org/officeDocument/2006/relationships/hyperlink" Target="https://edstem.org/us/courses/106639/discussion/8388268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ourses.cs.washington.edu/courses/cse122/26au/staff/#instructo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en/java/javase/25/docs/api/java.base/java/util/Queue.html" TargetMode="Externa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2/26au/resources/commenting/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Queues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algn="ctr">
              <a:buClr>
                <a:srgbClr val="404040"/>
              </a:buClr>
              <a:buSzPts val="2200"/>
            </a:pPr>
            <a:endParaRPr lang="en-US" sz="24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sz="24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is your favorite place to eat on the Ave?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18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72A66-A762-0CBD-9D95-A3D494B2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625" y="5637984"/>
            <a:ext cx="1097770" cy="109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ADTs; Queues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732788" y="145809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6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F3870-2373-2B03-570C-6B3CE09F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65F00-1F12-0E48-0722-69545AF48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1106150" cy="48053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 indent="-406400">
              <a:lnSpc>
                <a:spcPct val="100000"/>
              </a:lnSpc>
              <a:buSzPts val="2800"/>
            </a:pPr>
            <a:r>
              <a:rPr lang="en-US" sz="3200" dirty="0">
                <a:solidFill>
                  <a:schemeClr val="tx1"/>
                </a:solidFill>
              </a:rPr>
              <a:t>Programming </a:t>
            </a:r>
            <a:r>
              <a:rPr lang="en-US" sz="3200" dirty="0"/>
              <a:t>Project </a:t>
            </a:r>
            <a:r>
              <a:rPr lang="en-US" sz="3200" dirty="0">
                <a:solidFill>
                  <a:schemeClr val="tx1"/>
                </a:solidFill>
              </a:rPr>
              <a:t>0 (P0) due tomorrow by 11:59pm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sz="3200" dirty="0">
                <a:solidFill>
                  <a:schemeClr val="tx1"/>
                </a:solidFill>
              </a:rPr>
              <a:t>Computer Quiz 0 now </a:t>
            </a:r>
            <a:r>
              <a:rPr lang="en-US" sz="3200" dirty="0">
                <a:solidFill>
                  <a:schemeClr val="tx1"/>
                </a:solidFill>
                <a:hlinkClick r:id="rId2"/>
              </a:rPr>
              <a:t>available for scheduling</a:t>
            </a:r>
            <a:endParaRPr lang="en-US" sz="3200" dirty="0">
              <a:solidFill>
                <a:schemeClr val="tx1"/>
              </a:solidFill>
            </a:endParaRP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sz="2800" dirty="0">
                <a:solidFill>
                  <a:schemeClr val="tx1"/>
                </a:solidFill>
              </a:rPr>
              <a:t>Will run Friday 10/16 through Friday 10/23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sz="2800" dirty="0"/>
              <a:t>See </a:t>
            </a:r>
            <a:r>
              <a:rPr lang="en-US" sz="2800" dirty="0">
                <a:hlinkClick r:id="rId3"/>
              </a:rPr>
              <a:t>po</a:t>
            </a:r>
            <a:r>
              <a:rPr lang="en-US" dirty="0">
                <a:hlinkClick r:id="rId3"/>
              </a:rPr>
              <a:t>licies and procedures</a:t>
            </a:r>
            <a:r>
              <a:rPr lang="en-US" dirty="0"/>
              <a:t> on Ed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dirty="0"/>
              <a:t>Paper Quiz 0 coming up on Tuesday, October 27 (in section)</a:t>
            </a:r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More details soon, but like computer quizzes except on paper</a:t>
            </a:r>
          </a:p>
          <a:p>
            <a:pPr indent="-406400">
              <a:lnSpc>
                <a:spcPct val="100000"/>
              </a:lnSpc>
              <a:buSzPts val="2800"/>
            </a:pPr>
            <a:r>
              <a:rPr lang="en-US" dirty="0"/>
              <a:t>Brett’s </a:t>
            </a:r>
            <a:r>
              <a:rPr lang="en-US" dirty="0">
                <a:hlinkClick r:id="rId4"/>
              </a:rPr>
              <a:t>Office Hours posted</a:t>
            </a:r>
            <a:endParaRPr lang="en-US" dirty="0"/>
          </a:p>
          <a:p>
            <a:pPr lvl="1" indent="-406400">
              <a:lnSpc>
                <a:spcPct val="100000"/>
              </a:lnSpc>
              <a:buSzPts val="2800"/>
            </a:pPr>
            <a:r>
              <a:rPr lang="en-US" dirty="0"/>
              <a:t>Mon 12:30-1:30, </a:t>
            </a:r>
            <a:r>
              <a:rPr lang="en-US" dirty="0" err="1"/>
              <a:t>Thur</a:t>
            </a:r>
            <a:r>
              <a:rPr lang="en-US" dirty="0"/>
              <a:t> 12:00-1:00 (except 11/5 and 12/10)</a:t>
            </a:r>
          </a:p>
        </p:txBody>
      </p:sp>
    </p:spTree>
    <p:extLst>
      <p:ext uri="{BB962C8B-B14F-4D97-AF65-F5344CB8AC3E}">
        <p14:creationId xmlns:p14="http://schemas.microsoft.com/office/powerpoint/2010/main" val="1505962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Review: ADTs; Queues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569696" y="2132273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1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Abstract 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Abstract Data Type (ADT)</a:t>
            </a:r>
            <a:r>
              <a:rPr lang="en-US" altLang="en-US" dirty="0">
                <a:ea typeface="ＭＳ Ｐゴシック" panose="020B0600070205080204" pitchFamily="34" charset="-128"/>
              </a:rPr>
              <a:t>: A </a:t>
            </a:r>
            <a:r>
              <a:rPr lang="en-US" altLang="en-US" u="sng" dirty="0">
                <a:ea typeface="ＭＳ Ｐゴシック" panose="020B0600070205080204" pitchFamily="34" charset="-128"/>
              </a:rPr>
              <a:t>specification</a:t>
            </a:r>
            <a:r>
              <a:rPr lang="en-US" altLang="en-US" dirty="0">
                <a:ea typeface="ＭＳ Ｐゴシック" panose="020B0600070205080204" pitchFamily="34" charset="-128"/>
              </a:rPr>
              <a:t> of a collection of data and the operations that can be performed on it.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Describes </a:t>
            </a:r>
            <a:r>
              <a:rPr lang="en-US" altLang="en-US" u="sng" dirty="0">
                <a:ea typeface="ＭＳ Ｐゴシック" panose="020B0600070205080204" pitchFamily="34" charset="-128"/>
              </a:rPr>
              <a:t>what</a:t>
            </a:r>
            <a:r>
              <a:rPr lang="en-US" altLang="en-US" dirty="0">
                <a:ea typeface="ＭＳ Ｐゴシック" panose="020B0600070205080204" pitchFamily="34" charset="-128"/>
              </a:rPr>
              <a:t> a collection does, not </a:t>
            </a:r>
            <a:r>
              <a:rPr lang="en-US" altLang="en-US" u="sng" dirty="0">
                <a:ea typeface="ＭＳ Ｐゴシック" panose="020B0600070205080204" pitchFamily="34" charset="-128"/>
              </a:rPr>
              <a:t>how</a:t>
            </a:r>
            <a:r>
              <a:rPr lang="en-US" altLang="en-US" dirty="0">
                <a:ea typeface="ＭＳ Ｐゴシック" panose="020B0600070205080204" pitchFamily="34" charset="-128"/>
              </a:rPr>
              <a:t> it does it (not implementation!)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Think of it as an ✨idea ✨ of a data type</a:t>
            </a:r>
          </a:p>
          <a:p>
            <a:pPr lvl="1"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We don't know exactly how a list or queue is implemented, and we don't need to!</a:t>
            </a:r>
          </a:p>
          <a:p>
            <a:pPr lvl="1"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Only need to understand high-level idea of what a collection does</a:t>
            </a:r>
          </a:p>
          <a:p>
            <a:pPr marL="457200" lvl="1" indent="0" eaLnBrk="1" hangingPunct="1">
              <a:buNone/>
            </a:pPr>
            <a:r>
              <a:rPr lang="en-US" altLang="en-US" sz="1100" dirty="0">
                <a:ea typeface="ＭＳ Ｐゴシック" panose="020B0600070205080204" pitchFamily="34" charset="-128"/>
              </a:rPr>
              <a:t> 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r>
              <a:rPr lang="en-US" b="1" dirty="0"/>
              <a:t>List: </a:t>
            </a:r>
            <a:r>
              <a:rPr lang="en-US" dirty="0"/>
              <a:t>ordered collection, access any element by index, add/remove anywhere</a:t>
            </a:r>
          </a:p>
          <a:p>
            <a:pPr lvl="1"/>
            <a:r>
              <a:rPr lang="en-US" b="1" dirty="0"/>
              <a:t>Queue: </a:t>
            </a:r>
            <a:r>
              <a:rPr lang="en-US" dirty="0"/>
              <a:t>ordered collection, only add to back/remove from </a:t>
            </a:r>
            <a:r>
              <a:rPr lang="en-US" dirty="0" err="1"/>
              <a:t>from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58633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Wait, ADT? Interfaces?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22222"/>
                </a:solidFill>
                <a:effectLst/>
              </a:rPr>
              <a:t>Abstract Data Type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 (</a:t>
            </a:r>
            <a:r>
              <a:rPr lang="en-US" b="1" i="0" u="none" strike="noStrike" dirty="0">
                <a:solidFill>
                  <a:srgbClr val="222222"/>
                </a:solidFill>
                <a:effectLst/>
              </a:rPr>
              <a:t>ADT)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: A </a:t>
            </a:r>
            <a:r>
              <a:rPr lang="en-US" i="1" u="none" strike="noStrike" dirty="0">
                <a:solidFill>
                  <a:srgbClr val="7030A0"/>
                </a:solidFill>
                <a:effectLst/>
              </a:rPr>
              <a:t>description of the idea 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of a data structure including what operations are available on it and how those operations should behave.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The concept of a list.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u="none" strike="noStrike" dirty="0">
              <a:solidFill>
                <a:srgbClr val="2222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22222"/>
                </a:solidFill>
                <a:effectLst/>
              </a:rPr>
              <a:t>Interface</a:t>
            </a:r>
            <a:r>
              <a:rPr lang="en-US" dirty="0">
                <a:solidFill>
                  <a:srgbClr val="222222"/>
                </a:solidFill>
              </a:rPr>
              <a:t>: 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Java construct that lets programmers </a:t>
            </a:r>
            <a:r>
              <a:rPr lang="en-US" i="1" u="none" strike="noStrike" dirty="0">
                <a:solidFill>
                  <a:srgbClr val="7030A0"/>
                </a:solidFill>
                <a:effectLst/>
              </a:rPr>
              <a:t>specify</a:t>
            </a:r>
            <a:r>
              <a:rPr lang="en-US" i="1" u="none" strike="noStrike" dirty="0">
                <a:solidFill>
                  <a:srgbClr val="222222"/>
                </a:solidFill>
                <a:effectLst/>
              </a:rPr>
              <a:t> </a:t>
            </a:r>
            <a:r>
              <a:rPr lang="en-US" i="1" u="none" strike="noStrike" dirty="0">
                <a:solidFill>
                  <a:srgbClr val="7030A0"/>
                </a:solidFill>
                <a:effectLst/>
              </a:rPr>
              <a:t>what methods a class should have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The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 interface in Java.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b="0" i="0" u="none" strike="noStrike" dirty="0">
              <a:solidFill>
                <a:srgbClr val="222222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222222"/>
                </a:solidFill>
                <a:effectLst/>
              </a:rPr>
              <a:t>Implementation: </a:t>
            </a:r>
            <a:r>
              <a:rPr lang="en-US" i="1" u="none" strike="noStrike" dirty="0">
                <a:solidFill>
                  <a:srgbClr val="7030A0"/>
                </a:solidFill>
                <a:effectLst/>
              </a:rPr>
              <a:t>Concrete code</a:t>
            </a:r>
            <a:r>
              <a:rPr lang="en-US" i="1" u="none" strike="noStrike" dirty="0">
                <a:solidFill>
                  <a:srgbClr val="222222"/>
                </a:solidFill>
                <a:effectLst/>
              </a:rPr>
              <a:t> 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that meets the specified interface.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The 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ArrayList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 and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LinkedList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 classes that implement the 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List</a:t>
            </a: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 interface.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1194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0F4A-8200-68A7-AD07-88A0B5A52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7545C-8E1B-2145-786C-930937A3D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ea typeface="ＭＳ Ｐゴシック" panose="020B0600070205080204" pitchFamily="34" charset="-128"/>
                <a:hlinkClick r:id="rId2"/>
              </a:rPr>
              <a:t>Queue</a:t>
            </a:r>
            <a:r>
              <a:rPr lang="en-US" altLang="en-US" dirty="0">
                <a:ea typeface="ＭＳ Ｐゴシック" panose="020B0600070205080204" pitchFamily="34" charset="-128"/>
              </a:rPr>
              <a:t>: Retrieves elements </a:t>
            </a:r>
            <a:r>
              <a:rPr lang="en-US" altLang="en-US" b="1" dirty="0">
                <a:solidFill>
                  <a:srgbClr val="7030A0"/>
                </a:solidFill>
                <a:ea typeface="ＭＳ Ｐゴシック" panose="020B0600070205080204" pitchFamily="34" charset="-128"/>
              </a:rPr>
              <a:t>in First-In, First-Out ("FIFO") order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Client can only </a:t>
            </a:r>
            <a:r>
              <a:rPr lang="en-US" altLang="en-US" i="1" dirty="0">
                <a:ea typeface="ＭＳ Ｐゴシック" panose="020B0600070205080204" pitchFamily="34" charset="-128"/>
              </a:rPr>
              <a:t>add to the end of the queue</a:t>
            </a:r>
            <a:r>
              <a:rPr lang="en-US" altLang="en-US" dirty="0">
                <a:ea typeface="ＭＳ Ｐゴシック" panose="020B0600070205080204" pitchFamily="34" charset="-128"/>
              </a:rPr>
              <a:t>, and can only </a:t>
            </a:r>
            <a:r>
              <a:rPr lang="en-US" altLang="en-US" i="1" dirty="0">
                <a:ea typeface="ＭＳ Ｐゴシック" panose="020B0600070205080204" pitchFamily="34" charset="-128"/>
              </a:rPr>
              <a:t>examine/remove the front of the queue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Elements are stored in order of insertion but don't have indexes.</a:t>
            </a:r>
          </a:p>
          <a:p>
            <a:pPr lvl="1" eaLnBrk="1" hangingPunct="1"/>
            <a:endParaRPr lang="en-US" b="1" dirty="0"/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Basic Queue operations:</a:t>
            </a:r>
          </a:p>
          <a:p>
            <a:pPr lvl="1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add</a:t>
            </a:r>
            <a:r>
              <a:rPr lang="en-US" altLang="en-US" dirty="0">
                <a:ea typeface="ＭＳ Ｐゴシック" panose="020B0600070205080204" pitchFamily="34" charset="-128"/>
              </a:rPr>
              <a:t> (enqueue): Add an element to the back.</a:t>
            </a:r>
          </a:p>
          <a:p>
            <a:pPr lvl="1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remove</a:t>
            </a:r>
            <a:r>
              <a:rPr lang="en-US" altLang="en-US" dirty="0">
                <a:ea typeface="ＭＳ Ｐゴシック" panose="020B0600070205080204" pitchFamily="34" charset="-128"/>
              </a:rPr>
              <a:t> (dequeue): Remove the front element.</a:t>
            </a:r>
          </a:p>
          <a:p>
            <a:pPr lvl="1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peek</a:t>
            </a:r>
            <a:r>
              <a:rPr lang="en-US" altLang="en-US" dirty="0">
                <a:ea typeface="ＭＳ Ｐゴシック" panose="020B0600070205080204" pitchFamily="34" charset="-128"/>
              </a:rPr>
              <a:t>: Examine the front element.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Java allows certain other operations, but </a:t>
            </a:r>
            <a:r>
              <a:rPr lang="en-US" altLang="en-US" i="1" dirty="0">
                <a:ea typeface="ＭＳ Ｐゴシック" panose="020B0600070205080204" pitchFamily="34" charset="-128"/>
              </a:rPr>
              <a:t>you should not use them in 122!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727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06A6-2AEB-5A19-EC9A-F071ADBE3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Programming with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9BCF-6440-DC80-6673-6B421B41C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646" y="3903208"/>
            <a:ext cx="11416286" cy="3050586"/>
          </a:xfrm>
        </p:spPr>
        <p:txBody>
          <a:bodyPr>
            <a:normAutofit/>
          </a:bodyPr>
          <a:lstStyle/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Queue&lt;Integer&gt; q = new </a:t>
            </a:r>
            <a:r>
              <a:rPr lang="en-US" altLang="en-US" b="1" dirty="0">
                <a:solidFill>
                  <a:schemeClr val="accent2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LinkedList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&lt;Integer&gt;();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q.add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(42);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q.add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(-3);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q.add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(17);       </a:t>
            </a:r>
            <a:endParaRPr lang="en-US" altLang="en-US" b="1" dirty="0">
              <a:solidFill>
                <a:schemeClr val="accent2">
                  <a:lumMod val="50000"/>
                </a:schemeClr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US" altLang="en-US" sz="8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q.remove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());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1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🚨 IMPORTANT</a:t>
            </a:r>
            <a:r>
              <a:rPr lang="en-US" altLang="en-US" dirty="0">
                <a:ea typeface="ＭＳ Ｐゴシック" panose="020B0600070205080204" pitchFamily="34" charset="-128"/>
              </a:rPr>
              <a:t>: When constructing a queue you must use a new </a:t>
            </a:r>
            <a:r>
              <a:rPr lang="en-US" altLang="en-US" b="1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LinkedList</a:t>
            </a:r>
            <a:r>
              <a:rPr lang="en-US" altLang="en-US" dirty="0">
                <a:ea typeface="ＭＳ Ｐゴシック" panose="020B0600070205080204" pitchFamily="34" charset="-128"/>
              </a:rPr>
              <a:t> object instead of a new 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Queue</a:t>
            </a:r>
            <a:r>
              <a:rPr lang="en-US" altLang="en-US" dirty="0">
                <a:ea typeface="ＭＳ Ｐゴシック" panose="020B0600070205080204" pitchFamily="34" charset="-128"/>
              </a:rPr>
              <a:t> object. (More on that with Interfaces.)</a:t>
            </a:r>
          </a:p>
        </p:txBody>
      </p:sp>
      <p:graphicFrame>
        <p:nvGraphicFramePr>
          <p:cNvPr id="5" name="Group 110">
            <a:extLst>
              <a:ext uri="{FF2B5EF4-FFF2-40B4-BE49-F238E27FC236}">
                <a16:creationId xmlns:a16="http://schemas.microsoft.com/office/drawing/2014/main" id="{5F9017AF-E4FA-8963-84D4-764A3BCB6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58919"/>
              </p:ext>
            </p:extLst>
          </p:nvPr>
        </p:nvGraphicFramePr>
        <p:xfrm>
          <a:off x="4817096" y="1219200"/>
          <a:ext cx="7211505" cy="2581412"/>
        </p:xfrm>
        <a:graphic>
          <a:graphicData uri="http://schemas.openxmlformats.org/drawingml/2006/table">
            <a:tbl>
              <a:tblPr/>
              <a:tblGrid>
                <a:gridCol w="1798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2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9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add(</a:t>
                      </a: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value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)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places given value at back of queue</a:t>
                      </a: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7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remove()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removes value from front of queue and returns it;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throws a </a:t>
                      </a:r>
                      <a:r>
                        <a:rPr kumimoji="0" lang="en-US" alt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NoSuchElementException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queue is empty</a:t>
                      </a: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7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peek()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front value from queue without removing it;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null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queue is empty</a:t>
                      </a: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1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size()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number of elements in queue</a:t>
                      </a: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1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isEmpty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()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true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queue has no elements</a:t>
                      </a:r>
                    </a:p>
                  </a:txBody>
                  <a:tcPr marT="45198" marB="451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6F6F06E0-555B-D475-7137-F7E75F1A7E8B}"/>
              </a:ext>
            </a:extLst>
          </p:cNvPr>
          <p:cNvSpPr/>
          <p:nvPr/>
        </p:nvSpPr>
        <p:spPr>
          <a:xfrm rot="5400000">
            <a:off x="1943276" y="896903"/>
            <a:ext cx="1570779" cy="3780933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1AC346-098D-D235-2E07-F2C35DB6572E}"/>
              </a:ext>
            </a:extLst>
          </p:cNvPr>
          <p:cNvSpPr/>
          <p:nvPr/>
        </p:nvSpPr>
        <p:spPr>
          <a:xfrm>
            <a:off x="1003365" y="2282877"/>
            <a:ext cx="1109958" cy="1046022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42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FB04E1-CF9C-7530-D3C4-4682654AEA73}"/>
              </a:ext>
            </a:extLst>
          </p:cNvPr>
          <p:cNvSpPr/>
          <p:nvPr/>
        </p:nvSpPr>
        <p:spPr>
          <a:xfrm>
            <a:off x="2188197" y="2291793"/>
            <a:ext cx="1109958" cy="1046023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-3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6690E6-839E-5D34-052A-97F4381432BF}"/>
              </a:ext>
            </a:extLst>
          </p:cNvPr>
          <p:cNvSpPr/>
          <p:nvPr/>
        </p:nvSpPr>
        <p:spPr>
          <a:xfrm>
            <a:off x="3373030" y="2291793"/>
            <a:ext cx="1109958" cy="1046023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17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2705B2-E9F6-42E2-8B31-6ED3A04B3454}"/>
              </a:ext>
            </a:extLst>
          </p:cNvPr>
          <p:cNvSpPr txBox="1"/>
          <p:nvPr/>
        </p:nvSpPr>
        <p:spPr>
          <a:xfrm>
            <a:off x="838199" y="1693572"/>
            <a:ext cx="72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front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61733C-D9DE-4D2C-A042-C1241262EA5C}"/>
              </a:ext>
            </a:extLst>
          </p:cNvPr>
          <p:cNvSpPr txBox="1"/>
          <p:nvPr/>
        </p:nvSpPr>
        <p:spPr>
          <a:xfrm>
            <a:off x="3928009" y="1694433"/>
            <a:ext cx="72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back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A427011-17B4-46A1-073B-E17D681A289C}"/>
              </a:ext>
            </a:extLst>
          </p:cNvPr>
          <p:cNvCxnSpPr>
            <a:cxnSpLocks/>
          </p:cNvCxnSpPr>
          <p:nvPr/>
        </p:nvCxnSpPr>
        <p:spPr>
          <a:xfrm>
            <a:off x="376646" y="4074160"/>
            <a:ext cx="43688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0F440F3-918D-B3A8-2DB9-F0A8A4C7AB7D}"/>
              </a:ext>
            </a:extLst>
          </p:cNvPr>
          <p:cNvCxnSpPr>
            <a:cxnSpLocks/>
          </p:cNvCxnSpPr>
          <p:nvPr/>
        </p:nvCxnSpPr>
        <p:spPr>
          <a:xfrm>
            <a:off x="401319" y="4378960"/>
            <a:ext cx="436880" cy="0"/>
          </a:xfrm>
          <a:prstGeom prst="straightConnector1">
            <a:avLst/>
          </a:prstGeom>
          <a:ln w="57150">
            <a:solidFill>
              <a:srgbClr val="FA82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ED4A15B-1C9B-39FC-71AA-77F259C0E8B4}"/>
              </a:ext>
            </a:extLst>
          </p:cNvPr>
          <p:cNvCxnSpPr>
            <a:cxnSpLocks/>
          </p:cNvCxnSpPr>
          <p:nvPr/>
        </p:nvCxnSpPr>
        <p:spPr>
          <a:xfrm>
            <a:off x="401319" y="4693920"/>
            <a:ext cx="436880" cy="0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BB99630-C288-7A04-4F3A-DCC2CC8E655E}"/>
              </a:ext>
            </a:extLst>
          </p:cNvPr>
          <p:cNvCxnSpPr>
            <a:cxnSpLocks/>
          </p:cNvCxnSpPr>
          <p:nvPr/>
        </p:nvCxnSpPr>
        <p:spPr>
          <a:xfrm>
            <a:off x="401319" y="5008880"/>
            <a:ext cx="436880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493D7A8-FA97-67B2-F3B2-4270645BC5DF}"/>
              </a:ext>
            </a:extLst>
          </p:cNvPr>
          <p:cNvCxnSpPr>
            <a:cxnSpLocks/>
          </p:cNvCxnSpPr>
          <p:nvPr/>
        </p:nvCxnSpPr>
        <p:spPr>
          <a:xfrm>
            <a:off x="401319" y="5476240"/>
            <a:ext cx="436880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2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.00092 L 0.47071 0.37916 " pathEditMode="relative" rAng="0" ptsTypes="AA">
                                      <p:cBhvr>
                                        <p:cTn id="5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29" y="18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6" grpId="1" animBg="1"/>
      <p:bldP spid="7" grpId="0" animBg="1"/>
      <p:bldP spid="8" grpId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FB18F-8CCE-7FCD-F2D0-5AC485C0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Queues in Computer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8E59D-F562-7DEC-5D99-EB482DB7D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151748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Operating systems: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Queue of print jobs to send to the printer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Queue of programs / processes to be run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Queue of network data packets to send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Computer Architecture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Miss status/handling register (MSHR) queue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Instruction fetch queue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Issue queue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Instruction pipeline in general!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Programming: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Modeling a line of customers or clients 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Storing a queue of computations to be performed in order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Real world examples: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People on an escalator or waiting in a line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</a:rPr>
              <a:t>Cars at a gas station (or on an assembly line)</a:t>
            </a:r>
          </a:p>
        </p:txBody>
      </p:sp>
    </p:spTree>
    <p:extLst>
      <p:ext uri="{BB962C8B-B14F-4D97-AF65-F5344CB8AC3E}">
        <p14:creationId xmlns:p14="http://schemas.microsoft.com/office/powerpoint/2010/main" val="2141121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663FA-502E-C591-30CC-A8F3C7984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</a:t>
            </a:r>
            <a:r>
              <a:rPr lang="en-US" i="1" dirty="0"/>
              <a:t>Why?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735C9-C87E-1952-E942-36B58BD2E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Lists can do everything queues can and more.</a:t>
            </a:r>
          </a:p>
          <a:p>
            <a:r>
              <a:rPr lang="en-US" dirty="0"/>
              <a:t>So why use a queue?</a:t>
            </a:r>
          </a:p>
          <a:p>
            <a:r>
              <a:rPr lang="en-US" dirty="0"/>
              <a:t>Similar questions: </a:t>
            </a:r>
          </a:p>
          <a:p>
            <a:pPr lvl="1"/>
            <a:r>
              <a:rPr lang="en-US" dirty="0"/>
              <a:t>Why not always use </a:t>
            </a:r>
            <a:r>
              <a:rPr lang="en-US" dirty="0">
                <a:latin typeface="Consolas" panose="020B0609020204030204" pitchFamily="49" charset="0"/>
              </a:rPr>
              <a:t>double</a:t>
            </a:r>
            <a:r>
              <a:rPr lang="en-US" dirty="0"/>
              <a:t> instead of </a:t>
            </a:r>
            <a:r>
              <a:rPr lang="en-US" dirty="0">
                <a:latin typeface="Consolas" panose="020B0609020204030204" pitchFamily="49" charset="0"/>
              </a:rPr>
              <a:t>int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Why not always use </a:t>
            </a:r>
            <a:r>
              <a:rPr lang="en-US" dirty="0">
                <a:latin typeface="Consolas" panose="020B0609020204030204" pitchFamily="49" charset="0"/>
              </a:rPr>
              <a:t>String</a:t>
            </a:r>
            <a:r>
              <a:rPr lang="en-US" dirty="0"/>
              <a:t> instead of </a:t>
            </a:r>
            <a:r>
              <a:rPr lang="en-US" dirty="0">
                <a:latin typeface="Consolas" panose="020B0609020204030204" pitchFamily="49" charset="0"/>
              </a:rPr>
              <a:t>char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Why not always use </a:t>
            </a:r>
            <a:r>
              <a:rPr lang="en-US" dirty="0">
                <a:latin typeface="Consolas" panose="020B0609020204030204" pitchFamily="49" charset="0"/>
              </a:rPr>
              <a:t>while</a:t>
            </a:r>
            <a:r>
              <a:rPr lang="en-US" dirty="0"/>
              <a:t> instead of </a:t>
            </a:r>
            <a:r>
              <a:rPr lang="en-US" dirty="0">
                <a:latin typeface="Consolas" panose="020B0609020204030204" pitchFamily="49" charset="0"/>
              </a:rPr>
              <a:t>for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Makes the intent clearer</a:t>
            </a:r>
          </a:p>
          <a:p>
            <a:r>
              <a:rPr lang="en-US" dirty="0"/>
              <a:t>Avoids unintended operations</a:t>
            </a:r>
          </a:p>
          <a:p>
            <a:r>
              <a:rPr lang="en-US" dirty="0"/>
              <a:t>Can have efficiency benefits</a:t>
            </a:r>
          </a:p>
        </p:txBody>
      </p:sp>
    </p:spTree>
    <p:extLst>
      <p:ext uri="{BB962C8B-B14F-4D97-AF65-F5344CB8AC3E}">
        <p14:creationId xmlns:p14="http://schemas.microsoft.com/office/powerpoint/2010/main" val="58892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ADTs; Queues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492205" y="2767704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70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ADTs; Queues</a:t>
            </a:r>
          </a:p>
          <a:p>
            <a:pPr>
              <a:spcAft>
                <a:spcPts val="1200"/>
              </a:spcAft>
            </a:pPr>
            <a:r>
              <a:rPr lang="en-US" dirty="0"/>
              <a:t>Programming Practice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6801453" y="3429000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520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A0C44-0D65-B57E-5F4B-5224AB38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Commenting/Implementation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5FEF2-1A28-D12F-A05B-D2F813401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CSE 122, we use header comments as general </a:t>
            </a:r>
            <a:r>
              <a:rPr lang="en-US" i="1" dirty="0"/>
              <a:t>documentation</a:t>
            </a:r>
          </a:p>
          <a:p>
            <a:pPr lvl="1"/>
            <a:r>
              <a:rPr lang="en-US" dirty="0"/>
              <a:t>Describing what the </a:t>
            </a:r>
            <a:r>
              <a:rPr lang="en-US" i="1" dirty="0"/>
              <a:t>client</a:t>
            </a:r>
            <a:r>
              <a:rPr lang="en-US" dirty="0"/>
              <a:t> needs to know about the program/method</a:t>
            </a:r>
          </a:p>
          <a:p>
            <a:r>
              <a:rPr lang="en-US" dirty="0"/>
              <a:t>See the </a:t>
            </a:r>
            <a:r>
              <a:rPr lang="en-US" dirty="0">
                <a:hlinkClick r:id="rId2"/>
              </a:rPr>
              <a:t>Commenting Guide</a:t>
            </a:r>
            <a:r>
              <a:rPr lang="en-US" dirty="0"/>
              <a:t> for example and guidelines</a:t>
            </a:r>
          </a:p>
          <a:p>
            <a:endParaRPr lang="en-US" dirty="0"/>
          </a:p>
          <a:p>
            <a:r>
              <a:rPr lang="en-US" dirty="0"/>
              <a:t>Should avoid providing </a:t>
            </a:r>
            <a:r>
              <a:rPr lang="en-US" i="1" dirty="0"/>
              <a:t>implementation details</a:t>
            </a:r>
          </a:p>
          <a:p>
            <a:pPr lvl="1"/>
            <a:r>
              <a:rPr lang="en-US" dirty="0"/>
              <a:t>Things that are not relevant to the </a:t>
            </a:r>
            <a:r>
              <a:rPr lang="en-US" i="1" dirty="0"/>
              <a:t>client’s </a:t>
            </a:r>
            <a:r>
              <a:rPr lang="en-US" dirty="0"/>
              <a:t>understanding</a:t>
            </a:r>
          </a:p>
          <a:p>
            <a:pPr lvl="1"/>
            <a:r>
              <a:rPr lang="en-US" dirty="0"/>
              <a:t>The “how” instead of the “what”</a:t>
            </a:r>
          </a:p>
          <a:p>
            <a:pPr lvl="1"/>
            <a:r>
              <a:rPr lang="en-US" dirty="0"/>
              <a:t>Note: this is not universal, but it is a 122 expectation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15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3B38-9F24-AE39-DD1C-68D5149F5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FE7A7-C35F-6FB1-A67C-8CAEE90EC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B: Uses a for-loop to go from 0 up to but not including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and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   puts the running sums in an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ArrayList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.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   For example, if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is 4, the list will contain [0, 1, 3, 6].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R: sums - the list of sums being returned 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P: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- the number of terms to sum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List&lt;Integer&gt;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sumNumbers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(int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) {</a:t>
            </a:r>
            <a:endParaRPr lang="en-US" sz="1600" dirty="0"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   List&lt;Integer&gt; sums = new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ArrayList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&lt;&gt;(); 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   int total = </a:t>
            </a:r>
            <a:r>
              <a:rPr lang="en-US" sz="1800" b="1" i="0" u="none" strike="noStrike" dirty="0">
                <a:solidFill>
                  <a:srgbClr val="EF5F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(int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800" b="1" i="0" u="none" strike="noStrike" dirty="0">
                <a:solidFill>
                  <a:srgbClr val="EF5F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&lt;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++) {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total +=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sums.add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(total);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} </a:t>
            </a:r>
            <a:endParaRPr lang="en-US" sz="1600" i="0" u="none" strike="noStrike" dirty="0">
              <a:solidFill>
                <a:srgbClr val="1C2024"/>
              </a:solidFill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i="0" u="none" strike="noStrike" dirty="0">
              <a:solidFill>
                <a:srgbClr val="654DC4"/>
              </a:solidFill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sums;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sz="1600" b="0" dirty="0"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835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3B38-9F24-AE39-DD1C-68D5149F5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FE7A7-C35F-6FB1-A67C-8CAEE90EC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1600"/>
            <a:ext cx="11072248" cy="4805363"/>
          </a:xfrm>
        </p:spPr>
        <p:txBody>
          <a:bodyPr>
            <a:normAutofit/>
          </a:bodyPr>
          <a:lstStyle/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B: Puts the running sums from 0 up to but not including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in a list. </a:t>
            </a:r>
            <a:endParaRPr lang="en-US" sz="12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   For example, if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is 4, the list will contain [0, 1, 3, 6].</a:t>
            </a:r>
            <a:endParaRPr lang="en-US" sz="12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R: the list of running sums 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P: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- the number of terms to sum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List&lt;Integer&gt;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sumNumbers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(int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) {</a:t>
            </a:r>
            <a:endParaRPr lang="en-US" sz="1600" dirty="0"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   List&lt;Integer&gt; sums = new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ArrayList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&lt;&gt;(); 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int total = </a:t>
            </a:r>
            <a:r>
              <a:rPr lang="en-US" sz="1800" b="1" i="0" u="none" strike="noStrike" dirty="0">
                <a:solidFill>
                  <a:srgbClr val="EF5F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(int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800" b="1" i="0" u="none" strike="noStrike" dirty="0">
                <a:solidFill>
                  <a:srgbClr val="EF5F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&lt;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++) {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total +=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sums.add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(total);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} </a:t>
            </a:r>
            <a:endParaRPr lang="en-US" sz="1600" i="0" u="none" strike="noStrike" dirty="0">
              <a:solidFill>
                <a:srgbClr val="1C2024"/>
              </a:solidFill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i="0" u="none" strike="noStrike" dirty="0">
              <a:solidFill>
                <a:srgbClr val="654DC4"/>
              </a:solidFill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sums;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sz="1600" b="0" dirty="0"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983995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20505</TotalTime>
  <Words>1121</Words>
  <Application>Microsoft Office PowerPoint</Application>
  <PresentationFormat>Widescreen</PresentationFormat>
  <Paragraphs>189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ＭＳ Ｐゴシック</vt:lpstr>
      <vt:lpstr>Arial</vt:lpstr>
      <vt:lpstr>Calibri</vt:lpstr>
      <vt:lpstr>Consolas</vt:lpstr>
      <vt:lpstr>Courier New</vt:lpstr>
      <vt:lpstr>Montserrat</vt:lpstr>
      <vt:lpstr>Montserrat ExtraBold</vt:lpstr>
      <vt:lpstr>Montserrat SemiBold</vt:lpstr>
      <vt:lpstr>System Font Regular</vt:lpstr>
      <vt:lpstr>Tahoma</vt:lpstr>
      <vt:lpstr>Verdana</vt:lpstr>
      <vt:lpstr>CSE 373 Summer 2020</vt:lpstr>
      <vt:lpstr>Queues</vt:lpstr>
      <vt:lpstr>Lecture Outline</vt:lpstr>
      <vt:lpstr>Announcements</vt:lpstr>
      <vt:lpstr>Lecture Outline</vt:lpstr>
      <vt:lpstr>(PCM) Abstract Data Types</vt:lpstr>
      <vt:lpstr>Wait, ADT? Interfaces?</vt:lpstr>
      <vt:lpstr>(PCM) Queues</vt:lpstr>
      <vt:lpstr>(PCM) Programming with Queues</vt:lpstr>
      <vt:lpstr>Queues in Computer Science</vt:lpstr>
      <vt:lpstr>But Why?</vt:lpstr>
      <vt:lpstr>Lecture Outline</vt:lpstr>
      <vt:lpstr>Lecture Outline</vt:lpstr>
      <vt:lpstr>Commenting/Implementation Details</vt:lpstr>
      <vt:lpstr>Implementation Details</vt:lpstr>
      <vt:lpstr>Implementation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Brett Wortzman</cp:lastModifiedBy>
  <cp:revision>367</cp:revision>
  <cp:lastPrinted>2022-09-27T21:33:44Z</cp:lastPrinted>
  <dcterms:created xsi:type="dcterms:W3CDTF">2020-06-13T06:27:42Z</dcterms:created>
  <dcterms:modified xsi:type="dcterms:W3CDTF">2026-10-14T19:04:45Z</dcterms:modified>
</cp:coreProperties>
</file>