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330" r:id="rId2"/>
    <p:sldId id="325" r:id="rId3"/>
    <p:sldId id="340" r:id="rId4"/>
    <p:sldId id="368" r:id="rId5"/>
    <p:sldId id="369" r:id="rId6"/>
    <p:sldId id="299" r:id="rId7"/>
    <p:sldId id="370" r:id="rId8"/>
    <p:sldId id="363" r:id="rId9"/>
    <p:sldId id="364" r:id="rId10"/>
    <p:sldId id="366" r:id="rId11"/>
    <p:sldId id="365" r:id="rId12"/>
    <p:sldId id="326" r:id="rId13"/>
    <p:sldId id="327" r:id="rId14"/>
    <p:sldId id="367" r:id="rId15"/>
    <p:sldId id="372" r:id="rId16"/>
    <p:sldId id="3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3FF"/>
    <a:srgbClr val="FAFAFA"/>
    <a:srgbClr val="F5F5F5"/>
    <a:srgbClr val="EF5777"/>
    <a:srgbClr val="0FB9B1"/>
    <a:srgbClr val="54A0FF"/>
    <a:srgbClr val="F7B731"/>
    <a:srgbClr val="FA8231"/>
    <a:srgbClr val="4E408B"/>
    <a:srgbClr val="4336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3D3396-C4A0-8C0C-C99C-8BBD0C772701}" v="44" dt="2026-04-10T18:08:21.4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3"/>
    <p:restoredTop sz="94737"/>
  </p:normalViewPr>
  <p:slideViewPr>
    <p:cSldViewPr snapToGrid="0">
      <p:cViewPr varScale="1">
        <p:scale>
          <a:sx n="111" d="100"/>
          <a:sy n="111" d="100"/>
        </p:scale>
        <p:origin x="1142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B3A00-37AE-DF4F-846D-B0E493D1DDE8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0FC8D-3FAB-384B-A523-F958535F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3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sz="1800"/>
          </a:p>
        </p:txBody>
      </p:sp>
      <p:sp>
        <p:nvSpPr>
          <p:cNvPr id="65" name="Google Shape;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8908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E575A9-56CD-5A42-B9C7-1068F922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77" y="4013370"/>
            <a:ext cx="6212925" cy="1954786"/>
          </a:xfrm>
        </p:spPr>
        <p:txBody>
          <a:bodyPr anchor="t">
            <a:noAutofit/>
          </a:bodyPr>
          <a:lstStyle>
            <a:lvl1pPr>
              <a:defRPr sz="6000" b="0" i="0">
                <a:solidFill>
                  <a:srgbClr val="F0F0F0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47C65-C622-BE47-AE97-E148F4F3EA4E}"/>
              </a:ext>
            </a:extLst>
          </p:cNvPr>
          <p:cNvSpPr txBox="1"/>
          <p:nvPr userDrawn="1"/>
        </p:nvSpPr>
        <p:spPr>
          <a:xfrm>
            <a:off x="292977" y="3182200"/>
            <a:ext cx="3445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spc="100" baseline="0">
                <a:solidFill>
                  <a:srgbClr val="F0F0F0"/>
                </a:solidFill>
                <a:latin typeface="Montserrat ExtraBold" pitchFamily="2" charset="77"/>
              </a:rPr>
              <a:t>CSE 122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A9EB4D-77DA-A446-AC45-F12975CF7B81}"/>
              </a:ext>
            </a:extLst>
          </p:cNvPr>
          <p:cNvSpPr/>
          <p:nvPr userDrawn="1"/>
        </p:nvSpPr>
        <p:spPr>
          <a:xfrm>
            <a:off x="420128" y="2753848"/>
            <a:ext cx="1269523" cy="420130"/>
          </a:xfrm>
          <a:prstGeom prst="roundRect">
            <a:avLst/>
          </a:prstGeom>
          <a:solidFill>
            <a:srgbClr val="FA8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spc="300">
                <a:latin typeface="Montserrat" pitchFamily="2" charset="77"/>
              </a:rPr>
              <a:t>LEC 03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0E59AED-1ABF-8D47-B5D7-C50109AB6669}"/>
              </a:ext>
            </a:extLst>
          </p:cNvPr>
          <p:cNvSpPr/>
          <p:nvPr userDrawn="1"/>
        </p:nvSpPr>
        <p:spPr>
          <a:xfrm>
            <a:off x="7119063" y="1251643"/>
            <a:ext cx="5250244" cy="5153775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6C7426B-729E-F7D5-0736-3AD7D1926A0A}"/>
              </a:ext>
            </a:extLst>
          </p:cNvPr>
          <p:cNvSpPr/>
          <p:nvPr userDrawn="1"/>
        </p:nvSpPr>
        <p:spPr>
          <a:xfrm>
            <a:off x="-369625" y="5494620"/>
            <a:ext cx="4632957" cy="1688781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808DAC-636A-06AC-ADA9-6F6514C7FCE0}"/>
              </a:ext>
            </a:extLst>
          </p:cNvPr>
          <p:cNvSpPr/>
          <p:nvPr userDrawn="1"/>
        </p:nvSpPr>
        <p:spPr>
          <a:xfrm>
            <a:off x="71163" y="5574803"/>
            <a:ext cx="22506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b="1" i="0">
                <a:solidFill>
                  <a:schemeClr val="bg1">
                    <a:lumMod val="65000"/>
                  </a:schemeClr>
                </a:solidFill>
                <a:latin typeface="Montserrat" pitchFamily="2" charset="77"/>
              </a:rPr>
              <a:t>Questions during Class?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DE38F8-AD40-1DC7-1944-4682FDD989B1}"/>
              </a:ext>
            </a:extLst>
          </p:cNvPr>
          <p:cNvSpPr/>
          <p:nvPr userDrawn="1"/>
        </p:nvSpPr>
        <p:spPr>
          <a:xfrm>
            <a:off x="72629" y="5851802"/>
            <a:ext cx="24321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Raise hand or send here</a:t>
            </a:r>
          </a:p>
          <a:p>
            <a:endParaRPr lang="en-US" sz="1200" b="1" i="0">
              <a:solidFill>
                <a:schemeClr val="tx1">
                  <a:lumMod val="65000"/>
                  <a:lumOff val="35000"/>
                </a:schemeClr>
              </a:solidFill>
              <a:latin typeface="Montserrat SemiBold" pitchFamily="2" charset="77"/>
            </a:endParaRPr>
          </a:p>
          <a:p>
            <a:r>
              <a:rPr lang="en-US"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sli.do    #cse122 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F316C5E-94E4-1E69-FEBC-BC7B29D56913}"/>
              </a:ext>
            </a:extLst>
          </p:cNvPr>
          <p:cNvSpPr/>
          <p:nvPr userDrawn="1"/>
        </p:nvSpPr>
        <p:spPr>
          <a:xfrm>
            <a:off x="2950313" y="5594680"/>
            <a:ext cx="1218438" cy="1223089"/>
          </a:xfrm>
          <a:prstGeom prst="roundRect">
            <a:avLst>
              <a:gd name="adj" fmla="val 415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2473DDB-A81F-4FD9-98FA-2B2875A99E82}"/>
              </a:ext>
            </a:extLst>
          </p:cNvPr>
          <p:cNvCxnSpPr/>
          <p:nvPr userDrawn="1"/>
        </p:nvCxnSpPr>
        <p:spPr>
          <a:xfrm>
            <a:off x="7273280" y="4293369"/>
            <a:ext cx="4468305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Google Shape;96;p1">
            <a:extLst>
              <a:ext uri="{FF2B5EF4-FFF2-40B4-BE49-F238E27FC236}">
                <a16:creationId xmlns:a16="http://schemas.microsoft.com/office/drawing/2014/main" id="{7345C3F9-95E9-445F-9EF5-7CCB5B1ACABF}"/>
              </a:ext>
            </a:extLst>
          </p:cNvPr>
          <p:cNvSpPr txBox="1"/>
          <p:nvPr userDrawn="1"/>
        </p:nvSpPr>
        <p:spPr>
          <a:xfrm>
            <a:off x="7226456" y="4379696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>
              <a:solidFill>
                <a:schemeClr val="bg2">
                  <a:lumMod val="50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4" name="Google Shape;97;p1">
            <a:extLst>
              <a:ext uri="{FF2B5EF4-FFF2-40B4-BE49-F238E27FC236}">
                <a16:creationId xmlns:a16="http://schemas.microsoft.com/office/drawing/2014/main" id="{ED95C42D-3F3F-4E44-AE72-336B2A0C8D27}"/>
              </a:ext>
            </a:extLst>
          </p:cNvPr>
          <p:cNvSpPr txBox="1"/>
          <p:nvPr userDrawn="1"/>
        </p:nvSpPr>
        <p:spPr>
          <a:xfrm>
            <a:off x="7226456" y="4640308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>
              <a:solidFill>
                <a:schemeClr val="bg2">
                  <a:lumMod val="50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" name="Google Shape;98;p1">
            <a:extLst>
              <a:ext uri="{FF2B5EF4-FFF2-40B4-BE49-F238E27FC236}">
                <a16:creationId xmlns:a16="http://schemas.microsoft.com/office/drawing/2014/main" id="{D5069D2A-F969-A80C-4284-8DA8C63312A8}"/>
              </a:ext>
            </a:extLst>
          </p:cNvPr>
          <p:cNvSpPr txBox="1"/>
          <p:nvPr userDrawn="1"/>
        </p:nvSpPr>
        <p:spPr>
          <a:xfrm>
            <a:off x="8316295" y="4367358"/>
            <a:ext cx="355600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Elba Garza</a:t>
            </a:r>
            <a:endParaRPr sz="1400">
              <a:solidFill>
                <a:schemeClr val="bg2">
                  <a:lumMod val="50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" name="Google Shape;99;p1">
            <a:extLst>
              <a:ext uri="{FF2B5EF4-FFF2-40B4-BE49-F238E27FC236}">
                <a16:creationId xmlns:a16="http://schemas.microsoft.com/office/drawing/2014/main" id="{FE5BDCCE-FAA5-BA86-070A-A719046B4A2E}"/>
              </a:ext>
            </a:extLst>
          </p:cNvPr>
          <p:cNvSpPr txBox="1"/>
          <p:nvPr userDrawn="1"/>
        </p:nvSpPr>
        <p:spPr>
          <a:xfrm>
            <a:off x="8275471" y="4649005"/>
            <a:ext cx="3737319" cy="1651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25" rIns="91425" bIns="91425" numCol="4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David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William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Dani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Rohan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Andrew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Ava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Shreyank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Caleb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Neha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Wesley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Isis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Colin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Naomi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Hanna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P.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R.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Carson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Sushma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Connor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Mahima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Nicolae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Ivory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Yang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Cady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Diya</a:t>
            </a:r>
          </a:p>
        </p:txBody>
      </p:sp>
    </p:spTree>
    <p:extLst>
      <p:ext uri="{BB962C8B-B14F-4D97-AF65-F5344CB8AC3E}">
        <p14:creationId xmlns:p14="http://schemas.microsoft.com/office/powerpoint/2010/main" val="3828369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788E2-53AC-E040-9733-D210E855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10CAD9-D825-5C41-812F-1D2BA3804933}"/>
              </a:ext>
            </a:extLst>
          </p:cNvPr>
          <p:cNvSpPr txBox="1"/>
          <p:nvPr userDrawn="1"/>
        </p:nvSpPr>
        <p:spPr>
          <a:xfrm>
            <a:off x="568410" y="469557"/>
            <a:ext cx="2014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1727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B8B3-3837-584A-94CD-BA26A8EF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6CF4A-8D26-7E47-BE24-56CAFA2BF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DA4DA-0832-AD49-906C-ED72A76C7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1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tice: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3AA407-1DA0-3243-8E37-6DD02AC469B7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B2FB86-FF62-31DF-F83C-54AC220C7122}"/>
              </a:ext>
            </a:extLst>
          </p:cNvPr>
          <p:cNvSpPr txBox="1"/>
          <p:nvPr userDrawn="1"/>
        </p:nvSpPr>
        <p:spPr>
          <a:xfrm>
            <a:off x="1106916" y="300371"/>
            <a:ext cx="3741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</a:rPr>
              <a:t>Practice : Think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7D0B743-6487-A3F6-EBE7-3E0368CD2E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154039" y="300371"/>
            <a:ext cx="684160" cy="781897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F486DBF-0D75-55DB-9928-3E596B345D51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5B7D14-FA34-B2D9-C621-221E813EEED7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5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itce: P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96D726-B7B5-E5FD-95E9-944FA8727D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4039" y="300371"/>
            <a:ext cx="961802" cy="76944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0FA711B-19AB-5E1A-7C37-14ED2D5431ED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2366A2-C9D8-2580-7B79-3B1F6DDAB802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61646E-9F5C-9C61-C30B-3DF312AA0AE9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2D9B-890F-87AE-E16B-BD76B76C8428}"/>
              </a:ext>
            </a:extLst>
          </p:cNvPr>
          <p:cNvSpPr txBox="1"/>
          <p:nvPr userDrawn="1"/>
        </p:nvSpPr>
        <p:spPr>
          <a:xfrm>
            <a:off x="1106916" y="300371"/>
            <a:ext cx="33576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</a:rPr>
              <a:t>Practice : Pair</a:t>
            </a:r>
          </a:p>
        </p:txBody>
      </p:sp>
    </p:spTree>
    <p:extLst>
      <p:ext uri="{BB962C8B-B14F-4D97-AF65-F5344CB8AC3E}">
        <p14:creationId xmlns:p14="http://schemas.microsoft.com/office/powerpoint/2010/main" val="4039598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D231-F19F-A840-B5BC-F29C9E52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C8BA-BD64-6945-A342-22D20483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2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D3693-0064-BB4F-9EC2-569D4049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8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285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285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Lesson 14 - Spring 2023</a:t>
            </a:r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1816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x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9"/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03: </a:t>
            </a:r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File I/O</a:t>
            </a:r>
            <a:endParaRPr dirty="0"/>
          </a:p>
        </p:txBody>
      </p:sp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92977" y="4013370"/>
            <a:ext cx="6212926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  <a:defRPr sz="60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3182199"/>
            <a:ext cx="3062976" cy="637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122</a:t>
            </a:r>
            <a:endParaRPr/>
          </a:p>
        </p:txBody>
      </p:sp>
      <p:grpSp>
        <p:nvGrpSpPr>
          <p:cNvPr id="21" name="Google Shape;21;p29"/>
          <p:cNvGrpSpPr/>
          <p:nvPr/>
        </p:nvGrpSpPr>
        <p:grpSpPr>
          <a:xfrm>
            <a:off x="420127" y="2753847"/>
            <a:ext cx="1269525" cy="420132"/>
            <a:chOff x="0" y="0"/>
            <a:chExt cx="1269523" cy="420130"/>
          </a:xfrm>
        </p:grpSpPr>
        <p:sp>
          <p:nvSpPr>
            <p:cNvPr id="22" name="Google Shape;22;p29"/>
            <p:cNvSpPr/>
            <p:nvPr/>
          </p:nvSpPr>
          <p:spPr>
            <a:xfrm>
              <a:off x="0" y="0"/>
              <a:ext cx="1269523" cy="420130"/>
            </a:xfrm>
            <a:prstGeom prst="roundRect">
              <a:avLst>
                <a:gd name="adj" fmla="val 16667"/>
              </a:avLst>
            </a:prstGeom>
            <a:solidFill>
              <a:srgbClr val="FA823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9"/>
            <p:cNvSpPr txBox="1"/>
            <p:nvPr/>
          </p:nvSpPr>
          <p:spPr>
            <a:xfrm>
              <a:off x="66228" y="40809"/>
              <a:ext cx="1137067" cy="338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Montserrat"/>
                <a:buNone/>
              </a:pPr>
              <a:r>
                <a:rPr lang="en-US" sz="1600" b="0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LEC 03</a:t>
              </a:r>
              <a:endParaRPr dirty="0"/>
            </a:p>
          </p:txBody>
        </p:sp>
      </p:grpSp>
      <p:sp>
        <p:nvSpPr>
          <p:cNvPr id="24" name="Google Shape;24;p29"/>
          <p:cNvSpPr/>
          <p:nvPr/>
        </p:nvSpPr>
        <p:spPr>
          <a:xfrm>
            <a:off x="6714463" y="1251642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/>
          <p:cNvCxnSpPr>
            <a:cxnSpLocks/>
          </p:cNvCxnSpPr>
          <p:nvPr/>
        </p:nvCxnSpPr>
        <p:spPr>
          <a:xfrm>
            <a:off x="7177414" y="4551419"/>
            <a:ext cx="4743685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/>
          <p:cNvSpPr/>
          <p:nvPr/>
        </p:nvSpPr>
        <p:spPr>
          <a:xfrm>
            <a:off x="6931" y="5505568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9"/>
          <p:cNvSpPr txBox="1"/>
          <p:nvPr/>
        </p:nvSpPr>
        <p:spPr>
          <a:xfrm>
            <a:off x="238457" y="5823174"/>
            <a:ext cx="2159236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</a:pPr>
            <a:r>
              <a:rPr lang="en-US" sz="1200" b="1" i="0" u="none" strike="noStrike" cap="none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Questions during Class?</a:t>
            </a:r>
            <a:endParaRPr/>
          </a:p>
        </p:txBody>
      </p:sp>
      <p:sp>
        <p:nvSpPr>
          <p:cNvPr id="28" name="Google Shape;28;p29"/>
          <p:cNvSpPr txBox="1"/>
          <p:nvPr/>
        </p:nvSpPr>
        <p:spPr>
          <a:xfrm>
            <a:off x="242828" y="6094422"/>
            <a:ext cx="2154864" cy="751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0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#cse122 </a:t>
            </a:r>
            <a:endParaRPr/>
          </a:p>
        </p:txBody>
      </p:sp>
      <p:sp>
        <p:nvSpPr>
          <p:cNvPr id="29" name="Google Shape;29;p29"/>
          <p:cNvSpPr/>
          <p:nvPr/>
        </p:nvSpPr>
        <p:spPr>
          <a:xfrm>
            <a:off x="3243845" y="5574550"/>
            <a:ext cx="1218439" cy="1223090"/>
          </a:xfrm>
          <a:prstGeom prst="roundRect">
            <a:avLst>
              <a:gd name="adj" fmla="val 5827"/>
            </a:avLst>
          </a:prstGeom>
          <a:solidFill>
            <a:srgbClr val="A6A6A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9"/>
          <p:cNvSpPr txBox="1">
            <a:spLocks noGrp="1"/>
          </p:cNvSpPr>
          <p:nvPr>
            <p:ph type="sldNum" idx="12"/>
          </p:nvPr>
        </p:nvSpPr>
        <p:spPr>
          <a:xfrm>
            <a:off x="9301481" y="6447714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A5CE83-B61D-7724-61E8-93A5D138A1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2" name="Google Shape;35;p30">
            <a:extLst>
              <a:ext uri="{FF2B5EF4-FFF2-40B4-BE49-F238E27FC236}">
                <a16:creationId xmlns:a16="http://schemas.microsoft.com/office/drawing/2014/main" id="{9101F63B-C09E-9BE0-7D97-B8DE940758D0}"/>
              </a:ext>
            </a:extLst>
          </p:cNvPr>
          <p:cNvSpPr txBox="1"/>
          <p:nvPr userDrawn="1"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24900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460B4-70F4-B145-8648-892BD738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73FE4-2A2D-D54E-9CA7-3BE743A50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0E522-6C81-E146-9573-8B2A26576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7150" y="6329363"/>
            <a:ext cx="552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rgbClr val="2E235D"/>
                </a:solidFill>
              </a:defRPr>
            </a:lvl1pPr>
          </a:lstStyle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829BDB-00F0-1A4D-85ED-E7EECB1665B0}"/>
              </a:ext>
            </a:extLst>
          </p:cNvPr>
          <p:cNvSpPr/>
          <p:nvPr userDrawn="1"/>
        </p:nvSpPr>
        <p:spPr>
          <a:xfrm>
            <a:off x="-89452" y="-2819"/>
            <a:ext cx="12503426" cy="23955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2E279-6D9E-BC4A-A9B9-46E4512D586D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>
                <a:solidFill>
                  <a:schemeClr val="bg1"/>
                </a:solidFill>
                <a:latin typeface="Montserrat SemiBold" pitchFamily="2" charset="77"/>
              </a:rPr>
              <a:t>LEC 03: </a:t>
            </a:r>
            <a:r>
              <a:rPr lang="en-US" sz="900" b="1" i="0" err="1">
                <a:solidFill>
                  <a:schemeClr val="bg1"/>
                </a:solidFill>
                <a:latin typeface="Montserrat SemiBold" pitchFamily="2" charset="77"/>
              </a:rPr>
              <a:t>ArrayList</a:t>
            </a:r>
            <a:endParaRPr lang="en-US" sz="900" b="1" i="0">
              <a:solidFill>
                <a:schemeClr val="bg1"/>
              </a:solidFill>
              <a:latin typeface="Montserrat SemiBold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471D6F-4290-FB54-9742-64D4D89DB061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9" name="Google Shape;35;p30">
            <a:extLst>
              <a:ext uri="{FF2B5EF4-FFF2-40B4-BE49-F238E27FC236}">
                <a16:creationId xmlns:a16="http://schemas.microsoft.com/office/drawing/2014/main" id="{E58EAE3C-585B-3100-1FEE-4E28C9408464}"/>
              </a:ext>
            </a:extLst>
          </p:cNvPr>
          <p:cNvSpPr txBox="1"/>
          <p:nvPr userDrawn="1"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6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6" r:id="rId4"/>
    <p:sldLayoutId id="2147483657" r:id="rId5"/>
    <p:sldLayoutId id="2147483654" r:id="rId6"/>
    <p:sldLayoutId id="2147483655" r:id="rId7"/>
    <p:sldLayoutId id="2147483658" r:id="rId8"/>
    <p:sldLayoutId id="214748365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7mjtK2qeJwl8CjKECVWAwT?si=w-7ZvN-6QCmIBMNMkZlbd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courses.cs.washington.edu/courses/cse122/26au/office_hours/#introductory-programming-lab-ipl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cs.washington.edu/courses/cse122/26au/syllabus/#grading-schemes" TargetMode="External"/><Relationship Id="rId2" Type="http://schemas.openxmlformats.org/officeDocument/2006/relationships/hyperlink" Target="https://courses.cs.washington.edu/courses/cse122/26au/syllabus/#additional-graded-elements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title"/>
          </p:nvPr>
        </p:nvSpPr>
        <p:spPr>
          <a:xfrm>
            <a:off x="305332" y="4125093"/>
            <a:ext cx="6397976" cy="195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</a:pPr>
            <a:r>
              <a:rPr lang="en-US" sz="36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Lists</a:t>
            </a:r>
            <a:endParaRPr sz="3600" dirty="0"/>
          </a:p>
        </p:txBody>
      </p:sp>
      <p:sp>
        <p:nvSpPr>
          <p:cNvPr id="92" name="Google Shape;92;p1"/>
          <p:cNvSpPr txBox="1"/>
          <p:nvPr/>
        </p:nvSpPr>
        <p:spPr>
          <a:xfrm>
            <a:off x="7148324" y="1757979"/>
            <a:ext cx="43854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</a:p>
          <a:p>
            <a:pPr algn="ctr">
              <a:buClr>
                <a:srgbClr val="404040"/>
              </a:buClr>
              <a:buSzPts val="2200"/>
            </a:pPr>
            <a:endParaRPr lang="en-US" sz="24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404040"/>
              </a:buClr>
              <a:buSzPts val="2200"/>
            </a:pPr>
            <a:r>
              <a:rPr lang="en-US" sz="2400" i="1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How do you like to spend a rainy day?</a:t>
            </a:r>
          </a:p>
          <a:p>
            <a:pPr lvl="0" algn="ctr">
              <a:buClr>
                <a:srgbClr val="404040"/>
              </a:buClr>
              <a:buSzPts val="2200"/>
            </a:pPr>
            <a:endParaRPr lang="en-US" sz="1800" i="1" dirty="0">
              <a:solidFill>
                <a:srgbClr val="404040"/>
              </a:solidFill>
              <a:latin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1800" b="1" dirty="0">
                <a:solidFill>
                  <a:schemeClr val="accent6"/>
                </a:solidFill>
                <a:latin typeface="Calibri"/>
                <a:cs typeface="Calibri"/>
                <a:sym typeface="Calibri"/>
              </a:rPr>
              <a:t>Respond on sli.do!</a:t>
            </a:r>
            <a:endParaRPr lang="en-US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/>
          </a:p>
        </p:txBody>
      </p:sp>
      <p:sp>
        <p:nvSpPr>
          <p:cNvPr id="96" name="Google Shape;96;p1"/>
          <p:cNvSpPr txBox="1"/>
          <p:nvPr/>
        </p:nvSpPr>
        <p:spPr>
          <a:xfrm>
            <a:off x="6996450" y="4177924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6996450" y="4640308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8129593" y="4177922"/>
            <a:ext cx="355600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Brett Wortzman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8149349" y="4640324"/>
            <a:ext cx="3737319" cy="132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25" rIns="91425" bIns="91425" numCol="4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Archit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P.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R.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Cady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Carson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Connor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Daniel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David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Hanna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Isis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Jun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Landon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Michelle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Naomi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Neha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Rio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Rohan</a:t>
            </a: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Shreyank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Somya</a:t>
            </a: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Sreshta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Suyash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Trisha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Wesley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Yash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222533-4092-295A-57CD-F63902190B19}"/>
              </a:ext>
            </a:extLst>
          </p:cNvPr>
          <p:cNvSpPr/>
          <p:nvPr/>
        </p:nvSpPr>
        <p:spPr>
          <a:xfrm>
            <a:off x="3299180" y="5637984"/>
            <a:ext cx="1100215" cy="1097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95;p1">
            <a:extLst>
              <a:ext uri="{FF2B5EF4-FFF2-40B4-BE49-F238E27FC236}">
                <a16:creationId xmlns:a16="http://schemas.microsoft.com/office/drawing/2014/main" id="{B1F4C265-0BD7-33D8-59FF-0AB76B223C9B}"/>
              </a:ext>
            </a:extLst>
          </p:cNvPr>
          <p:cNvSpPr txBox="1"/>
          <p:nvPr/>
        </p:nvSpPr>
        <p:spPr>
          <a:xfrm>
            <a:off x="7071026" y="5963530"/>
            <a:ext cx="45399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 algn="ctr">
              <a:buClr>
                <a:srgbClr val="404040"/>
              </a:buClr>
              <a:buSzPts val="2200"/>
            </a:pPr>
            <a:r>
              <a:rPr lang="en-US" sz="2000" b="0" i="0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🎷</a:t>
            </a:r>
            <a:r>
              <a:rPr lang="fr-FR" sz="2000" u="sng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CSE 122 26au Lecture Tunes</a:t>
            </a:r>
            <a:r>
              <a:rPr lang="fr-FR" sz="2000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🎵</a:t>
            </a:r>
            <a:endParaRPr lang="fr-FR" sz="1200" dirty="0">
              <a:solidFill>
                <a:srgbClr val="0563C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872A66-A762-0CBD-9D95-A3D494B27A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01625" y="5637984"/>
            <a:ext cx="1097770" cy="10977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Lecture 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Announcements/Reminders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Using 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PrintStream</a:t>
            </a: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 for File Output</a:t>
            </a:r>
            <a:endParaRPr lang="en-US" b="1" dirty="0">
              <a:solidFill>
                <a:schemeClr val="accent5"/>
              </a:solidFill>
            </a:endParaRPr>
          </a:p>
          <a:p>
            <a:pPr>
              <a:spcAft>
                <a:spcPts val="1200"/>
              </a:spcAft>
            </a:pPr>
            <a:r>
              <a:rPr lang="en-US" dirty="0"/>
              <a:t>PCM Review</a:t>
            </a:r>
          </a:p>
          <a:p>
            <a:pPr>
              <a:spcAft>
                <a:spcPts val="1200"/>
              </a:spcAft>
            </a:pPr>
            <a:r>
              <a:rPr lang="en-US" dirty="0"/>
              <a:t>Programming Practice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5441739" y="1473106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41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F3870-2373-2B03-570C-6B3CE09FA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65F00-1F12-0E48-0722-69545AF48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1106150" cy="48053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 indent="-406400">
              <a:lnSpc>
                <a:spcPct val="100000"/>
              </a:lnSpc>
              <a:buSzPts val="2800"/>
            </a:pPr>
            <a:r>
              <a:rPr lang="en-US" sz="3200" dirty="0">
                <a:solidFill>
                  <a:schemeClr val="tx1"/>
                </a:solidFill>
              </a:rPr>
              <a:t>Programming </a:t>
            </a:r>
            <a:r>
              <a:rPr lang="en-US" sz="3200" dirty="0"/>
              <a:t>Project </a:t>
            </a:r>
            <a:r>
              <a:rPr lang="en-US" sz="3200" dirty="0">
                <a:solidFill>
                  <a:schemeClr val="tx1"/>
                </a:solidFill>
              </a:rPr>
              <a:t>0 (P0) out later today</a:t>
            </a: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sz="2800" dirty="0">
                <a:solidFill>
                  <a:schemeClr val="tx1"/>
                </a:solidFill>
              </a:rPr>
              <a:t>Due next Thursday, October 15</a:t>
            </a:r>
            <a:r>
              <a:rPr lang="en-US" sz="2800" baseline="30000" dirty="0">
                <a:solidFill>
                  <a:schemeClr val="tx1"/>
                </a:solidFill>
              </a:rPr>
              <a:t>th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sz="2800" dirty="0"/>
              <a:t>Focused on File I/O and Lists</a:t>
            </a:r>
          </a:p>
          <a:p>
            <a:pPr indent="-406400">
              <a:lnSpc>
                <a:spcPct val="100000"/>
              </a:lnSpc>
              <a:buSzPts val="2800"/>
            </a:pPr>
            <a:r>
              <a:rPr lang="en-US" sz="3200" dirty="0">
                <a:solidFill>
                  <a:schemeClr val="tx1"/>
                </a:solidFill>
              </a:rPr>
              <a:t>Computer Quiz 0 will run Friday 10/16 through Friday 10/23</a:t>
            </a: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sz="2800" dirty="0"/>
              <a:t>More details on scheduling and logistics coming next week</a:t>
            </a: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sz="2800" dirty="0">
                <a:solidFill>
                  <a:schemeClr val="tx1"/>
                </a:solidFill>
              </a:rPr>
              <a:t>Computer quizzes will be Bring Your Own Device; contact us ASAP if you don’t have a suitable device (laptop or tablet w/keyboard)</a:t>
            </a:r>
          </a:p>
          <a:p>
            <a:pPr indent="-406400">
              <a:lnSpc>
                <a:spcPct val="100000"/>
              </a:lnSpc>
              <a:buSzPts val="2800"/>
            </a:pPr>
            <a:r>
              <a:rPr lang="en-US" sz="3200" dirty="0">
                <a:hlinkClick r:id="rId2"/>
              </a:rPr>
              <a:t>IPL schedule and instructions</a:t>
            </a:r>
            <a:r>
              <a:rPr lang="en-US" sz="3200" dirty="0"/>
              <a:t> posted on website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962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72FBF-57FF-A74A-C29E-BC279C519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Participation Grade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6790E-4988-609F-DA0F-EE1C69346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02983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Two ways to earn credit:</a:t>
            </a:r>
          </a:p>
          <a:p>
            <a:pPr lvl="1"/>
            <a:r>
              <a:rPr lang="en-US" dirty="0"/>
              <a:t>Attempt every slide in a PCM by 11:59pm the day of class</a:t>
            </a:r>
          </a:p>
          <a:p>
            <a:pPr lvl="2"/>
            <a:r>
              <a:rPr lang="en-US" dirty="0"/>
              <a:t>“Attempt” means at least one submission or read/view the reading/video</a:t>
            </a:r>
          </a:p>
          <a:p>
            <a:pPr lvl="2"/>
            <a:r>
              <a:rPr lang="en-US" dirty="0"/>
              <a:t>Can choose just one of the reading/video pair</a:t>
            </a:r>
          </a:p>
          <a:p>
            <a:pPr lvl="1"/>
            <a:r>
              <a:rPr lang="en-US" dirty="0"/>
              <a:t>Attend and participate in section</a:t>
            </a:r>
          </a:p>
          <a:p>
            <a:pPr lvl="2"/>
            <a:r>
              <a:rPr lang="en-US" dirty="0"/>
              <a:t>Paper quiz days not included</a:t>
            </a:r>
          </a:p>
          <a:p>
            <a:pPr lvl="2"/>
            <a:r>
              <a:rPr lang="en-US" dirty="0"/>
              <a:t>“Participate” means any sort of active engagement as evaluated by your TA</a:t>
            </a:r>
          </a:p>
          <a:p>
            <a:r>
              <a:rPr lang="en-US" dirty="0"/>
              <a:t>There will be 32 total opportunities (16 PCMs, 16 sections)</a:t>
            </a:r>
          </a:p>
          <a:p>
            <a:pPr lvl="1"/>
            <a:r>
              <a:rPr lang="en-US" dirty="0"/>
              <a:t>Earn credit for 26/32 for an E; 22/32 for an S</a:t>
            </a:r>
          </a:p>
          <a:p>
            <a:pPr lvl="1"/>
            <a:r>
              <a:rPr lang="en-US" dirty="0"/>
              <a:t>Section 0 and PCM 1 were freebies for everybody</a:t>
            </a:r>
          </a:p>
          <a:p>
            <a:r>
              <a:rPr lang="en-US" dirty="0"/>
              <a:t>Make-ups will generally not be granted</a:t>
            </a:r>
          </a:p>
          <a:p>
            <a:pPr lvl="1"/>
            <a:r>
              <a:rPr lang="en-US" dirty="0"/>
              <a:t>But you can miss six and still get an E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i="1" dirty="0"/>
              <a:t>See </a:t>
            </a:r>
            <a:r>
              <a:rPr lang="en-US" i="1" dirty="0">
                <a:hlinkClick r:id="rId2"/>
              </a:rPr>
              <a:t>description</a:t>
            </a:r>
            <a:r>
              <a:rPr lang="en-US" i="1" dirty="0"/>
              <a:t> and </a:t>
            </a:r>
            <a:r>
              <a:rPr lang="en-US" i="1" dirty="0">
                <a:hlinkClick r:id="rId3"/>
              </a:rPr>
              <a:t>grading</a:t>
            </a:r>
            <a:r>
              <a:rPr lang="en-US" i="1" dirty="0"/>
              <a:t> in the syllabus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048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Lecture 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Announcements/Reminders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Using </a:t>
            </a:r>
            <a:r>
              <a:rPr lang="en-US" b="1" dirty="0" err="1">
                <a:solidFill>
                  <a:schemeClr val="accent5"/>
                </a:solidFill>
                <a:latin typeface="Consolas" panose="020B0609020204030204" pitchFamily="49" charset="0"/>
              </a:rPr>
              <a:t>PrintStream</a:t>
            </a:r>
            <a:r>
              <a:rPr lang="en-US" b="1" dirty="0">
                <a:solidFill>
                  <a:schemeClr val="accent5"/>
                </a:solidFill>
              </a:rPr>
              <a:t> for File Output</a:t>
            </a:r>
          </a:p>
          <a:p>
            <a:pPr>
              <a:spcAft>
                <a:spcPts val="1200"/>
              </a:spcAft>
            </a:pPr>
            <a:r>
              <a:rPr lang="en-US" dirty="0"/>
              <a:t>PCM Review</a:t>
            </a:r>
          </a:p>
          <a:p>
            <a:pPr>
              <a:spcAft>
                <a:spcPts val="1200"/>
              </a:spcAft>
            </a:pPr>
            <a:r>
              <a:rPr lang="en-US" dirty="0"/>
              <a:t>Programming Practice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6562394" y="2126249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246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b="1" dirty="0">
                <a:solidFill>
                  <a:srgbClr val="008080"/>
                </a:solidFill>
              </a:rPr>
              <a:t>(PCM) </a:t>
            </a:r>
            <a:r>
              <a:rPr lang="en-US" b="1" dirty="0" err="1">
                <a:solidFill>
                  <a:schemeClr val="tx1"/>
                </a:solidFill>
                <a:latin typeface="Consolas" panose="020B0609020204030204" pitchFamily="49" charset="0"/>
              </a:rPr>
              <a:t>PrintStreams</a:t>
            </a:r>
            <a:r>
              <a:rPr lang="en-US" b="1" dirty="0">
                <a:solidFill>
                  <a:schemeClr val="tx1"/>
                </a:solidFill>
              </a:rPr>
              <a:t> for output</a:t>
            </a:r>
            <a:endParaRPr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B8F078-CB64-497A-838B-AB9FB1173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1372753"/>
            <a:ext cx="2716884" cy="1183835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1800" err="1">
                <a:latin typeface="Consolas" panose="020B0609020204030204" pitchFamily="49" charset="0"/>
              </a:rPr>
              <a:t>PrintStream</a:t>
            </a:r>
            <a:r>
              <a:rPr lang="en-US" sz="1800"/>
              <a:t> is defined in the </a:t>
            </a:r>
            <a:r>
              <a:rPr lang="en-US" sz="1800">
                <a:latin typeface="Consolas" panose="020B0609020204030204" pitchFamily="49" charset="0"/>
              </a:rPr>
              <a:t>java.io</a:t>
            </a:r>
            <a:r>
              <a:rPr lang="en-US" sz="1800"/>
              <a:t> package </a:t>
            </a:r>
          </a:p>
          <a:p>
            <a:pPr marL="114300" indent="0">
              <a:buNone/>
            </a:pPr>
            <a:r>
              <a:rPr lang="en-US" sz="1800">
                <a:solidFill>
                  <a:srgbClr val="0066FF"/>
                </a:solidFill>
                <a:latin typeface="Consolas" panose="020B0609020204030204" pitchFamily="49" charset="0"/>
              </a:rPr>
              <a:t>import java.io.*;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12CB29-3239-4F89-B965-82A884306890}"/>
              </a:ext>
            </a:extLst>
          </p:cNvPr>
          <p:cNvSpPr txBox="1"/>
          <p:nvPr/>
        </p:nvSpPr>
        <p:spPr>
          <a:xfrm>
            <a:off x="4299111" y="1761935"/>
            <a:ext cx="71689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267F99"/>
                </a:solidFill>
                <a:latin typeface="Consolas" panose="020B0609020204030204" pitchFamily="49" charset="0"/>
              </a:rPr>
              <a:t>File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 err="1">
                <a:solidFill>
                  <a:srgbClr val="001080"/>
                </a:solidFill>
                <a:latin typeface="Consolas" panose="020B0609020204030204" pitchFamily="49" charset="0"/>
              </a:rPr>
              <a:t>outputFile</a:t>
            </a:r>
            <a:r>
              <a:rPr lang="en-US" sz="2000">
                <a:latin typeface="Consolas" panose="020B0609020204030204" pitchFamily="49" charset="0"/>
              </a:rPr>
              <a:t> = </a:t>
            </a:r>
            <a:r>
              <a:rPr lang="en-US" sz="2000">
                <a:solidFill>
                  <a:srgbClr val="AF00DB"/>
                </a:solidFill>
                <a:latin typeface="Consolas" panose="020B0609020204030204" pitchFamily="49" charset="0"/>
              </a:rPr>
              <a:t>new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rgbClr val="795E26"/>
                </a:solidFill>
                <a:latin typeface="Consolas" panose="020B0609020204030204" pitchFamily="49" charset="0"/>
              </a:rPr>
              <a:t>File</a:t>
            </a:r>
            <a:r>
              <a:rPr lang="en-US" sz="2000">
                <a:latin typeface="Consolas" panose="020B0609020204030204" pitchFamily="49" charset="0"/>
              </a:rPr>
              <a:t>(</a:t>
            </a:r>
            <a:r>
              <a:rPr lang="en-US" sz="2000">
                <a:solidFill>
                  <a:srgbClr val="067D17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"out.txt"</a:t>
            </a:r>
            <a:r>
              <a:rPr lang="en-US" sz="2000">
                <a:latin typeface="Consolas" panose="020B0609020204030204" pitchFamily="49" charset="0"/>
              </a:rPr>
              <a:t>);</a:t>
            </a:r>
          </a:p>
          <a:p>
            <a:r>
              <a:rPr lang="en-US" sz="2000" err="1">
                <a:solidFill>
                  <a:srgbClr val="267F99"/>
                </a:solidFill>
                <a:latin typeface="Consolas" panose="020B0609020204030204" pitchFamily="49" charset="0"/>
              </a:rPr>
              <a:t>PrintStream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rgbClr val="001080"/>
                </a:solidFill>
                <a:latin typeface="Consolas" panose="020B0609020204030204" pitchFamily="49" charset="0"/>
              </a:rPr>
              <a:t>output</a:t>
            </a:r>
            <a:r>
              <a:rPr lang="en-US" sz="2000">
                <a:latin typeface="Consolas" panose="020B0609020204030204" pitchFamily="49" charset="0"/>
              </a:rPr>
              <a:t> = </a:t>
            </a:r>
            <a:r>
              <a:rPr lang="en-US" sz="2000">
                <a:solidFill>
                  <a:srgbClr val="AF00DB"/>
                </a:solidFill>
                <a:latin typeface="Consolas" panose="020B0609020204030204" pitchFamily="49" charset="0"/>
              </a:rPr>
              <a:t>new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 err="1">
                <a:solidFill>
                  <a:srgbClr val="795E26"/>
                </a:solidFill>
                <a:latin typeface="Consolas" panose="020B0609020204030204" pitchFamily="49" charset="0"/>
              </a:rPr>
              <a:t>PrintStream</a:t>
            </a:r>
            <a:r>
              <a:rPr lang="en-US" sz="2000">
                <a:latin typeface="Consolas" panose="020B0609020204030204" pitchFamily="49" charset="0"/>
              </a:rPr>
              <a:t>(</a:t>
            </a:r>
            <a:r>
              <a:rPr lang="en-US" sz="2000" err="1">
                <a:solidFill>
                  <a:srgbClr val="001080"/>
                </a:solidFill>
                <a:latin typeface="Consolas" panose="020B0609020204030204" pitchFamily="49" charset="0"/>
              </a:rPr>
              <a:t>outputFile</a:t>
            </a:r>
            <a:r>
              <a:rPr lang="en-US" sz="2000">
                <a:latin typeface="Consolas" panose="020B0609020204030204" pitchFamily="49" charset="0"/>
              </a:rPr>
              <a:t>);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4F4F1FD-E92B-4504-95F9-16149A4F6EEB}"/>
              </a:ext>
            </a:extLst>
          </p:cNvPr>
          <p:cNvGraphicFramePr>
            <a:graphicFrameLocks noGrp="1"/>
          </p:cNvGraphicFramePr>
          <p:nvPr/>
        </p:nvGraphicFramePr>
        <p:xfrm>
          <a:off x="490204" y="2667684"/>
          <a:ext cx="11211592" cy="19521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1029">
                  <a:extLst>
                    <a:ext uri="{9D8B030D-6E8A-4147-A177-3AD203B41FA5}">
                      <a16:colId xmlns:a16="http://schemas.microsoft.com/office/drawing/2014/main" val="3917706969"/>
                    </a:ext>
                  </a:extLst>
                </a:gridCol>
                <a:gridCol w="6640563">
                  <a:extLst>
                    <a:ext uri="{9D8B030D-6E8A-4147-A177-3AD203B41FA5}">
                      <a16:colId xmlns:a16="http://schemas.microsoft.com/office/drawing/2014/main" val="1121208282"/>
                    </a:ext>
                  </a:extLst>
                </a:gridCol>
              </a:tblGrid>
              <a:tr h="708955">
                <a:tc>
                  <a:txBody>
                    <a:bodyPr/>
                    <a:lstStyle/>
                    <a:p>
                      <a:pPr algn="ctr"/>
                      <a:r>
                        <a:rPr lang="en-US" sz="2400" b="1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PrintStream</a:t>
                      </a:r>
                      <a:r>
                        <a:rPr lang="en-US" sz="24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Methods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050094"/>
                  </a:ext>
                </a:extLst>
              </a:tr>
              <a:tr h="542142">
                <a:tc>
                  <a:txBody>
                    <a:bodyPr/>
                    <a:lstStyle/>
                    <a:p>
                      <a:r>
                        <a:rPr lang="en-US" sz="20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print(…)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Prints the given value to the set output location.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7260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println</a:t>
                      </a:r>
                      <a:r>
                        <a:rPr lang="en-US" sz="200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(…)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Prints the given value to the set output location, and then terminates the line.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63204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E4F0646-991B-491B-B66B-1E63D3577A59}"/>
              </a:ext>
            </a:extLst>
          </p:cNvPr>
          <p:cNvSpPr txBox="1"/>
          <p:nvPr/>
        </p:nvSpPr>
        <p:spPr>
          <a:xfrm>
            <a:off x="490204" y="5015547"/>
            <a:ext cx="11211592" cy="147732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err="1">
                <a:solidFill>
                  <a:srgbClr val="001080"/>
                </a:solidFill>
                <a:latin typeface="Consolas" panose="020B0609020204030204" pitchFamily="49" charset="0"/>
              </a:rPr>
              <a:t>System</a:t>
            </a:r>
            <a:r>
              <a:rPr lang="en-US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err="1">
                <a:solidFill>
                  <a:srgbClr val="001080"/>
                </a:solidFill>
                <a:latin typeface="Consolas" panose="020B0609020204030204" pitchFamily="49" charset="0"/>
              </a:rPr>
              <a:t>out</a:t>
            </a:r>
            <a:r>
              <a:rPr lang="en-US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err="1">
                <a:solidFill>
                  <a:srgbClr val="795E26"/>
                </a:solidFill>
                <a:latin typeface="Consolas" panose="020B0609020204030204" pitchFamily="49" charset="0"/>
              </a:rPr>
              <a:t>print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>
                <a:solidFill>
                  <a:srgbClr val="067D17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"Hello, world! "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</a:p>
          <a:p>
            <a:r>
              <a:rPr lang="en-US" err="1">
                <a:solidFill>
                  <a:srgbClr val="001080"/>
                </a:solidFill>
                <a:latin typeface="Consolas" panose="020B0609020204030204" pitchFamily="49" charset="0"/>
              </a:rPr>
              <a:t>System</a:t>
            </a:r>
            <a:r>
              <a:rPr lang="en-US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err="1">
                <a:solidFill>
                  <a:srgbClr val="001080"/>
                </a:solidFill>
                <a:latin typeface="Consolas" panose="020B0609020204030204" pitchFamily="49" charset="0"/>
              </a:rPr>
              <a:t>out</a:t>
            </a:r>
            <a:r>
              <a:rPr lang="en-US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err="1">
                <a:solidFill>
                  <a:srgbClr val="795E26"/>
                </a:solidFill>
                <a:latin typeface="Consolas" panose="020B0609020204030204" pitchFamily="49" charset="0"/>
              </a:rPr>
              <a:t>println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>
                <a:solidFill>
                  <a:srgbClr val="067D17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"#1 Bee Movie fan!"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endParaRPr lang="en-US" sz="1800">
              <a:solidFill>
                <a:srgbClr val="267F99"/>
              </a:solidFill>
              <a:latin typeface="Consolas" panose="020B0609020204030204" pitchFamily="49" charset="0"/>
            </a:endParaRPr>
          </a:p>
          <a:p>
            <a:endParaRPr lang="en-US" sz="1800">
              <a:solidFill>
                <a:srgbClr val="267F99"/>
              </a:solidFill>
              <a:latin typeface="Consolas" panose="020B0609020204030204" pitchFamily="49" charset="0"/>
            </a:endParaRPr>
          </a:p>
          <a:p>
            <a:endParaRPr lang="en-US" sz="1800">
              <a:solidFill>
                <a:srgbClr val="001080"/>
              </a:solidFill>
              <a:latin typeface="Consolas" panose="020B0609020204030204" pitchFamily="49" charset="0"/>
            </a:endParaRPr>
          </a:p>
          <a:p>
            <a:endParaRPr lang="en-US" sz="1800">
              <a:solidFill>
                <a:srgbClr val="001080"/>
              </a:solidFill>
              <a:latin typeface="Consolas" panose="020B0609020204030204" pitchFamily="49" charset="0"/>
            </a:endParaRPr>
          </a:p>
          <a:p>
            <a:r>
              <a:rPr lang="en-US" sz="1800" err="1">
                <a:solidFill>
                  <a:srgbClr val="001080"/>
                </a:solidFill>
                <a:latin typeface="Consolas" panose="020B0609020204030204" pitchFamily="49" charset="0"/>
              </a:rPr>
              <a:t>output</a:t>
            </a:r>
            <a:r>
              <a:rPr lang="en-US" err="1">
                <a:latin typeface="Consolas" panose="020B0609020204030204" pitchFamily="49" charset="0"/>
              </a:rPr>
              <a:t>.</a:t>
            </a:r>
            <a:r>
              <a:rPr lang="en-US" err="1">
                <a:solidFill>
                  <a:srgbClr val="795E26"/>
                </a:solidFill>
                <a:latin typeface="Consolas" panose="020B0609020204030204" pitchFamily="49" charset="0"/>
              </a:rPr>
              <a:t>print</a:t>
            </a:r>
            <a:r>
              <a:rPr lang="en-US">
                <a:latin typeface="Consolas" panose="020B0609020204030204" pitchFamily="49" charset="0"/>
              </a:rPr>
              <a:t>(</a:t>
            </a:r>
            <a:r>
              <a:rPr lang="en-US">
                <a:solidFill>
                  <a:srgbClr val="067D17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"Hello, world! "</a:t>
            </a:r>
            <a:r>
              <a:rPr lang="en-US">
                <a:latin typeface="Consolas" panose="020B0609020204030204" pitchFamily="49" charset="0"/>
              </a:rPr>
              <a:t>);</a:t>
            </a:r>
          </a:p>
          <a:p>
            <a:r>
              <a:rPr lang="en-US" err="1">
                <a:solidFill>
                  <a:srgbClr val="001080"/>
                </a:solidFill>
                <a:latin typeface="Consolas" panose="020B0609020204030204" pitchFamily="49" charset="0"/>
              </a:rPr>
              <a:t>output</a:t>
            </a:r>
            <a:r>
              <a:rPr lang="en-US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err="1">
                <a:solidFill>
                  <a:srgbClr val="795E26"/>
                </a:solidFill>
                <a:latin typeface="Consolas" panose="020B0609020204030204" pitchFamily="49" charset="0"/>
              </a:rPr>
              <a:t>println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>
                <a:solidFill>
                  <a:srgbClr val="067D17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"#1 Bee </a:t>
            </a:r>
            <a:r>
              <a:rPr lang="en-US">
                <a:solidFill>
                  <a:srgbClr val="067D17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Mo</a:t>
            </a:r>
            <a:r>
              <a:rPr lang="en-US">
                <a:solidFill>
                  <a:srgbClr val="067D17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vie fan!"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</a:p>
          <a:p>
            <a:endParaRPr lang="en-US" sz="1800"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3F11E7-3814-42B8-9640-9B2D0E4DA813}"/>
              </a:ext>
            </a:extLst>
          </p:cNvPr>
          <p:cNvSpPr txBox="1"/>
          <p:nvPr/>
        </p:nvSpPr>
        <p:spPr>
          <a:xfrm>
            <a:off x="3183924" y="5927695"/>
            <a:ext cx="5824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latin typeface="Consolas" panose="020B0609020204030204" pitchFamily="49" charset="0"/>
              </a:rPr>
              <a:t>Hello, world! #1 Bee Movie fan!</a:t>
            </a:r>
          </a:p>
        </p:txBody>
      </p:sp>
    </p:spTree>
    <p:extLst>
      <p:ext uri="{BB962C8B-B14F-4D97-AF65-F5344CB8AC3E}">
        <p14:creationId xmlns:p14="http://schemas.microsoft.com/office/powerpoint/2010/main" val="211394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Lecture 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Announcements/Reminders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Using 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PrintStream</a:t>
            </a: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 for File Output</a:t>
            </a:r>
            <a:endParaRPr lang="en-US" b="1" dirty="0">
              <a:solidFill>
                <a:schemeClr val="accent5"/>
              </a:solidFill>
            </a:endParaRP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PCM Review</a:t>
            </a:r>
          </a:p>
          <a:p>
            <a:pPr>
              <a:spcAft>
                <a:spcPts val="1200"/>
              </a:spcAft>
            </a:pPr>
            <a:r>
              <a:rPr lang="en-US" dirty="0"/>
              <a:t>Programming Practice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097300" y="2779392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75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D4CAF-6E67-B3B3-2886-BFF14A15D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0DB0C9A-96AA-EDD2-A9E3-FA881A74F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8080"/>
                </a:solidFill>
              </a:rPr>
              <a:t>(PCM) </a:t>
            </a:r>
            <a:r>
              <a:rPr lang="en-US" dirty="0"/>
              <a:t>Lists / </a:t>
            </a:r>
            <a:r>
              <a:rPr lang="en-US" dirty="0" err="1">
                <a:latin typeface="Consolas" panose="020B0609020204030204" pitchFamily="49" charset="0"/>
              </a:rPr>
              <a:t>ArrayList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C440A3-DA87-5120-2355-9D069BDDB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Lists are very similar to arrays</a:t>
            </a:r>
          </a:p>
          <a:p>
            <a:r>
              <a:rPr lang="en-US" dirty="0"/>
              <a:t>Can hold multiple pieces of data (elements)</a:t>
            </a:r>
          </a:p>
          <a:p>
            <a:r>
              <a:rPr lang="en-US" dirty="0"/>
              <a:t>Zero-based indexing</a:t>
            </a:r>
          </a:p>
          <a:p>
            <a:r>
              <a:rPr lang="en-US" dirty="0">
                <a:solidFill>
                  <a:srgbClr val="7030A0"/>
                </a:solidFill>
              </a:rPr>
              <a:t>Elements must all have the </a:t>
            </a:r>
            <a:r>
              <a:rPr lang="en-US" u="sng" dirty="0">
                <a:solidFill>
                  <a:srgbClr val="7030A0"/>
                </a:solidFill>
              </a:rPr>
              <a:t>same</a:t>
            </a:r>
            <a:r>
              <a:rPr lang="en-US" dirty="0">
                <a:solidFill>
                  <a:srgbClr val="7030A0"/>
                </a:solidFill>
              </a:rPr>
              <a:t> type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In Java, </a:t>
            </a:r>
            <a:r>
              <a:rPr lang="en-US" dirty="0" err="1">
                <a:solidFill>
                  <a:srgbClr val="7030A0"/>
                </a:solidFill>
                <a:latin typeface="Consolas" panose="020B0609020204030204" pitchFamily="49" charset="0"/>
              </a:rPr>
              <a:t>ArrayList</a:t>
            </a:r>
            <a:r>
              <a:rPr lang="en-US" dirty="0">
                <a:solidFill>
                  <a:srgbClr val="7030A0"/>
                </a:solidFill>
              </a:rPr>
              <a:t> can </a:t>
            </a:r>
            <a:r>
              <a:rPr lang="en-US" u="sng" dirty="0">
                <a:solidFill>
                  <a:srgbClr val="7030A0"/>
                </a:solidFill>
              </a:rPr>
              <a:t>only</a:t>
            </a:r>
            <a:r>
              <a:rPr lang="en-US" dirty="0">
                <a:solidFill>
                  <a:srgbClr val="7030A0"/>
                </a:solidFill>
              </a:rPr>
              <a:t> hold objects, so might need to use “wrapper” types: </a:t>
            </a: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</a:rPr>
              <a:t>Integer, Double, Boolean, Character, etc.</a:t>
            </a:r>
            <a:endParaRPr lang="en-US" dirty="0">
              <a:solidFill>
                <a:srgbClr val="7030A0"/>
              </a:solidFill>
            </a:endParaRPr>
          </a:p>
          <a:p>
            <a:endParaRPr lang="en-US" dirty="0"/>
          </a:p>
          <a:p>
            <a:pPr marL="0" indent="0">
              <a:buNone/>
            </a:pPr>
            <a:r>
              <a:rPr lang="en-US" sz="3200" b="1" u="sng" dirty="0"/>
              <a:t>But</a:t>
            </a:r>
            <a:r>
              <a:rPr lang="en-US" b="1" dirty="0"/>
              <a:t> </a:t>
            </a:r>
            <a:r>
              <a:rPr lang="en-US" dirty="0"/>
              <a:t>Lists have dynamic length (so they can resize!) </a:t>
            </a:r>
          </a:p>
        </p:txBody>
      </p:sp>
    </p:spTree>
    <p:extLst>
      <p:ext uri="{BB962C8B-B14F-4D97-AF65-F5344CB8AC3E}">
        <p14:creationId xmlns:p14="http://schemas.microsoft.com/office/powerpoint/2010/main" val="68933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6552D-A4BD-760F-53F9-E08210C37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C824AD-E289-0423-5C5A-A8EADEFCD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8080"/>
                </a:solidFill>
              </a:rPr>
              <a:t>(PCM) </a:t>
            </a:r>
            <a:r>
              <a:rPr lang="en-US" dirty="0"/>
              <a:t>Lists / </a:t>
            </a:r>
            <a:r>
              <a:rPr lang="en-US" dirty="0" err="1">
                <a:latin typeface="Consolas" panose="020B0609020204030204" pitchFamily="49" charset="0"/>
              </a:rPr>
              <a:t>ArrayList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46A93A-91F1-F329-335C-C95506632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Lists are very similar to arrays</a:t>
            </a:r>
          </a:p>
          <a:p>
            <a:r>
              <a:rPr lang="en-US" dirty="0"/>
              <a:t>Can hold multiple pieces of data (elements)</a:t>
            </a:r>
          </a:p>
          <a:p>
            <a:r>
              <a:rPr lang="en-US" dirty="0"/>
              <a:t>Zero-based indexing</a:t>
            </a:r>
          </a:p>
          <a:p>
            <a:r>
              <a:rPr lang="en-US" dirty="0">
                <a:solidFill>
                  <a:srgbClr val="7030A0"/>
                </a:solidFill>
              </a:rPr>
              <a:t>Elements must all have the </a:t>
            </a:r>
            <a:r>
              <a:rPr lang="en-US" u="sng" dirty="0">
                <a:solidFill>
                  <a:srgbClr val="7030A0"/>
                </a:solidFill>
              </a:rPr>
              <a:t>same</a:t>
            </a:r>
            <a:r>
              <a:rPr lang="en-US" dirty="0">
                <a:solidFill>
                  <a:srgbClr val="7030A0"/>
                </a:solidFill>
              </a:rPr>
              <a:t> type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In Java, </a:t>
            </a:r>
            <a:r>
              <a:rPr lang="en-US" dirty="0" err="1">
                <a:solidFill>
                  <a:srgbClr val="7030A0"/>
                </a:solidFill>
                <a:latin typeface="Consolas" panose="020B0609020204030204" pitchFamily="49" charset="0"/>
              </a:rPr>
              <a:t>ArrayList</a:t>
            </a:r>
            <a:r>
              <a:rPr lang="en-US" dirty="0">
                <a:solidFill>
                  <a:srgbClr val="7030A0"/>
                </a:solidFill>
              </a:rPr>
              <a:t> can </a:t>
            </a:r>
            <a:r>
              <a:rPr lang="en-US" u="sng" dirty="0">
                <a:solidFill>
                  <a:srgbClr val="7030A0"/>
                </a:solidFill>
              </a:rPr>
              <a:t>only</a:t>
            </a:r>
            <a:r>
              <a:rPr lang="en-US" dirty="0">
                <a:solidFill>
                  <a:srgbClr val="7030A0"/>
                </a:solidFill>
              </a:rPr>
              <a:t> hold objects, so might need to use “wrapper” types: </a:t>
            </a: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</a:rPr>
              <a:t>Integer, Double, Boolean, Character, etc.</a:t>
            </a:r>
            <a:endParaRPr lang="en-US" dirty="0">
              <a:solidFill>
                <a:srgbClr val="7030A0"/>
              </a:solidFill>
            </a:endParaRPr>
          </a:p>
          <a:p>
            <a:endParaRPr lang="en-US" dirty="0"/>
          </a:p>
          <a:p>
            <a:pPr marL="0" indent="0">
              <a:buNone/>
            </a:pPr>
            <a:r>
              <a:rPr lang="en-US" sz="3200" b="1" u="sng" dirty="0"/>
              <a:t>But</a:t>
            </a:r>
            <a:r>
              <a:rPr lang="en-US" b="1" dirty="0"/>
              <a:t> </a:t>
            </a:r>
            <a:r>
              <a:rPr lang="en-US" dirty="0"/>
              <a:t>Lists have dynamic length (so they can resize!)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0F7BC3-BE9C-E01C-3F65-665487CF7861}"/>
              </a:ext>
            </a:extLst>
          </p:cNvPr>
          <p:cNvSpPr/>
          <p:nvPr/>
        </p:nvSpPr>
        <p:spPr>
          <a:xfrm>
            <a:off x="106585" y="5197375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5937A5-F551-EE74-1C5D-28E53247817A}"/>
              </a:ext>
            </a:extLst>
          </p:cNvPr>
          <p:cNvSpPr/>
          <p:nvPr/>
        </p:nvSpPr>
        <p:spPr>
          <a:xfrm>
            <a:off x="951444" y="5190447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CB7EB7-4A4B-4A99-E4B1-5D1D3280E9BA}"/>
              </a:ext>
            </a:extLst>
          </p:cNvPr>
          <p:cNvSpPr/>
          <p:nvPr/>
        </p:nvSpPr>
        <p:spPr>
          <a:xfrm>
            <a:off x="1797760" y="5190448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16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341B3C-D524-8A37-72CF-A87F4CE9E60A}"/>
              </a:ext>
            </a:extLst>
          </p:cNvPr>
          <p:cNvSpPr/>
          <p:nvPr/>
        </p:nvSpPr>
        <p:spPr>
          <a:xfrm>
            <a:off x="2644076" y="5190446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23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B8028C-32E0-D5F4-8FC2-00EC3D26F302}"/>
              </a:ext>
            </a:extLst>
          </p:cNvPr>
          <p:cNvSpPr/>
          <p:nvPr/>
        </p:nvSpPr>
        <p:spPr>
          <a:xfrm>
            <a:off x="3488935" y="5190444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42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752641-04E0-7247-0CB3-26D6414B8DD6}"/>
              </a:ext>
            </a:extLst>
          </p:cNvPr>
          <p:cNvSpPr txBox="1"/>
          <p:nvPr/>
        </p:nvSpPr>
        <p:spPr>
          <a:xfrm>
            <a:off x="819366" y="6076038"/>
            <a:ext cx="2669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err="1">
                <a:latin typeface="Consolas" panose="020B0609020204030204" pitchFamily="49" charset="0"/>
              </a:rPr>
              <a:t>list.size</a:t>
            </a:r>
            <a:r>
              <a:rPr lang="en-US" sz="2400">
                <a:latin typeface="Consolas" panose="020B0609020204030204" pitchFamily="49" charset="0"/>
              </a:rPr>
              <a:t>(): 5</a:t>
            </a:r>
          </a:p>
        </p:txBody>
      </p:sp>
    </p:spTree>
    <p:extLst>
      <p:ext uri="{BB962C8B-B14F-4D97-AF65-F5344CB8AC3E}">
        <p14:creationId xmlns:p14="http://schemas.microsoft.com/office/powerpoint/2010/main" val="897920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AC5FB-41B9-B7BF-CD0D-943DBD84C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3A6B56A-821B-9F35-E7F6-8BB566069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8080"/>
                </a:solidFill>
              </a:rPr>
              <a:t>(PCM) </a:t>
            </a:r>
            <a:r>
              <a:rPr lang="en-US" dirty="0"/>
              <a:t>Lists / </a:t>
            </a:r>
            <a:r>
              <a:rPr lang="en-US" dirty="0" err="1">
                <a:latin typeface="Consolas" panose="020B0609020204030204" pitchFamily="49" charset="0"/>
              </a:rPr>
              <a:t>ArrayList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A8CD18-406C-1517-C419-906FDC884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Lists are very similar to arrays</a:t>
            </a:r>
          </a:p>
          <a:p>
            <a:r>
              <a:rPr lang="en-US" dirty="0"/>
              <a:t>Can hold multiple pieces of data (elements)</a:t>
            </a:r>
          </a:p>
          <a:p>
            <a:r>
              <a:rPr lang="en-US" dirty="0"/>
              <a:t>Zero-based indexing</a:t>
            </a:r>
          </a:p>
          <a:p>
            <a:r>
              <a:rPr lang="en-US" dirty="0">
                <a:solidFill>
                  <a:srgbClr val="7030A0"/>
                </a:solidFill>
              </a:rPr>
              <a:t>Elements must all have the </a:t>
            </a:r>
            <a:r>
              <a:rPr lang="en-US" u="sng" dirty="0">
                <a:solidFill>
                  <a:srgbClr val="7030A0"/>
                </a:solidFill>
              </a:rPr>
              <a:t>same</a:t>
            </a:r>
            <a:r>
              <a:rPr lang="en-US" dirty="0">
                <a:solidFill>
                  <a:srgbClr val="7030A0"/>
                </a:solidFill>
              </a:rPr>
              <a:t> type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In Java, </a:t>
            </a:r>
            <a:r>
              <a:rPr lang="en-US" dirty="0" err="1">
                <a:solidFill>
                  <a:srgbClr val="7030A0"/>
                </a:solidFill>
                <a:latin typeface="Consolas" panose="020B0609020204030204" pitchFamily="49" charset="0"/>
              </a:rPr>
              <a:t>ArrayList</a:t>
            </a:r>
            <a:r>
              <a:rPr lang="en-US" dirty="0">
                <a:solidFill>
                  <a:srgbClr val="7030A0"/>
                </a:solidFill>
              </a:rPr>
              <a:t> can </a:t>
            </a:r>
            <a:r>
              <a:rPr lang="en-US" u="sng" dirty="0">
                <a:solidFill>
                  <a:srgbClr val="7030A0"/>
                </a:solidFill>
              </a:rPr>
              <a:t>only</a:t>
            </a:r>
            <a:r>
              <a:rPr lang="en-US" dirty="0">
                <a:solidFill>
                  <a:srgbClr val="7030A0"/>
                </a:solidFill>
              </a:rPr>
              <a:t> hold objects, so might need to use “wrapper” types: </a:t>
            </a: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</a:rPr>
              <a:t>Integer, Double, Boolean, Character, etc.</a:t>
            </a:r>
            <a:endParaRPr lang="en-US" dirty="0">
              <a:solidFill>
                <a:srgbClr val="7030A0"/>
              </a:solidFill>
            </a:endParaRPr>
          </a:p>
          <a:p>
            <a:endParaRPr lang="en-US" dirty="0"/>
          </a:p>
          <a:p>
            <a:pPr marL="0" indent="0">
              <a:buNone/>
            </a:pPr>
            <a:r>
              <a:rPr lang="en-US" sz="3200" b="1" u="sng" dirty="0"/>
              <a:t>But</a:t>
            </a:r>
            <a:r>
              <a:rPr lang="en-US" b="1" dirty="0"/>
              <a:t> </a:t>
            </a:r>
            <a:r>
              <a:rPr lang="en-US" dirty="0"/>
              <a:t>Lists have dynamic length (so they can resize!)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FACE1C-AD1A-5AF2-CFE5-3313D7A448DD}"/>
              </a:ext>
            </a:extLst>
          </p:cNvPr>
          <p:cNvSpPr/>
          <p:nvPr/>
        </p:nvSpPr>
        <p:spPr>
          <a:xfrm>
            <a:off x="106585" y="5197375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6C7172-0896-8BF5-360C-7AF0802633AB}"/>
              </a:ext>
            </a:extLst>
          </p:cNvPr>
          <p:cNvSpPr/>
          <p:nvPr/>
        </p:nvSpPr>
        <p:spPr>
          <a:xfrm>
            <a:off x="951444" y="5190447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AF5E8C-9005-31C0-FEB3-C6DAA5D07675}"/>
              </a:ext>
            </a:extLst>
          </p:cNvPr>
          <p:cNvSpPr/>
          <p:nvPr/>
        </p:nvSpPr>
        <p:spPr>
          <a:xfrm>
            <a:off x="1797760" y="5190448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16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286366-A560-00C5-9FF7-ECD6CE30A889}"/>
              </a:ext>
            </a:extLst>
          </p:cNvPr>
          <p:cNvSpPr/>
          <p:nvPr/>
        </p:nvSpPr>
        <p:spPr>
          <a:xfrm>
            <a:off x="2644076" y="5190446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23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412DF0-4C35-9325-1CFC-95FD74CEF933}"/>
              </a:ext>
            </a:extLst>
          </p:cNvPr>
          <p:cNvSpPr/>
          <p:nvPr/>
        </p:nvSpPr>
        <p:spPr>
          <a:xfrm>
            <a:off x="3488935" y="5190444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42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646302-E0FE-3473-5B91-4B35151BBA83}"/>
              </a:ext>
            </a:extLst>
          </p:cNvPr>
          <p:cNvSpPr txBox="1"/>
          <p:nvPr/>
        </p:nvSpPr>
        <p:spPr>
          <a:xfrm>
            <a:off x="819366" y="6076038"/>
            <a:ext cx="2669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err="1">
                <a:latin typeface="Consolas" panose="020B0609020204030204" pitchFamily="49" charset="0"/>
              </a:rPr>
              <a:t>list.size</a:t>
            </a:r>
            <a:r>
              <a:rPr lang="en-US" sz="2400">
                <a:latin typeface="Consolas" panose="020B0609020204030204" pitchFamily="49" charset="0"/>
              </a:rPr>
              <a:t>(): 5</a:t>
            </a:r>
          </a:p>
        </p:txBody>
      </p:sp>
      <p:sp>
        <p:nvSpPr>
          <p:cNvPr id="13" name="Arrow: Right 12" descr="list's contents change with list.add(2, 15) call">
            <a:extLst>
              <a:ext uri="{FF2B5EF4-FFF2-40B4-BE49-F238E27FC236}">
                <a16:creationId xmlns:a16="http://schemas.microsoft.com/office/drawing/2014/main" id="{6AB56083-7D85-4D93-93B4-1D1264D74120}"/>
              </a:ext>
            </a:extLst>
          </p:cNvPr>
          <p:cNvSpPr/>
          <p:nvPr/>
        </p:nvSpPr>
        <p:spPr>
          <a:xfrm>
            <a:off x="4447065" y="5482151"/>
            <a:ext cx="2463084" cy="34781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64F4B3-D358-B678-4582-B156F5FDB7C6}"/>
              </a:ext>
            </a:extLst>
          </p:cNvPr>
          <p:cNvSpPr txBox="1"/>
          <p:nvPr/>
        </p:nvSpPr>
        <p:spPr>
          <a:xfrm>
            <a:off x="4343822" y="5127215"/>
            <a:ext cx="2669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err="1">
                <a:latin typeface="Consolas" panose="020B0609020204030204" pitchFamily="49" charset="0"/>
              </a:rPr>
              <a:t>list.add</a:t>
            </a:r>
            <a:r>
              <a:rPr lang="en-US" sz="2000">
                <a:latin typeface="Consolas" panose="020B0609020204030204" pitchFamily="49" charset="0"/>
              </a:rPr>
              <a:t>(2, 15);</a:t>
            </a:r>
          </a:p>
        </p:txBody>
      </p:sp>
    </p:spTree>
    <p:extLst>
      <p:ext uri="{BB962C8B-B14F-4D97-AF65-F5344CB8AC3E}">
        <p14:creationId xmlns:p14="http://schemas.microsoft.com/office/powerpoint/2010/main" val="3939670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AA223-B461-EE83-AEEF-C36B4B7EE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4239D0B-4FF9-E540-68E6-7EB0943E9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8080"/>
                </a:solidFill>
              </a:rPr>
              <a:t>(PCM) </a:t>
            </a:r>
            <a:r>
              <a:rPr lang="en-US" dirty="0"/>
              <a:t>Lists / </a:t>
            </a:r>
            <a:r>
              <a:rPr lang="en-US" dirty="0" err="1">
                <a:latin typeface="Consolas" panose="020B0609020204030204" pitchFamily="49" charset="0"/>
              </a:rPr>
              <a:t>ArrayList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DB7DC1-B558-3C1C-DFA5-5882EF238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Lists are very similar to arrays</a:t>
            </a:r>
          </a:p>
          <a:p>
            <a:r>
              <a:rPr lang="en-US" dirty="0"/>
              <a:t>Can hold multiple pieces of data (elements)</a:t>
            </a:r>
          </a:p>
          <a:p>
            <a:r>
              <a:rPr lang="en-US" dirty="0"/>
              <a:t>Zero-based indexing</a:t>
            </a:r>
          </a:p>
          <a:p>
            <a:r>
              <a:rPr lang="en-US" dirty="0">
                <a:solidFill>
                  <a:srgbClr val="7030A0"/>
                </a:solidFill>
              </a:rPr>
              <a:t>Elements must all have the </a:t>
            </a:r>
            <a:r>
              <a:rPr lang="en-US" u="sng" dirty="0">
                <a:solidFill>
                  <a:srgbClr val="7030A0"/>
                </a:solidFill>
              </a:rPr>
              <a:t>same</a:t>
            </a:r>
            <a:r>
              <a:rPr lang="en-US" dirty="0">
                <a:solidFill>
                  <a:srgbClr val="7030A0"/>
                </a:solidFill>
              </a:rPr>
              <a:t> type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In Java, </a:t>
            </a:r>
            <a:r>
              <a:rPr lang="en-US" dirty="0" err="1">
                <a:solidFill>
                  <a:srgbClr val="7030A0"/>
                </a:solidFill>
                <a:latin typeface="Consolas" panose="020B0609020204030204" pitchFamily="49" charset="0"/>
              </a:rPr>
              <a:t>ArrayList</a:t>
            </a:r>
            <a:r>
              <a:rPr lang="en-US" dirty="0">
                <a:solidFill>
                  <a:srgbClr val="7030A0"/>
                </a:solidFill>
              </a:rPr>
              <a:t> can </a:t>
            </a:r>
            <a:r>
              <a:rPr lang="en-US" u="sng" dirty="0">
                <a:solidFill>
                  <a:srgbClr val="7030A0"/>
                </a:solidFill>
              </a:rPr>
              <a:t>only</a:t>
            </a:r>
            <a:r>
              <a:rPr lang="en-US" dirty="0">
                <a:solidFill>
                  <a:srgbClr val="7030A0"/>
                </a:solidFill>
              </a:rPr>
              <a:t> hold objects, so might need to use “wrapper” types: </a:t>
            </a: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</a:rPr>
              <a:t>Integer, Double, Boolean, Character, etc.</a:t>
            </a:r>
            <a:endParaRPr lang="en-US" dirty="0">
              <a:solidFill>
                <a:srgbClr val="7030A0"/>
              </a:solidFill>
            </a:endParaRPr>
          </a:p>
          <a:p>
            <a:endParaRPr lang="en-US" dirty="0"/>
          </a:p>
          <a:p>
            <a:pPr marL="0" indent="0">
              <a:buNone/>
            </a:pPr>
            <a:r>
              <a:rPr lang="en-US" sz="3200" b="1" u="sng" dirty="0"/>
              <a:t>But</a:t>
            </a:r>
            <a:r>
              <a:rPr lang="en-US" b="1" dirty="0"/>
              <a:t> </a:t>
            </a:r>
            <a:r>
              <a:rPr lang="en-US" dirty="0"/>
              <a:t>Lists have dynamic length (so they can resize!)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954280-0CCF-F1D9-203E-09027973AC04}"/>
              </a:ext>
            </a:extLst>
          </p:cNvPr>
          <p:cNvSpPr/>
          <p:nvPr/>
        </p:nvSpPr>
        <p:spPr>
          <a:xfrm>
            <a:off x="106585" y="5197375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8AA48A-12DA-8ECA-79E0-CECA97D39AB6}"/>
              </a:ext>
            </a:extLst>
          </p:cNvPr>
          <p:cNvSpPr/>
          <p:nvPr/>
        </p:nvSpPr>
        <p:spPr>
          <a:xfrm>
            <a:off x="951444" y="5190447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87FEBD-1254-8FDA-BAEC-30E381A4656C}"/>
              </a:ext>
            </a:extLst>
          </p:cNvPr>
          <p:cNvSpPr/>
          <p:nvPr/>
        </p:nvSpPr>
        <p:spPr>
          <a:xfrm>
            <a:off x="1797760" y="5190448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16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844128-D012-D131-0457-861AAA57AB76}"/>
              </a:ext>
            </a:extLst>
          </p:cNvPr>
          <p:cNvSpPr/>
          <p:nvPr/>
        </p:nvSpPr>
        <p:spPr>
          <a:xfrm>
            <a:off x="2644076" y="5190446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23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9EF113-D8DF-DE60-29BF-3674E743C0FD}"/>
              </a:ext>
            </a:extLst>
          </p:cNvPr>
          <p:cNvSpPr/>
          <p:nvPr/>
        </p:nvSpPr>
        <p:spPr>
          <a:xfrm>
            <a:off x="3488935" y="5190444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42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D74DFA-5AEA-EE6A-08EB-5794C53A95FE}"/>
              </a:ext>
            </a:extLst>
          </p:cNvPr>
          <p:cNvSpPr txBox="1"/>
          <p:nvPr/>
        </p:nvSpPr>
        <p:spPr>
          <a:xfrm>
            <a:off x="819366" y="6076038"/>
            <a:ext cx="2669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err="1">
                <a:latin typeface="Consolas" panose="020B0609020204030204" pitchFamily="49" charset="0"/>
              </a:rPr>
              <a:t>list.size</a:t>
            </a:r>
            <a:r>
              <a:rPr lang="en-US" sz="2400">
                <a:latin typeface="Consolas" panose="020B0609020204030204" pitchFamily="49" charset="0"/>
              </a:rPr>
              <a:t>(): 5</a:t>
            </a:r>
          </a:p>
        </p:txBody>
      </p:sp>
      <p:sp>
        <p:nvSpPr>
          <p:cNvPr id="13" name="Arrow: Right 12" descr="list's contents change with list.add(2, 15) call">
            <a:extLst>
              <a:ext uri="{FF2B5EF4-FFF2-40B4-BE49-F238E27FC236}">
                <a16:creationId xmlns:a16="http://schemas.microsoft.com/office/drawing/2014/main" id="{8C397ED5-3D68-BDE6-F728-BC6F4F149773}"/>
              </a:ext>
            </a:extLst>
          </p:cNvPr>
          <p:cNvSpPr/>
          <p:nvPr/>
        </p:nvSpPr>
        <p:spPr>
          <a:xfrm>
            <a:off x="4447065" y="5482151"/>
            <a:ext cx="2463084" cy="34781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087CC2-761A-A5F7-F018-199E08F5D575}"/>
              </a:ext>
            </a:extLst>
          </p:cNvPr>
          <p:cNvSpPr txBox="1"/>
          <p:nvPr/>
        </p:nvSpPr>
        <p:spPr>
          <a:xfrm>
            <a:off x="4343822" y="5127215"/>
            <a:ext cx="2669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err="1">
                <a:latin typeface="Consolas" panose="020B0609020204030204" pitchFamily="49" charset="0"/>
              </a:rPr>
              <a:t>list.add</a:t>
            </a:r>
            <a:r>
              <a:rPr lang="en-US" sz="2000">
                <a:latin typeface="Consolas" panose="020B0609020204030204" pitchFamily="49" charset="0"/>
              </a:rPr>
              <a:t>(2, 15);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C98972-07D4-BD63-04E6-7B23A45554E3}"/>
              </a:ext>
            </a:extLst>
          </p:cNvPr>
          <p:cNvSpPr/>
          <p:nvPr/>
        </p:nvSpPr>
        <p:spPr>
          <a:xfrm>
            <a:off x="7013391" y="5190450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FBF6AE-CF0D-522E-E806-F0A364E08429}"/>
              </a:ext>
            </a:extLst>
          </p:cNvPr>
          <p:cNvSpPr/>
          <p:nvPr/>
        </p:nvSpPr>
        <p:spPr>
          <a:xfrm>
            <a:off x="7858250" y="5190449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8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80B61F-D882-0252-742E-9E33E2CFE5E3}"/>
              </a:ext>
            </a:extLst>
          </p:cNvPr>
          <p:cNvSpPr/>
          <p:nvPr/>
        </p:nvSpPr>
        <p:spPr>
          <a:xfrm>
            <a:off x="8704566" y="5190450"/>
            <a:ext cx="844859" cy="8190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15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38C8DD-59FF-C38D-5D06-52856109C2A5}"/>
              </a:ext>
            </a:extLst>
          </p:cNvPr>
          <p:cNvSpPr/>
          <p:nvPr/>
        </p:nvSpPr>
        <p:spPr>
          <a:xfrm>
            <a:off x="9540225" y="5190450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16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B5C6C2-AF50-551D-A71D-06AE488053E1}"/>
              </a:ext>
            </a:extLst>
          </p:cNvPr>
          <p:cNvSpPr/>
          <p:nvPr/>
        </p:nvSpPr>
        <p:spPr>
          <a:xfrm>
            <a:off x="10375884" y="5190449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23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3C52FE-CD2E-E2B5-6FF0-E9C5A4095FD3}"/>
              </a:ext>
            </a:extLst>
          </p:cNvPr>
          <p:cNvSpPr/>
          <p:nvPr/>
        </p:nvSpPr>
        <p:spPr>
          <a:xfrm>
            <a:off x="11220743" y="5190447"/>
            <a:ext cx="844859" cy="819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42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234323-CCCC-8A0A-4062-12879613D0D8}"/>
              </a:ext>
            </a:extLst>
          </p:cNvPr>
          <p:cNvSpPr txBox="1"/>
          <p:nvPr/>
        </p:nvSpPr>
        <p:spPr>
          <a:xfrm>
            <a:off x="8205440" y="6144697"/>
            <a:ext cx="2669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err="1">
                <a:latin typeface="Consolas" panose="020B0609020204030204" pitchFamily="49" charset="0"/>
              </a:rPr>
              <a:t>list.size</a:t>
            </a:r>
            <a:r>
              <a:rPr lang="en-US" sz="2400">
                <a:latin typeface="Consolas" panose="020B0609020204030204" pitchFamily="49" charset="0"/>
              </a:rPr>
              <a:t>(): </a:t>
            </a:r>
            <a:r>
              <a:rPr lang="en-US" sz="2400" b="1">
                <a:solidFill>
                  <a:schemeClr val="accent6"/>
                </a:solidFill>
                <a:latin typeface="Consolas" panose="020B0609020204030204" pitchFamily="49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969032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9F6E64-B983-40A4-2550-A1222EC74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8080"/>
                </a:solidFill>
              </a:rPr>
              <a:t>(PCM) </a:t>
            </a:r>
            <a:r>
              <a:rPr lang="en-US" dirty="0" err="1">
                <a:latin typeface="Consolas" panose="020B0609020204030204" pitchFamily="49" charset="0"/>
              </a:rPr>
              <a:t>ArrayList</a:t>
            </a:r>
            <a:r>
              <a:rPr lang="en-US" dirty="0"/>
              <a:t> Methods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B805D724-3C57-4897-B1AF-99EF3B6B31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9584268"/>
              </p:ext>
            </p:extLst>
          </p:nvPr>
        </p:nvGraphicFramePr>
        <p:xfrm>
          <a:off x="838200" y="1199070"/>
          <a:ext cx="10515600" cy="495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62284040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624366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615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onsolas" panose="020B0609020204030204" pitchFamily="49" charset="0"/>
                        </a:rPr>
                        <a:t>add(</a:t>
                      </a:r>
                      <a:r>
                        <a:rPr lang="en-US" i="0">
                          <a:latin typeface="Consolas" panose="020B0609020204030204" pitchFamily="49" charset="0"/>
                        </a:rPr>
                        <a:t>type </a:t>
                      </a:r>
                      <a:r>
                        <a:rPr lang="en-US" i="1">
                          <a:latin typeface="Consolas" panose="020B0609020204030204" pitchFamily="49" charset="0"/>
                        </a:rPr>
                        <a:t>element</a:t>
                      </a:r>
                      <a:r>
                        <a:rPr lang="en-US" i="0">
                          <a:latin typeface="Consolas" panose="020B0609020204030204" pitchFamily="49" charset="0"/>
                        </a:rPr>
                        <a:t>)</a:t>
                      </a:r>
                      <a:endParaRPr lang="en-US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Adds </a:t>
                      </a:r>
                      <a:r>
                        <a:rPr lang="en-US" i="1">
                          <a:latin typeface="Consolas" panose="020B0609020204030204" pitchFamily="49" charset="0"/>
                        </a:rPr>
                        <a:t>element</a:t>
                      </a:r>
                      <a:r>
                        <a:rPr lang="en-US" i="1"/>
                        <a:t> </a:t>
                      </a:r>
                      <a:r>
                        <a:rPr lang="en-US" i="0"/>
                        <a:t>to the </a:t>
                      </a:r>
                      <a:r>
                        <a:rPr lang="en-US" b="1" i="1">
                          <a:solidFill>
                            <a:srgbClr val="7030A0"/>
                          </a:solidFill>
                        </a:rPr>
                        <a:t>end</a:t>
                      </a:r>
                      <a:r>
                        <a:rPr lang="en-US" i="0"/>
                        <a:t> of the </a:t>
                      </a:r>
                      <a:r>
                        <a:rPr lang="en-US" i="0" err="1">
                          <a:latin typeface="Consolas" panose="020B0609020204030204" pitchFamily="49" charset="0"/>
                        </a:rPr>
                        <a:t>ArrayList</a:t>
                      </a:r>
                      <a:endParaRPr lang="en-US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744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onsolas" panose="020B0609020204030204" pitchFamily="49" charset="0"/>
                        </a:rPr>
                        <a:t>add(</a:t>
                      </a:r>
                      <a:r>
                        <a:rPr lang="en-US" i="0">
                          <a:latin typeface="Consolas" panose="020B0609020204030204" pitchFamily="49" charset="0"/>
                        </a:rPr>
                        <a:t>int</a:t>
                      </a:r>
                      <a:r>
                        <a:rPr lang="en-US" i="1">
                          <a:latin typeface="Consolas" panose="020B0609020204030204" pitchFamily="49" charset="0"/>
                        </a:rPr>
                        <a:t> index</a:t>
                      </a:r>
                      <a:r>
                        <a:rPr lang="en-US" i="0">
                          <a:latin typeface="Consolas" panose="020B0609020204030204" pitchFamily="49" charset="0"/>
                        </a:rPr>
                        <a:t>, type</a:t>
                      </a:r>
                      <a:r>
                        <a:rPr lang="en-US" i="1">
                          <a:latin typeface="Consolas" panose="020B0609020204030204" pitchFamily="49" charset="0"/>
                        </a:rPr>
                        <a:t> element</a:t>
                      </a:r>
                      <a:r>
                        <a:rPr lang="en-US" i="0">
                          <a:latin typeface="Consolas" panose="020B0609020204030204" pitchFamily="49" charset="0"/>
                        </a:rPr>
                        <a:t>)</a:t>
                      </a:r>
                      <a:endParaRPr lang="en-US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Adds </a:t>
                      </a:r>
                      <a:r>
                        <a:rPr lang="en-US" i="1">
                          <a:latin typeface="Consolas" panose="020B0609020204030204" pitchFamily="49" charset="0"/>
                        </a:rPr>
                        <a:t>element</a:t>
                      </a:r>
                      <a:r>
                        <a:rPr lang="en-US" i="1"/>
                        <a:t> </a:t>
                      </a:r>
                      <a:r>
                        <a:rPr lang="en-US" i="0"/>
                        <a:t>to the specified </a:t>
                      </a:r>
                      <a:r>
                        <a:rPr lang="en-US" b="1" i="1">
                          <a:solidFill>
                            <a:srgbClr val="7030A0"/>
                          </a:solidFill>
                          <a:latin typeface="Consolas" panose="020B0609020204030204" pitchFamily="49" charset="0"/>
                        </a:rPr>
                        <a:t>index</a:t>
                      </a:r>
                      <a:r>
                        <a:rPr lang="en-US" i="1"/>
                        <a:t> </a:t>
                      </a:r>
                      <a:r>
                        <a:rPr lang="en-US" i="0"/>
                        <a:t>in the </a:t>
                      </a:r>
                      <a:r>
                        <a:rPr lang="en-US" i="0" err="1">
                          <a:latin typeface="Consolas" panose="020B0609020204030204" pitchFamily="49" charset="0"/>
                        </a:rPr>
                        <a:t>ArrayList</a:t>
                      </a:r>
                      <a:r>
                        <a:rPr lang="en-US" i="0"/>
                        <a:t> 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499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onsolas" panose="020B0609020204030204" pitchFamily="49" charset="0"/>
                        </a:rPr>
                        <a:t>size()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Returns the number of elements in the </a:t>
                      </a:r>
                      <a:r>
                        <a:rPr lang="en-US" err="1">
                          <a:latin typeface="Consolas" panose="020B0609020204030204" pitchFamily="49" charset="0"/>
                        </a:rPr>
                        <a:t>ArrayList</a:t>
                      </a:r>
                      <a:endParaRPr lang="en-US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927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onsolas" panose="020B0609020204030204" pitchFamily="49" charset="0"/>
                        </a:rPr>
                        <a:t>contains(</a:t>
                      </a:r>
                      <a:r>
                        <a:rPr lang="en-US" i="0">
                          <a:latin typeface="Consolas" panose="020B0609020204030204" pitchFamily="49" charset="0"/>
                        </a:rPr>
                        <a:t>type</a:t>
                      </a:r>
                      <a:r>
                        <a:rPr lang="en-US" i="1">
                          <a:latin typeface="Consolas" panose="020B0609020204030204" pitchFamily="49" charset="0"/>
                        </a:rPr>
                        <a:t> element</a:t>
                      </a:r>
                      <a:r>
                        <a:rPr lang="en-US" i="0">
                          <a:latin typeface="Consolas" panose="020B0609020204030204" pitchFamily="49" charset="0"/>
                        </a:rPr>
                        <a:t>)</a:t>
                      </a:r>
                      <a:endParaRPr lang="en-US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Returns </a:t>
                      </a:r>
                      <a:r>
                        <a:rPr lang="en-US">
                          <a:latin typeface="Consolas" panose="020B0609020204030204" pitchFamily="49" charset="0"/>
                        </a:rPr>
                        <a:t>true</a:t>
                      </a:r>
                      <a:r>
                        <a:rPr lang="en-US"/>
                        <a:t> if </a:t>
                      </a:r>
                      <a:r>
                        <a:rPr lang="en-US" i="1">
                          <a:latin typeface="Consolas" panose="020B0609020204030204" pitchFamily="49" charset="0"/>
                        </a:rPr>
                        <a:t>element</a:t>
                      </a:r>
                      <a:r>
                        <a:rPr lang="en-US" i="1"/>
                        <a:t> </a:t>
                      </a:r>
                      <a:r>
                        <a:rPr lang="en-US" i="0"/>
                        <a:t>is contained in the </a:t>
                      </a:r>
                      <a:r>
                        <a:rPr lang="en-US" i="0" err="1">
                          <a:latin typeface="Consolas" panose="020B0609020204030204" pitchFamily="49" charset="0"/>
                        </a:rPr>
                        <a:t>ArrayList</a:t>
                      </a:r>
                      <a:r>
                        <a:rPr lang="en-US" i="0"/>
                        <a:t>, </a:t>
                      </a:r>
                      <a:r>
                        <a:rPr lang="en-US" i="0">
                          <a:latin typeface="Consolas" panose="020B0609020204030204" pitchFamily="49" charset="0"/>
                        </a:rPr>
                        <a:t>false</a:t>
                      </a:r>
                      <a:r>
                        <a:rPr lang="en-US" i="0"/>
                        <a:t> otherwise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863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onsolas" panose="020B0609020204030204" pitchFamily="49" charset="0"/>
                        </a:rPr>
                        <a:t>get</a:t>
                      </a:r>
                      <a:r>
                        <a:rPr lang="en-US" i="0">
                          <a:latin typeface="Consolas" panose="020B0609020204030204" pitchFamily="49" charset="0"/>
                        </a:rPr>
                        <a:t>(int</a:t>
                      </a:r>
                      <a:r>
                        <a:rPr lang="en-US" i="1">
                          <a:latin typeface="Consolas" panose="020B0609020204030204" pitchFamily="49" charset="0"/>
                        </a:rPr>
                        <a:t> index</a:t>
                      </a:r>
                      <a:r>
                        <a:rPr lang="en-US" i="0">
                          <a:latin typeface="Consolas" panose="020B0609020204030204" pitchFamily="49" charset="0"/>
                        </a:rPr>
                        <a:t>)</a:t>
                      </a:r>
                      <a:endParaRPr lang="en-US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Returns the element at </a:t>
                      </a:r>
                      <a:r>
                        <a:rPr lang="en-US" i="1">
                          <a:latin typeface="Consolas" panose="020B0609020204030204" pitchFamily="49" charset="0"/>
                        </a:rPr>
                        <a:t>index</a:t>
                      </a:r>
                      <a:r>
                        <a:rPr lang="en-US" i="0">
                          <a:latin typeface="+mj-lt"/>
                        </a:rPr>
                        <a:t> </a:t>
                      </a:r>
                      <a:r>
                        <a:rPr lang="en-US" i="0">
                          <a:latin typeface="+mn-lt"/>
                        </a:rPr>
                        <a:t>in the </a:t>
                      </a:r>
                      <a:r>
                        <a:rPr lang="en-US" i="0" err="1">
                          <a:latin typeface="Consolas" panose="020B0609020204030204" pitchFamily="49" charset="0"/>
                        </a:rPr>
                        <a:t>ArrayList</a:t>
                      </a:r>
                      <a:endParaRPr lang="en-US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13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onsolas" panose="020B0609020204030204" pitchFamily="49" charset="0"/>
                        </a:rPr>
                        <a:t>remove(int </a:t>
                      </a:r>
                      <a:r>
                        <a:rPr lang="en-US" i="1">
                          <a:latin typeface="Consolas" panose="020B0609020204030204" pitchFamily="49" charset="0"/>
                        </a:rPr>
                        <a:t>index</a:t>
                      </a:r>
                      <a:r>
                        <a:rPr lang="en-US" i="0">
                          <a:latin typeface="Consolas" panose="020B0609020204030204" pitchFamily="49" charset="0"/>
                        </a:rPr>
                        <a:t>)</a:t>
                      </a:r>
                      <a:endParaRPr lang="en-US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Removes the element at </a:t>
                      </a:r>
                      <a:r>
                        <a:rPr lang="en-US" i="1">
                          <a:latin typeface="Consolas" panose="020B0609020204030204" pitchFamily="49" charset="0"/>
                        </a:rPr>
                        <a:t>index</a:t>
                      </a:r>
                      <a:r>
                        <a:rPr lang="en-US" i="0"/>
                        <a:t> from the </a:t>
                      </a:r>
                      <a:r>
                        <a:rPr lang="en-US" i="0" err="1">
                          <a:latin typeface="Consolas" panose="020B0609020204030204" pitchFamily="49" charset="0"/>
                        </a:rPr>
                        <a:t>ArrayList</a:t>
                      </a:r>
                      <a:r>
                        <a:rPr lang="en-US" i="0"/>
                        <a:t> and returns the removed element. 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5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err="1">
                          <a:latin typeface="Consolas" panose="020B0609020204030204" pitchFamily="49" charset="0"/>
                        </a:rPr>
                        <a:t>indexOf</a:t>
                      </a:r>
                      <a:r>
                        <a:rPr lang="en-US">
                          <a:latin typeface="Consolas" panose="020B0609020204030204" pitchFamily="49" charset="0"/>
                        </a:rPr>
                        <a:t>(type </a:t>
                      </a:r>
                      <a:r>
                        <a:rPr lang="en-US" i="1">
                          <a:latin typeface="Consolas" panose="020B0609020204030204" pitchFamily="49" charset="0"/>
                        </a:rPr>
                        <a:t>element</a:t>
                      </a:r>
                      <a:r>
                        <a:rPr lang="en-US" i="0">
                          <a:latin typeface="Consolas" panose="020B0609020204030204" pitchFamily="49" charset="0"/>
                        </a:rPr>
                        <a:t>)</a:t>
                      </a:r>
                      <a:endParaRPr lang="en-US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Returns the index of </a:t>
                      </a:r>
                      <a:r>
                        <a:rPr lang="en-US" i="1">
                          <a:latin typeface="Consolas" panose="020B0609020204030204" pitchFamily="49" charset="0"/>
                        </a:rPr>
                        <a:t>element</a:t>
                      </a:r>
                      <a:r>
                        <a:rPr lang="en-US" i="1"/>
                        <a:t> </a:t>
                      </a:r>
                      <a:r>
                        <a:rPr lang="en-US" i="0"/>
                        <a:t>in the </a:t>
                      </a:r>
                      <a:r>
                        <a:rPr lang="en-US" i="0" err="1">
                          <a:latin typeface="Consolas" panose="020B0609020204030204" pitchFamily="49" charset="0"/>
                        </a:rPr>
                        <a:t>ArrayList</a:t>
                      </a:r>
                      <a:r>
                        <a:rPr lang="en-US" i="0"/>
                        <a:t>; returns -1 if the </a:t>
                      </a:r>
                      <a:r>
                        <a:rPr lang="en-US" i="1">
                          <a:latin typeface="Consolas" panose="020B0609020204030204" pitchFamily="49" charset="0"/>
                        </a:rPr>
                        <a:t>element</a:t>
                      </a:r>
                      <a:r>
                        <a:rPr lang="en-US" i="1"/>
                        <a:t> </a:t>
                      </a:r>
                      <a:r>
                        <a:rPr lang="en-US" i="0"/>
                        <a:t>doesn’t exist in the </a:t>
                      </a:r>
                      <a:r>
                        <a:rPr lang="en-US" i="0" err="1">
                          <a:latin typeface="Consolas" panose="020B0609020204030204" pitchFamily="49" charset="0"/>
                        </a:rPr>
                        <a:t>ArrayList</a:t>
                      </a:r>
                      <a:endParaRPr lang="en-US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485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Consolas" panose="020B0609020204030204" pitchFamily="49" charset="0"/>
                        </a:rPr>
                        <a:t>set(int </a:t>
                      </a:r>
                      <a:r>
                        <a:rPr lang="en-US" i="1">
                          <a:latin typeface="Consolas" panose="020B0609020204030204" pitchFamily="49" charset="0"/>
                        </a:rPr>
                        <a:t>index</a:t>
                      </a:r>
                      <a:r>
                        <a:rPr lang="en-US" i="0">
                          <a:latin typeface="Consolas" panose="020B0609020204030204" pitchFamily="49" charset="0"/>
                        </a:rPr>
                        <a:t>, type </a:t>
                      </a:r>
                      <a:r>
                        <a:rPr lang="en-US" i="1">
                          <a:latin typeface="Consolas" panose="020B0609020204030204" pitchFamily="49" charset="0"/>
                        </a:rPr>
                        <a:t>element</a:t>
                      </a:r>
                      <a:r>
                        <a:rPr lang="en-US" i="0">
                          <a:latin typeface="Consolas" panose="020B0609020204030204" pitchFamily="49" charset="0"/>
                        </a:rPr>
                        <a:t>)</a:t>
                      </a:r>
                      <a:endParaRPr lang="en-US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+mn-lt"/>
                        </a:rPr>
                        <a:t>Sets the element at </a:t>
                      </a:r>
                      <a:r>
                        <a:rPr lang="en-US" i="1">
                          <a:latin typeface="Consolas" panose="020B0609020204030204" pitchFamily="49" charset="0"/>
                        </a:rPr>
                        <a:t>index </a:t>
                      </a:r>
                      <a:r>
                        <a:rPr lang="en-US" i="0">
                          <a:latin typeface="+mn-lt"/>
                        </a:rPr>
                        <a:t>to the given </a:t>
                      </a:r>
                      <a:r>
                        <a:rPr lang="en-US" i="1">
                          <a:latin typeface="Consolas" panose="020B0609020204030204" pitchFamily="49" charset="0"/>
                        </a:rPr>
                        <a:t>element</a:t>
                      </a:r>
                      <a:r>
                        <a:rPr lang="en-US" i="0">
                          <a:latin typeface="+mn-lt"/>
                        </a:rPr>
                        <a:t> and returns the old value</a:t>
                      </a:r>
                      <a:endParaRPr lang="en-US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3414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6410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9F6E64-B983-40A4-2550-A1222EC74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Consolas" panose="020B0609020204030204" pitchFamily="49" charset="0"/>
              </a:rPr>
              <a:t>ArrayList</a:t>
            </a:r>
            <a:r>
              <a:rPr lang="en-US" dirty="0"/>
              <a:t> Methods Usage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122049-992C-4AAA-ADCF-1DC397AE7E1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371600"/>
            <a:ext cx="10515600" cy="1900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Whenever referring to “the </a:t>
            </a:r>
            <a:r>
              <a:rPr lang="en-US" dirty="0" err="1">
                <a:latin typeface="Consolas" panose="020B0609020204030204" pitchFamily="49" charset="0"/>
              </a:rPr>
              <a:t>ArrayList</a:t>
            </a:r>
            <a:r>
              <a:rPr lang="en-US" dirty="0"/>
              <a:t>”, we are referring to the </a:t>
            </a:r>
            <a:r>
              <a:rPr lang="en-US" dirty="0" err="1">
                <a:latin typeface="Consolas" panose="020B0609020204030204" pitchFamily="49" charset="0"/>
              </a:rPr>
              <a:t>ArrayList</a:t>
            </a:r>
            <a:r>
              <a:rPr lang="en-US" dirty="0"/>
              <a:t> we’re calling the method </a:t>
            </a:r>
            <a:r>
              <a:rPr lang="en-US" u="sng" dirty="0"/>
              <a:t>on</a:t>
            </a:r>
            <a:r>
              <a:rPr lang="en-US" dirty="0"/>
              <a:t>!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A8B923-E3E6-44BA-83A8-9AC7A5ABAF51}"/>
              </a:ext>
            </a:extLst>
          </p:cNvPr>
          <p:cNvSpPr/>
          <p:nvPr/>
        </p:nvSpPr>
        <p:spPr>
          <a:xfrm>
            <a:off x="1004157" y="2690336"/>
            <a:ext cx="1070352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>
                <a:solidFill>
                  <a:srgbClr val="267F99"/>
                </a:solidFill>
                <a:latin typeface="Consolas" panose="020B0609020204030204" pitchFamily="49" charset="0"/>
              </a:rPr>
              <a:t>List</a:t>
            </a:r>
            <a:r>
              <a:rPr lang="en-US" sz="280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280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280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sz="2800">
                <a:solidFill>
                  <a:srgbClr val="001080"/>
                </a:solidFill>
                <a:latin typeface="Consolas" panose="020B0609020204030204" pitchFamily="49" charset="0"/>
              </a:rPr>
              <a:t>list</a:t>
            </a:r>
            <a:r>
              <a:rPr lang="en-US" sz="280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2800">
                <a:solidFill>
                  <a:srgbClr val="AF00DB"/>
                </a:solidFill>
                <a:latin typeface="Consolas" panose="020B0609020204030204" pitchFamily="49" charset="0"/>
              </a:rPr>
              <a:t>new</a:t>
            </a:r>
            <a:r>
              <a:rPr lang="en-US" sz="28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800" err="1">
                <a:solidFill>
                  <a:srgbClr val="267F99"/>
                </a:solidFill>
                <a:latin typeface="Consolas" panose="020B0609020204030204" pitchFamily="49" charset="0"/>
              </a:rPr>
              <a:t>ArrayList</a:t>
            </a:r>
            <a:r>
              <a:rPr lang="en-US" sz="280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280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2800">
                <a:solidFill>
                  <a:srgbClr val="000000"/>
                </a:solidFill>
                <a:latin typeface="Consolas" panose="020B0609020204030204" pitchFamily="49" charset="0"/>
              </a:rPr>
              <a:t>&gt;();</a:t>
            </a:r>
          </a:p>
          <a:p>
            <a:r>
              <a:rPr lang="en-US" sz="2800" err="1">
                <a:solidFill>
                  <a:srgbClr val="001080"/>
                </a:solidFill>
                <a:latin typeface="Consolas" panose="020B0609020204030204" pitchFamily="49" charset="0"/>
              </a:rPr>
              <a:t>list</a:t>
            </a:r>
            <a:r>
              <a:rPr lang="en-US" sz="280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2800" err="1">
                <a:solidFill>
                  <a:srgbClr val="795E26"/>
                </a:solidFill>
                <a:latin typeface="Consolas" panose="020B0609020204030204" pitchFamily="49" charset="0"/>
              </a:rPr>
              <a:t>add</a:t>
            </a:r>
            <a:r>
              <a:rPr lang="en-US" sz="28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2800">
                <a:solidFill>
                  <a:srgbClr val="A31515"/>
                </a:solidFill>
                <a:latin typeface="Consolas" panose="020B0609020204030204" pitchFamily="49" charset="0"/>
              </a:rPr>
              <a:t>"hello"</a:t>
            </a:r>
            <a:r>
              <a:rPr lang="en-US" sz="280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2800" err="1">
                <a:solidFill>
                  <a:srgbClr val="001080"/>
                </a:solidFill>
                <a:latin typeface="Consolas" panose="020B0609020204030204" pitchFamily="49" charset="0"/>
              </a:rPr>
              <a:t>list</a:t>
            </a:r>
            <a:r>
              <a:rPr lang="en-US" sz="280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2800" err="1">
                <a:solidFill>
                  <a:srgbClr val="795E26"/>
                </a:solidFill>
                <a:latin typeface="Consolas" panose="020B0609020204030204" pitchFamily="49" charset="0"/>
              </a:rPr>
              <a:t>add</a:t>
            </a:r>
            <a:r>
              <a:rPr lang="en-US" sz="28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280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80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2800">
                <a:solidFill>
                  <a:srgbClr val="A31515"/>
                </a:solidFill>
                <a:latin typeface="Consolas" panose="020B0609020204030204" pitchFamily="49" charset="0"/>
              </a:rPr>
              <a:t>"world"</a:t>
            </a:r>
            <a:r>
              <a:rPr lang="en-US" sz="280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2800" err="1">
                <a:solidFill>
                  <a:srgbClr val="001080"/>
                </a:solidFill>
                <a:latin typeface="Consolas" panose="020B0609020204030204" pitchFamily="49" charset="0"/>
              </a:rPr>
              <a:t>list</a:t>
            </a:r>
            <a:r>
              <a:rPr lang="en-US" sz="280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2800" err="1">
                <a:solidFill>
                  <a:srgbClr val="795E26"/>
                </a:solidFill>
                <a:latin typeface="Consolas" panose="020B0609020204030204" pitchFamily="49" charset="0"/>
              </a:rPr>
              <a:t>indexOf</a:t>
            </a:r>
            <a:r>
              <a:rPr lang="en-US" sz="28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2800">
                <a:solidFill>
                  <a:srgbClr val="A31515"/>
                </a:solidFill>
                <a:latin typeface="Consolas" panose="020B0609020204030204" pitchFamily="49" charset="0"/>
              </a:rPr>
              <a:t>"world"</a:t>
            </a:r>
            <a:r>
              <a:rPr lang="en-US" sz="280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US" sz="280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// what is the output?</a:t>
            </a:r>
          </a:p>
        </p:txBody>
      </p:sp>
    </p:spTree>
    <p:extLst>
      <p:ext uri="{BB962C8B-B14F-4D97-AF65-F5344CB8AC3E}">
        <p14:creationId xmlns:p14="http://schemas.microsoft.com/office/powerpoint/2010/main" val="791974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FF59E-DF30-BBCB-F457-F38C3E748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FE4372-BC38-BE6C-E50A-BF0B7AC4B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Consolas" panose="020B0609020204030204" pitchFamily="49" charset="0"/>
              </a:rPr>
              <a:t>ArrayList</a:t>
            </a:r>
            <a:r>
              <a:rPr lang="en-US" dirty="0"/>
              <a:t> Methods Usage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CA1658D-67D0-ADF4-6FA3-5FE3237E35B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371600"/>
            <a:ext cx="10515600" cy="1900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Whenever referring to “the </a:t>
            </a:r>
            <a:r>
              <a:rPr lang="en-US" dirty="0" err="1">
                <a:latin typeface="Consolas" panose="020B0609020204030204" pitchFamily="49" charset="0"/>
              </a:rPr>
              <a:t>ArrayList</a:t>
            </a:r>
            <a:r>
              <a:rPr lang="en-US" dirty="0"/>
              <a:t>”, we are referring to the </a:t>
            </a:r>
            <a:r>
              <a:rPr lang="en-US" dirty="0" err="1">
                <a:latin typeface="Consolas" panose="020B0609020204030204" pitchFamily="49" charset="0"/>
              </a:rPr>
              <a:t>ArrayList</a:t>
            </a:r>
            <a:r>
              <a:rPr lang="en-US" dirty="0"/>
              <a:t> we’re calling the method </a:t>
            </a:r>
            <a:r>
              <a:rPr lang="en-US" u="sng" dirty="0"/>
              <a:t>on</a:t>
            </a:r>
            <a:r>
              <a:rPr lang="en-US" dirty="0"/>
              <a:t>!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FEEFBD-C66E-3D82-A73F-2EEA242DD7C9}"/>
              </a:ext>
            </a:extLst>
          </p:cNvPr>
          <p:cNvSpPr/>
          <p:nvPr/>
        </p:nvSpPr>
        <p:spPr>
          <a:xfrm>
            <a:off x="1004157" y="2690336"/>
            <a:ext cx="1070352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267F99"/>
                </a:solidFill>
                <a:latin typeface="Consolas" panose="020B0609020204030204" pitchFamily="49" charset="0"/>
              </a:rPr>
              <a:t>List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sz="2800" dirty="0">
                <a:solidFill>
                  <a:srgbClr val="001080"/>
                </a:solidFill>
                <a:latin typeface="Consolas" panose="020B0609020204030204" pitchFamily="49" charset="0"/>
              </a:rPr>
              <a:t>list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2800" dirty="0">
                <a:solidFill>
                  <a:srgbClr val="AF00DB"/>
                </a:solidFill>
                <a:latin typeface="Consolas" panose="020B0609020204030204" pitchFamily="49" charset="0"/>
              </a:rPr>
              <a:t>new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800" dirty="0" err="1">
                <a:solidFill>
                  <a:srgbClr val="267F99"/>
                </a:solidFill>
                <a:latin typeface="Consolas" panose="020B0609020204030204" pitchFamily="49" charset="0"/>
              </a:rPr>
              <a:t>ArrayList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267F99"/>
                </a:solidFill>
                <a:latin typeface="Consolas" panose="020B0609020204030204" pitchFamily="49" charset="0"/>
              </a:rPr>
              <a:t>String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&gt;();</a:t>
            </a:r>
          </a:p>
          <a:p>
            <a:r>
              <a:rPr lang="en-US" sz="2800" dirty="0" err="1">
                <a:solidFill>
                  <a:srgbClr val="001080"/>
                </a:solidFill>
                <a:latin typeface="Consolas" panose="020B0609020204030204" pitchFamily="49" charset="0"/>
              </a:rPr>
              <a:t>list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2800" dirty="0" err="1">
                <a:solidFill>
                  <a:srgbClr val="795E26"/>
                </a:solidFill>
                <a:latin typeface="Consolas" panose="020B0609020204030204" pitchFamily="49" charset="0"/>
              </a:rPr>
              <a:t>add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2800" dirty="0">
                <a:solidFill>
                  <a:srgbClr val="A31515"/>
                </a:solidFill>
                <a:latin typeface="Consolas" panose="020B0609020204030204" pitchFamily="49" charset="0"/>
              </a:rPr>
              <a:t>"hello"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2800" dirty="0" err="1">
                <a:solidFill>
                  <a:srgbClr val="001080"/>
                </a:solidFill>
                <a:latin typeface="Consolas" panose="020B0609020204030204" pitchFamily="49" charset="0"/>
              </a:rPr>
              <a:t>list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2800" dirty="0" err="1">
                <a:solidFill>
                  <a:srgbClr val="795E26"/>
                </a:solidFill>
                <a:latin typeface="Consolas" panose="020B0609020204030204" pitchFamily="49" charset="0"/>
              </a:rPr>
              <a:t>add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28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2800" dirty="0">
                <a:solidFill>
                  <a:srgbClr val="A31515"/>
                </a:solidFill>
                <a:latin typeface="Consolas" panose="020B0609020204030204" pitchFamily="49" charset="0"/>
              </a:rPr>
              <a:t>"world"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2800" dirty="0" err="1">
                <a:solidFill>
                  <a:srgbClr val="001080"/>
                </a:solidFill>
                <a:latin typeface="Consolas" panose="020B0609020204030204" pitchFamily="49" charset="0"/>
              </a:rPr>
              <a:t>list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2800" dirty="0" err="1">
                <a:solidFill>
                  <a:srgbClr val="795E26"/>
                </a:solidFill>
                <a:latin typeface="Consolas" panose="020B0609020204030204" pitchFamily="49" charset="0"/>
              </a:rPr>
              <a:t>indexOf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2800" dirty="0">
                <a:solidFill>
                  <a:srgbClr val="A31515"/>
                </a:solidFill>
                <a:latin typeface="Consolas" panose="020B0609020204030204" pitchFamily="49" charset="0"/>
              </a:rPr>
              <a:t>"world"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// what is the output?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1AD1AD-FD96-B615-CA0E-1D619EAEAC4C}"/>
              </a:ext>
            </a:extLst>
          </p:cNvPr>
          <p:cNvSpPr/>
          <p:nvPr/>
        </p:nvSpPr>
        <p:spPr>
          <a:xfrm>
            <a:off x="1004156" y="5009346"/>
            <a:ext cx="1070352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>
                <a:solidFill>
                  <a:srgbClr val="267F99"/>
                </a:solidFill>
                <a:latin typeface="Consolas" panose="020B0609020204030204" pitchFamily="49" charset="0"/>
              </a:rPr>
              <a:t>String[] list = new String[2];</a:t>
            </a:r>
            <a:endParaRPr lang="en-US" sz="2000" i="1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i="1">
                <a:solidFill>
                  <a:srgbClr val="001080"/>
                </a:solidFill>
                <a:latin typeface="Consolas" panose="020B0609020204030204" pitchFamily="49" charset="0"/>
              </a:rPr>
              <a:t>list</a:t>
            </a:r>
            <a:r>
              <a:rPr lang="en-US" sz="2000" i="1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2000" i="1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000" i="1">
                <a:solidFill>
                  <a:srgbClr val="000000"/>
                </a:solidFill>
                <a:latin typeface="Consolas" panose="020B0609020204030204" pitchFamily="49" charset="0"/>
              </a:rPr>
              <a:t>]</a:t>
            </a:r>
            <a:r>
              <a:rPr lang="en-US" sz="2000" i="1">
                <a:solidFill>
                  <a:srgbClr val="001080"/>
                </a:solidFill>
                <a:latin typeface="Consolas" panose="020B0609020204030204" pitchFamily="49" charset="0"/>
              </a:rPr>
              <a:t> </a:t>
            </a:r>
            <a:r>
              <a:rPr lang="en-US" sz="2000" i="1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sz="2000" i="1">
                <a:solidFill>
                  <a:srgbClr val="001080"/>
                </a:solidFill>
                <a:latin typeface="Consolas" panose="020B0609020204030204" pitchFamily="49" charset="0"/>
              </a:rPr>
              <a:t> </a:t>
            </a:r>
            <a:r>
              <a:rPr lang="en-US" sz="2000" i="1">
                <a:solidFill>
                  <a:srgbClr val="A31515"/>
                </a:solidFill>
                <a:latin typeface="Consolas" panose="020B0609020204030204" pitchFamily="49" charset="0"/>
              </a:rPr>
              <a:t>"hello"</a:t>
            </a:r>
            <a:r>
              <a:rPr lang="en-US" sz="2000" i="1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000" i="1">
                <a:solidFill>
                  <a:srgbClr val="001080"/>
                </a:solidFill>
                <a:latin typeface="Consolas" panose="020B0609020204030204" pitchFamily="49" charset="0"/>
              </a:rPr>
              <a:t>list</a:t>
            </a:r>
            <a:r>
              <a:rPr lang="en-US" sz="2000" i="1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2000" i="1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000" i="1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2000" i="1">
                <a:solidFill>
                  <a:srgbClr val="A31515"/>
                </a:solidFill>
                <a:latin typeface="Consolas" panose="020B0609020204030204" pitchFamily="49" charset="0"/>
              </a:rPr>
              <a:t>"world"</a:t>
            </a:r>
            <a:r>
              <a:rPr lang="en-US" sz="2000" i="1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000" i="1">
                <a:solidFill>
                  <a:srgbClr val="001080"/>
                </a:solidFill>
                <a:latin typeface="Consolas" panose="020B0609020204030204" pitchFamily="49" charset="0"/>
              </a:rPr>
              <a:t>list</a:t>
            </a:r>
            <a:r>
              <a:rPr lang="en-US" sz="2000" i="1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2000" i="1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2000" i="1">
                <a:solidFill>
                  <a:srgbClr val="000000"/>
                </a:solidFill>
                <a:latin typeface="Consolas" panose="020B0609020204030204" pitchFamily="49" charset="0"/>
              </a:rPr>
              <a:t>]</a:t>
            </a:r>
            <a:r>
              <a:rPr lang="en-US" sz="2000" i="1">
                <a:solidFill>
                  <a:srgbClr val="001080"/>
                </a:solidFill>
                <a:latin typeface="Consolas" panose="020B0609020204030204" pitchFamily="49" charset="0"/>
              </a:rPr>
              <a:t> </a:t>
            </a:r>
            <a:r>
              <a:rPr lang="en-US" sz="2000" i="1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sz="2000" i="1">
                <a:solidFill>
                  <a:srgbClr val="001080"/>
                </a:solidFill>
                <a:latin typeface="Consolas" panose="020B0609020204030204" pitchFamily="49" charset="0"/>
              </a:rPr>
              <a:t> </a:t>
            </a:r>
            <a:r>
              <a:rPr lang="en-US" sz="2000" i="1">
                <a:solidFill>
                  <a:srgbClr val="A31515"/>
                </a:solidFill>
                <a:latin typeface="Consolas" panose="020B0609020204030204" pitchFamily="49" charset="0"/>
              </a:rPr>
              <a:t>"hello"</a:t>
            </a:r>
            <a:r>
              <a:rPr lang="en-US" sz="2000" i="1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000" i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//... </a:t>
            </a:r>
            <a:r>
              <a:rPr lang="en-US" sz="2000" i="1" err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indexOf</a:t>
            </a:r>
            <a:r>
              <a:rPr lang="en-US" sz="2000" i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?</a:t>
            </a:r>
            <a:endParaRPr lang="en-US" sz="2800" i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360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Lecture 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Announcements/Reminders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Using 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PrintStream</a:t>
            </a: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 for File Output</a:t>
            </a:r>
            <a:endParaRPr lang="en-US" b="1" dirty="0">
              <a:solidFill>
                <a:schemeClr val="accent5"/>
              </a:solidFill>
            </a:endParaRPr>
          </a:p>
          <a:p>
            <a:pPr>
              <a:spcAft>
                <a:spcPts val="1200"/>
              </a:spcAft>
            </a:pPr>
            <a:r>
              <a:rPr lang="en-US" dirty="0"/>
              <a:t>PCM Review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Programming Practice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513588" y="3465362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593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DF13A-3287-79B7-01CD-320754CEF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E2E30-8FF9-2AF3-F600-4C823CB75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Four tasks:</a:t>
            </a: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readAllLines</a:t>
            </a:r>
            <a:r>
              <a:rPr lang="en-US" dirty="0"/>
              <a:t> takes a </a:t>
            </a:r>
            <a:r>
              <a:rPr lang="en-US" dirty="0">
                <a:latin typeface="Consolas" panose="020B0609020204030204" pitchFamily="49" charset="0"/>
              </a:rPr>
              <a:t>Scanner</a:t>
            </a:r>
            <a:r>
              <a:rPr lang="en-US" dirty="0"/>
              <a:t> as a parameter and returns a list containing all the lines read from that </a:t>
            </a:r>
            <a:r>
              <a:rPr lang="en-US" dirty="0">
                <a:latin typeface="Consolas" panose="020B0609020204030204" pitchFamily="49" charset="0"/>
              </a:rPr>
              <a:t>Scanner</a:t>
            </a:r>
            <a:r>
              <a:rPr lang="en-US" dirty="0"/>
              <a:t> in order</a:t>
            </a: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getWords</a:t>
            </a:r>
            <a:r>
              <a:rPr lang="en-US" dirty="0"/>
              <a:t> takes a </a:t>
            </a:r>
            <a:r>
              <a:rPr lang="en-US" dirty="0">
                <a:latin typeface="Consolas" panose="020B0609020204030204" pitchFamily="49" charset="0"/>
              </a:rPr>
              <a:t>String</a:t>
            </a:r>
            <a:r>
              <a:rPr lang="en-US" dirty="0"/>
              <a:t> as a parameter and returns a list containing all the words (tokens) in that </a:t>
            </a:r>
            <a:r>
              <a:rPr lang="en-US" dirty="0">
                <a:latin typeface="Consolas" panose="020B0609020204030204" pitchFamily="49" charset="0"/>
              </a:rPr>
              <a:t>String</a:t>
            </a:r>
            <a:r>
              <a:rPr lang="en-US" dirty="0"/>
              <a:t> in order</a:t>
            </a: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getWordsReverse</a:t>
            </a:r>
            <a:r>
              <a:rPr lang="en-US" dirty="0"/>
              <a:t> takes a </a:t>
            </a:r>
            <a:r>
              <a:rPr lang="en-US" dirty="0">
                <a:latin typeface="Consolas" panose="020B0609020204030204" pitchFamily="49" charset="0"/>
              </a:rPr>
              <a:t>String</a:t>
            </a:r>
            <a:r>
              <a:rPr lang="en-US" dirty="0"/>
              <a:t> as a parameter and returns a list containing all the words (tokens) in that </a:t>
            </a:r>
            <a:r>
              <a:rPr lang="en-US" dirty="0">
                <a:latin typeface="Consolas" panose="020B0609020204030204" pitchFamily="49" charset="0"/>
              </a:rPr>
              <a:t>String</a:t>
            </a:r>
            <a:r>
              <a:rPr lang="en-US" dirty="0"/>
              <a:t> in </a:t>
            </a:r>
            <a:r>
              <a:rPr lang="en-US" b="1" dirty="0"/>
              <a:t>reverse </a:t>
            </a:r>
            <a:r>
              <a:rPr lang="en-US" dirty="0"/>
              <a:t>order</a:t>
            </a: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pullLongWords</a:t>
            </a:r>
            <a:r>
              <a:rPr lang="en-US" dirty="0"/>
              <a:t> takes a list of </a:t>
            </a:r>
            <a:r>
              <a:rPr lang="en-US" dirty="0">
                <a:latin typeface="Consolas" panose="020B0609020204030204" pitchFamily="49" charset="0"/>
              </a:rPr>
              <a:t>String</a:t>
            </a:r>
            <a:r>
              <a:rPr lang="en-US" dirty="0"/>
              <a:t>s as a parameter, removes all </a:t>
            </a:r>
            <a:r>
              <a:rPr lang="en-US" dirty="0">
                <a:latin typeface="Consolas" panose="020B0609020204030204" pitchFamily="49" charset="0"/>
              </a:rPr>
              <a:t>String</a:t>
            </a:r>
            <a:r>
              <a:rPr lang="en-US" dirty="0"/>
              <a:t>s longer than five characters from the list, and returns a new list containing the removed </a:t>
            </a:r>
            <a:r>
              <a:rPr lang="en-US" dirty="0">
                <a:latin typeface="Consolas" panose="020B0609020204030204" pitchFamily="49" charset="0"/>
              </a:rPr>
              <a:t>String</a:t>
            </a:r>
            <a:r>
              <a:rPr lang="en-US" dirty="0"/>
              <a:t>s in the order they appeared in the original list.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51763C7-E44B-EAAD-70CF-819933624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8499"/>
            <a:ext cx="184731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957472"/>
      </p:ext>
    </p:extLst>
  </p:cSld>
  <p:clrMapOvr>
    <a:masterClrMapping/>
  </p:clrMapOvr>
</p:sld>
</file>

<file path=ppt/theme/theme1.xml><?xml version="1.0" encoding="utf-8"?>
<a:theme xmlns:a="http://schemas.openxmlformats.org/drawingml/2006/main" name="CSE 373 Summer 2020">
  <a:themeElements>
    <a:clrScheme name="CSE 373 20s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193</TotalTime>
  <Words>1200</Words>
  <Application>Microsoft Office PowerPoint</Application>
  <PresentationFormat>Widescreen</PresentationFormat>
  <Paragraphs>200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Consolas</vt:lpstr>
      <vt:lpstr>Montserrat</vt:lpstr>
      <vt:lpstr>Montserrat ExtraBold</vt:lpstr>
      <vt:lpstr>Montserrat SemiBold</vt:lpstr>
      <vt:lpstr>System Font Regular</vt:lpstr>
      <vt:lpstr>CSE 373 Summer 2020</vt:lpstr>
      <vt:lpstr>Lists</vt:lpstr>
      <vt:lpstr>Lecture Outline</vt:lpstr>
      <vt:lpstr>Announcements</vt:lpstr>
      <vt:lpstr>Participation Grade</vt:lpstr>
      <vt:lpstr>Lecture Outline</vt:lpstr>
      <vt:lpstr>(PCM) PrintStreams for output</vt:lpstr>
      <vt:lpstr>Lecture Outline</vt:lpstr>
      <vt:lpstr>(PCM) Lists / ArrayList</vt:lpstr>
      <vt:lpstr>(PCM) Lists / ArrayList</vt:lpstr>
      <vt:lpstr>(PCM) Lists / ArrayList</vt:lpstr>
      <vt:lpstr>(PCM) Lists / ArrayList</vt:lpstr>
      <vt:lpstr>(PCM) ArrayList Methods</vt:lpstr>
      <vt:lpstr>ArrayList Methods Usage</vt:lpstr>
      <vt:lpstr>ArrayList Methods Usage</vt:lpstr>
      <vt:lpstr>Lecture Outline</vt:lpstr>
      <vt:lpstr>Programming Practice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S Johnston</dc:creator>
  <cp:lastModifiedBy>Brett Wortzman</cp:lastModifiedBy>
  <cp:revision>21</cp:revision>
  <cp:lastPrinted>2022-09-27T21:33:44Z</cp:lastPrinted>
  <dcterms:created xsi:type="dcterms:W3CDTF">2020-06-13T06:27:42Z</dcterms:created>
  <dcterms:modified xsi:type="dcterms:W3CDTF">2026-10-09T18:51:09Z</dcterms:modified>
</cp:coreProperties>
</file>