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330" r:id="rId2"/>
    <p:sldId id="368" r:id="rId3"/>
    <p:sldId id="369" r:id="rId4"/>
    <p:sldId id="395" r:id="rId5"/>
    <p:sldId id="370" r:id="rId6"/>
    <p:sldId id="346" r:id="rId7"/>
    <p:sldId id="288" r:id="rId8"/>
    <p:sldId id="374" r:id="rId9"/>
    <p:sldId id="373" r:id="rId10"/>
    <p:sldId id="376" r:id="rId11"/>
    <p:sldId id="380" r:id="rId12"/>
    <p:sldId id="355" r:id="rId13"/>
    <p:sldId id="365" r:id="rId14"/>
    <p:sldId id="356" r:id="rId15"/>
    <p:sldId id="357" r:id="rId16"/>
    <p:sldId id="358" r:id="rId17"/>
    <p:sldId id="359" r:id="rId18"/>
    <p:sldId id="360" r:id="rId19"/>
    <p:sldId id="396" r:id="rId20"/>
    <p:sldId id="392" r:id="rId21"/>
    <p:sldId id="394" r:id="rId22"/>
    <p:sldId id="375" r:id="rId23"/>
    <p:sldId id="343" r:id="rId24"/>
    <p:sldId id="397" r:id="rId25"/>
    <p:sldId id="381" r:id="rId26"/>
    <p:sldId id="391" r:id="rId27"/>
    <p:sldId id="398" r:id="rId28"/>
    <p:sldId id="29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D17"/>
    <a:srgbClr val="9437FF"/>
    <a:srgbClr val="FF2F92"/>
    <a:srgbClr val="FF4F79"/>
    <a:srgbClr val="008000"/>
    <a:srgbClr val="38D6FF"/>
    <a:srgbClr val="0FB9B1"/>
    <a:srgbClr val="F7B731"/>
    <a:srgbClr val="FA8231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737"/>
  </p:normalViewPr>
  <p:slideViewPr>
    <p:cSldViewPr snapToGrid="0">
      <p:cViewPr varScale="1">
        <p:scale>
          <a:sx n="111" d="100"/>
          <a:sy n="111" d="100"/>
        </p:scale>
        <p:origin x="136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709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1083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4001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014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6332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8498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>
          <a:extLst>
            <a:ext uri="{FF2B5EF4-FFF2-40B4-BE49-F238E27FC236}">
              <a16:creationId xmlns:a16="http://schemas.microsoft.com/office/drawing/2014/main" id="{B98A240D-9BE6-61AB-E058-2157FE3C5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>
            <a:extLst>
              <a:ext uri="{FF2B5EF4-FFF2-40B4-BE49-F238E27FC236}">
                <a16:creationId xmlns:a16="http://schemas.microsoft.com/office/drawing/2014/main" id="{0451513B-129C-AFDA-7724-D9D0F54CA4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>
            <a:extLst>
              <a:ext uri="{FF2B5EF4-FFF2-40B4-BE49-F238E27FC236}">
                <a16:creationId xmlns:a16="http://schemas.microsoft.com/office/drawing/2014/main" id="{88BABDF4-51B9-5D2C-C483-15F269DB78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727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235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>
          <a:extLst>
            <a:ext uri="{FF2B5EF4-FFF2-40B4-BE49-F238E27FC236}">
              <a16:creationId xmlns:a16="http://schemas.microsoft.com/office/drawing/2014/main" id="{930695ED-D4A4-B44C-816E-1CC01A78B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>
            <a:extLst>
              <a:ext uri="{FF2B5EF4-FFF2-40B4-BE49-F238E27FC236}">
                <a16:creationId xmlns:a16="http://schemas.microsoft.com/office/drawing/2014/main" id="{6AA3F00C-D10C-83E6-C88E-F9BC3FC5A7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>
            <a:extLst>
              <a:ext uri="{FF2B5EF4-FFF2-40B4-BE49-F238E27FC236}">
                <a16:creationId xmlns:a16="http://schemas.microsoft.com/office/drawing/2014/main" id="{67BC1833-7963-3E7C-6584-6F720AC0F9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13009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3374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444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6235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4112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3166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public class Temperatures {</a:t>
            </a:r>
          </a:p>
          <a:p>
            <a:r>
              <a:rPr lang="en-US"/>
              <a:t>    public static void main(String[] </a:t>
            </a:r>
            <a:r>
              <a:rPr lang="en-US" err="1"/>
              <a:t>args</a:t>
            </a:r>
            <a:r>
              <a:rPr lang="en-US"/>
              <a:t>) {</a:t>
            </a:r>
          </a:p>
          <a:p>
            <a:r>
              <a:rPr lang="en-US"/>
              <a:t>        int[] </a:t>
            </a:r>
            <a:r>
              <a:rPr lang="en-US" err="1"/>
              <a:t>nums</a:t>
            </a:r>
            <a:r>
              <a:rPr lang="en-US"/>
              <a:t> = {1, 4, 4, 8, 13};</a:t>
            </a:r>
          </a:p>
          <a:p>
            <a:r>
              <a:rPr lang="en-US"/>
              <a:t>        int </a:t>
            </a:r>
            <a:r>
              <a:rPr lang="en-US" err="1"/>
              <a:t>totalDiff</a:t>
            </a:r>
            <a:r>
              <a:rPr lang="en-US"/>
              <a:t> = 0;</a:t>
            </a:r>
          </a:p>
          <a:p>
            <a:r>
              <a:rPr lang="en-US"/>
              <a:t>        for (int </a:t>
            </a:r>
            <a:r>
              <a:rPr lang="en-US" err="1"/>
              <a:t>i</a:t>
            </a:r>
            <a:r>
              <a:rPr lang="en-US"/>
              <a:t> = 1; </a:t>
            </a:r>
            <a:r>
              <a:rPr lang="en-US" err="1"/>
              <a:t>i</a:t>
            </a:r>
            <a:r>
              <a:rPr lang="en-US"/>
              <a:t> &lt;= nums.length-1; </a:t>
            </a:r>
            <a:r>
              <a:rPr lang="en-US" err="1"/>
              <a:t>i</a:t>
            </a:r>
            <a:r>
              <a:rPr lang="en-US"/>
              <a:t>++) {</a:t>
            </a:r>
          </a:p>
          <a:p>
            <a:r>
              <a:rPr lang="en-US"/>
              <a:t>            </a:t>
            </a:r>
            <a:r>
              <a:rPr lang="en-US" err="1"/>
              <a:t>totalDiff</a:t>
            </a:r>
            <a:r>
              <a:rPr lang="en-US"/>
              <a:t> += (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] - 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 - 1]);</a:t>
            </a:r>
          </a:p>
          <a:p>
            <a:r>
              <a:rPr lang="en-US"/>
              <a:t>        }</a:t>
            </a:r>
          </a:p>
          <a:p>
            <a:r>
              <a:rPr lang="en-US"/>
              <a:t>        </a:t>
            </a:r>
            <a:r>
              <a:rPr lang="en-US" err="1"/>
              <a:t>System.out.println</a:t>
            </a:r>
            <a:r>
              <a:rPr lang="en-US"/>
              <a:t>("Total Diff = " + </a:t>
            </a:r>
            <a:r>
              <a:rPr lang="en-US" err="1"/>
              <a:t>totalDiff</a:t>
            </a:r>
            <a:r>
              <a:rPr lang="en-US"/>
              <a:t>);</a:t>
            </a:r>
          </a:p>
          <a:p>
            <a:r>
              <a:rPr lang="en-US"/>
              <a:t>    }</a:t>
            </a:r>
          </a:p>
          <a:p>
            <a:r>
              <a:rPr lang="en-US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76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public class Temperatures {</a:t>
            </a:r>
          </a:p>
          <a:p>
            <a:r>
              <a:rPr lang="en-US"/>
              <a:t>    public static void main(String[] </a:t>
            </a:r>
            <a:r>
              <a:rPr lang="en-US" err="1"/>
              <a:t>args</a:t>
            </a:r>
            <a:r>
              <a:rPr lang="en-US"/>
              <a:t>) {</a:t>
            </a:r>
          </a:p>
          <a:p>
            <a:r>
              <a:rPr lang="en-US"/>
              <a:t>        int[] </a:t>
            </a:r>
            <a:r>
              <a:rPr lang="en-US" err="1"/>
              <a:t>nums</a:t>
            </a:r>
            <a:r>
              <a:rPr lang="en-US"/>
              <a:t> = {1, 4, 4, 8, 13};</a:t>
            </a:r>
          </a:p>
          <a:p>
            <a:r>
              <a:rPr lang="en-US"/>
              <a:t>        int </a:t>
            </a:r>
            <a:r>
              <a:rPr lang="en-US" err="1"/>
              <a:t>totalDiff</a:t>
            </a:r>
            <a:r>
              <a:rPr lang="en-US"/>
              <a:t> = 0;</a:t>
            </a:r>
          </a:p>
          <a:p>
            <a:r>
              <a:rPr lang="en-US"/>
              <a:t>        for (int </a:t>
            </a:r>
            <a:r>
              <a:rPr lang="en-US" err="1"/>
              <a:t>i</a:t>
            </a:r>
            <a:r>
              <a:rPr lang="en-US"/>
              <a:t> = 1; </a:t>
            </a:r>
            <a:r>
              <a:rPr lang="en-US" err="1"/>
              <a:t>i</a:t>
            </a:r>
            <a:r>
              <a:rPr lang="en-US"/>
              <a:t> &lt;= nums.length-1; </a:t>
            </a:r>
            <a:r>
              <a:rPr lang="en-US" err="1"/>
              <a:t>i</a:t>
            </a:r>
            <a:r>
              <a:rPr lang="en-US"/>
              <a:t>++) {</a:t>
            </a:r>
          </a:p>
          <a:p>
            <a:r>
              <a:rPr lang="en-US"/>
              <a:t>            </a:t>
            </a:r>
            <a:r>
              <a:rPr lang="en-US" err="1"/>
              <a:t>totalDiff</a:t>
            </a:r>
            <a:r>
              <a:rPr lang="en-US"/>
              <a:t> += (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] - 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 - 1]);</a:t>
            </a:r>
          </a:p>
          <a:p>
            <a:r>
              <a:rPr lang="en-US"/>
              <a:t>        }</a:t>
            </a:r>
          </a:p>
          <a:p>
            <a:r>
              <a:rPr lang="en-US"/>
              <a:t>        </a:t>
            </a:r>
            <a:r>
              <a:rPr lang="en-US" err="1"/>
              <a:t>System.out.println</a:t>
            </a:r>
            <a:r>
              <a:rPr lang="en-US"/>
              <a:t>("Total Diff = " + </a:t>
            </a:r>
            <a:r>
              <a:rPr lang="en-US" err="1"/>
              <a:t>totalDiff</a:t>
            </a:r>
            <a:r>
              <a:rPr lang="en-US"/>
              <a:t>);</a:t>
            </a:r>
          </a:p>
          <a:p>
            <a:r>
              <a:rPr lang="en-US"/>
              <a:t>    }</a:t>
            </a:r>
          </a:p>
          <a:p>
            <a:r>
              <a:rPr lang="en-US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88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public class Temperatures {</a:t>
            </a:r>
          </a:p>
          <a:p>
            <a:r>
              <a:rPr lang="en-US"/>
              <a:t>    public static void main(String[] </a:t>
            </a:r>
            <a:r>
              <a:rPr lang="en-US" err="1"/>
              <a:t>args</a:t>
            </a:r>
            <a:r>
              <a:rPr lang="en-US"/>
              <a:t>) {</a:t>
            </a:r>
          </a:p>
          <a:p>
            <a:r>
              <a:rPr lang="en-US"/>
              <a:t>        int[] </a:t>
            </a:r>
            <a:r>
              <a:rPr lang="en-US" err="1"/>
              <a:t>nums</a:t>
            </a:r>
            <a:r>
              <a:rPr lang="en-US"/>
              <a:t> = {1, 4, 4, 8, 13};</a:t>
            </a:r>
          </a:p>
          <a:p>
            <a:r>
              <a:rPr lang="en-US"/>
              <a:t>        int </a:t>
            </a:r>
            <a:r>
              <a:rPr lang="en-US" err="1"/>
              <a:t>totalDiff</a:t>
            </a:r>
            <a:r>
              <a:rPr lang="en-US"/>
              <a:t> = 0;</a:t>
            </a:r>
          </a:p>
          <a:p>
            <a:r>
              <a:rPr lang="en-US"/>
              <a:t>        for (int </a:t>
            </a:r>
            <a:r>
              <a:rPr lang="en-US" err="1"/>
              <a:t>i</a:t>
            </a:r>
            <a:r>
              <a:rPr lang="en-US"/>
              <a:t> = 1; </a:t>
            </a:r>
            <a:r>
              <a:rPr lang="en-US" err="1"/>
              <a:t>i</a:t>
            </a:r>
            <a:r>
              <a:rPr lang="en-US"/>
              <a:t> &lt;= nums.length-1; </a:t>
            </a:r>
            <a:r>
              <a:rPr lang="en-US" err="1"/>
              <a:t>i</a:t>
            </a:r>
            <a:r>
              <a:rPr lang="en-US"/>
              <a:t>++) {</a:t>
            </a:r>
          </a:p>
          <a:p>
            <a:r>
              <a:rPr lang="en-US"/>
              <a:t>            </a:t>
            </a:r>
            <a:r>
              <a:rPr lang="en-US" err="1"/>
              <a:t>totalDiff</a:t>
            </a:r>
            <a:r>
              <a:rPr lang="en-US"/>
              <a:t> += (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] - 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 - 1]);</a:t>
            </a:r>
          </a:p>
          <a:p>
            <a:r>
              <a:rPr lang="en-US"/>
              <a:t>        }</a:t>
            </a:r>
          </a:p>
          <a:p>
            <a:r>
              <a:rPr lang="en-US"/>
              <a:t>        </a:t>
            </a:r>
            <a:r>
              <a:rPr lang="en-US" err="1"/>
              <a:t>System.out.println</a:t>
            </a:r>
            <a:r>
              <a:rPr lang="en-US"/>
              <a:t>("Total Diff = " + </a:t>
            </a:r>
            <a:r>
              <a:rPr lang="en-US" err="1"/>
              <a:t>totalDiff</a:t>
            </a:r>
            <a:r>
              <a:rPr lang="en-US"/>
              <a:t>);</a:t>
            </a:r>
          </a:p>
          <a:p>
            <a:r>
              <a:rPr lang="en-US"/>
              <a:t>    }</a:t>
            </a:r>
          </a:p>
          <a:p>
            <a:r>
              <a:rPr lang="en-US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37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public class Temperatures {</a:t>
            </a:r>
          </a:p>
          <a:p>
            <a:r>
              <a:rPr lang="en-US"/>
              <a:t>    public static void main(String[] </a:t>
            </a:r>
            <a:r>
              <a:rPr lang="en-US" err="1"/>
              <a:t>args</a:t>
            </a:r>
            <a:r>
              <a:rPr lang="en-US"/>
              <a:t>) {</a:t>
            </a:r>
          </a:p>
          <a:p>
            <a:r>
              <a:rPr lang="en-US"/>
              <a:t>        int[] </a:t>
            </a:r>
            <a:r>
              <a:rPr lang="en-US" err="1"/>
              <a:t>nums</a:t>
            </a:r>
            <a:r>
              <a:rPr lang="en-US"/>
              <a:t> = {1, 4, 4, 8, 13};</a:t>
            </a:r>
          </a:p>
          <a:p>
            <a:r>
              <a:rPr lang="en-US"/>
              <a:t>        int </a:t>
            </a:r>
            <a:r>
              <a:rPr lang="en-US" err="1"/>
              <a:t>totalDiff</a:t>
            </a:r>
            <a:r>
              <a:rPr lang="en-US"/>
              <a:t> = 0;</a:t>
            </a:r>
          </a:p>
          <a:p>
            <a:r>
              <a:rPr lang="en-US"/>
              <a:t>        for (int </a:t>
            </a:r>
            <a:r>
              <a:rPr lang="en-US" err="1"/>
              <a:t>i</a:t>
            </a:r>
            <a:r>
              <a:rPr lang="en-US"/>
              <a:t> = 1; </a:t>
            </a:r>
            <a:r>
              <a:rPr lang="en-US" err="1"/>
              <a:t>i</a:t>
            </a:r>
            <a:r>
              <a:rPr lang="en-US"/>
              <a:t> &lt;= nums.length-1; </a:t>
            </a:r>
            <a:r>
              <a:rPr lang="en-US" err="1"/>
              <a:t>i</a:t>
            </a:r>
            <a:r>
              <a:rPr lang="en-US"/>
              <a:t>++) {</a:t>
            </a:r>
          </a:p>
          <a:p>
            <a:r>
              <a:rPr lang="en-US"/>
              <a:t>            </a:t>
            </a:r>
            <a:r>
              <a:rPr lang="en-US" err="1"/>
              <a:t>totalDiff</a:t>
            </a:r>
            <a:r>
              <a:rPr lang="en-US"/>
              <a:t> += (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] - </a:t>
            </a:r>
            <a:r>
              <a:rPr lang="en-US" err="1"/>
              <a:t>nums</a:t>
            </a:r>
            <a:r>
              <a:rPr lang="en-US"/>
              <a:t>[</a:t>
            </a:r>
            <a:r>
              <a:rPr lang="en-US" err="1"/>
              <a:t>i</a:t>
            </a:r>
            <a:r>
              <a:rPr lang="en-US"/>
              <a:t> - 1]);</a:t>
            </a:r>
          </a:p>
          <a:p>
            <a:r>
              <a:rPr lang="en-US"/>
              <a:t>        }</a:t>
            </a:r>
          </a:p>
          <a:p>
            <a:r>
              <a:rPr lang="en-US"/>
              <a:t>        </a:t>
            </a:r>
            <a:r>
              <a:rPr lang="en-US" err="1"/>
              <a:t>System.out.println</a:t>
            </a:r>
            <a:r>
              <a:rPr lang="en-US"/>
              <a:t>("Total Diff = " + </a:t>
            </a:r>
            <a:r>
              <a:rPr lang="en-US" err="1"/>
              <a:t>totalDiff</a:t>
            </a:r>
            <a:r>
              <a:rPr lang="en-US"/>
              <a:t>);</a:t>
            </a:r>
          </a:p>
          <a:p>
            <a:r>
              <a:rPr lang="en-US"/>
              <a:t>    }</a:t>
            </a:r>
          </a:p>
          <a:p>
            <a:r>
              <a:rPr lang="en-US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31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890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>
                <a:latin typeface="Montserrat" pitchFamily="2" charset="77"/>
              </a:rPr>
              <a:t>LEC 03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369600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204213-5282-9748-829A-B0CF9968EAE3}"/>
              </a:ext>
            </a:extLst>
          </p:cNvPr>
          <p:cNvCxnSpPr/>
          <p:nvPr userDrawn="1"/>
        </p:nvCxnSpPr>
        <p:spPr>
          <a:xfrm>
            <a:off x="7452794" y="455141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3501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96;p1">
            <a:extLst>
              <a:ext uri="{FF2B5EF4-FFF2-40B4-BE49-F238E27FC236}">
                <a16:creationId xmlns:a16="http://schemas.microsoft.com/office/drawing/2014/main" id="{1F59CCDD-66C0-5659-FE43-0CCE122A6587}"/>
              </a:ext>
            </a:extLst>
          </p:cNvPr>
          <p:cNvSpPr txBox="1"/>
          <p:nvPr userDrawn="1"/>
        </p:nvSpPr>
        <p:spPr>
          <a:xfrm>
            <a:off x="7226456" y="4559446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" name="Google Shape;97;p1">
            <a:extLst>
              <a:ext uri="{FF2B5EF4-FFF2-40B4-BE49-F238E27FC236}">
                <a16:creationId xmlns:a16="http://schemas.microsoft.com/office/drawing/2014/main" id="{3EA01346-4634-70BD-7B75-AA211C93CE70}"/>
              </a:ext>
            </a:extLst>
          </p:cNvPr>
          <p:cNvSpPr txBox="1"/>
          <p:nvPr userDrawn="1"/>
        </p:nvSpPr>
        <p:spPr>
          <a:xfrm>
            <a:off x="7226456" y="482005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5E467B-3C08-3B55-526E-A03AA21D725A}"/>
              </a:ext>
            </a:extLst>
          </p:cNvPr>
          <p:cNvSpPr/>
          <p:nvPr userDrawn="1"/>
        </p:nvSpPr>
        <p:spPr>
          <a:xfrm>
            <a:off x="3003304" y="5653678"/>
            <a:ext cx="1112456" cy="1105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/>
          </a:p>
        </p:txBody>
      </p:sp>
      <p:sp>
        <p:nvSpPr>
          <p:cNvPr id="5" name="Google Shape;98;p1">
            <a:extLst>
              <a:ext uri="{FF2B5EF4-FFF2-40B4-BE49-F238E27FC236}">
                <a16:creationId xmlns:a16="http://schemas.microsoft.com/office/drawing/2014/main" id="{9D943144-7A78-A1AD-91DA-D9011DDC8E90}"/>
              </a:ext>
            </a:extLst>
          </p:cNvPr>
          <p:cNvSpPr txBox="1"/>
          <p:nvPr userDrawn="1"/>
        </p:nvSpPr>
        <p:spPr>
          <a:xfrm>
            <a:off x="8316295" y="4552416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" name="Google Shape;99;p1">
            <a:extLst>
              <a:ext uri="{FF2B5EF4-FFF2-40B4-BE49-F238E27FC236}">
                <a16:creationId xmlns:a16="http://schemas.microsoft.com/office/drawing/2014/main" id="{E4BC1583-52A3-3EF7-429B-7A1B9678F406}"/>
              </a:ext>
            </a:extLst>
          </p:cNvPr>
          <p:cNvSpPr txBox="1"/>
          <p:nvPr userDrawn="1"/>
        </p:nvSpPr>
        <p:spPr>
          <a:xfrm>
            <a:off x="8275471" y="4834063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err="1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285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285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Lesson 14 - Spring 2023</a:t>
            </a:r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05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</a:t>
            </a:r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File I/O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02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679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02: File I/O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BA6C1C-AA83-97E3-6CEA-71C437B1626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05344CBB-3B2C-C0EC-6286-460030500C15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File I/O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current TV/</a:t>
            </a:r>
            <a:r>
              <a:rPr lang="en-US" sz="1800" i="1" dirty="0" err="1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Youtube</a:t>
            </a:r>
            <a:r>
              <a:rPr lang="en-US" sz="18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/video obsession?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Code Tracing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File output with </a:t>
            </a:r>
            <a:r>
              <a:rPr lang="en-US"/>
              <a:t>PrintStream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32B33ADA-9440-AFCA-D636-03264D800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468490" y="142726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0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4137-454F-4228-821A-939B43E9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DF6D-D585-4D00-AEEE-A7BCCB0F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793186" cy="539334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The IPL is open!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Schedule will be on the course website</a:t>
            </a:r>
            <a:endParaRPr lang="en-US" dirty="0">
              <a:ea typeface="Calibri"/>
              <a:cs typeface="Calibri"/>
            </a:endParaRPr>
          </a:p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Materials and recordings from Java Review posted</a:t>
            </a:r>
          </a:p>
          <a:p>
            <a:pPr lvl="0" indent="-406400">
              <a:lnSpc>
                <a:spcPct val="100000"/>
              </a:lnSpc>
              <a:buSzPts val="2800"/>
            </a:pPr>
            <a:endParaRPr lang="en-US" dirty="0">
              <a:solidFill>
                <a:schemeClr val="tx1"/>
              </a:solidFill>
            </a:endParaRPr>
          </a:p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Programming Project 0 out Friday, Oct. 9, due next Thursday, Oct. 15</a:t>
            </a:r>
          </a:p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Computer Quiz 0 windo</a:t>
            </a:r>
            <a:r>
              <a:rPr lang="en-US" dirty="0"/>
              <a:t>w begins Friday, Oct. 16</a:t>
            </a:r>
            <a:endParaRPr lang="en-US" dirty="0">
              <a:solidFill>
                <a:schemeClr val="tx1"/>
              </a:solidFill>
            </a:endParaRP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See assignment and quiz dates on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course calendar</a:t>
            </a:r>
            <a:endParaRPr lang="en-US" dirty="0">
              <a:solidFill>
                <a:schemeClr val="tx1"/>
              </a:solidFill>
            </a:endParaRPr>
          </a:p>
          <a:p>
            <a:pPr lvl="0" indent="-406400">
              <a:lnSpc>
                <a:spcPct val="100000"/>
              </a:lnSpc>
              <a:buSzPts val="2800"/>
            </a:pPr>
            <a:endParaRPr lang="en-US" dirty="0">
              <a:solidFill>
                <a:schemeClr val="tx1"/>
              </a:solidFill>
            </a:endParaRP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Just joined CSE 122? Welcome!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All materials on </a:t>
            </a:r>
            <a:r>
              <a:rPr lang="en-US" dirty="0">
                <a:hlinkClick r:id="rId2"/>
              </a:rPr>
              <a:t>course website</a:t>
            </a:r>
            <a:endParaRPr lang="en-US" dirty="0"/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ea typeface="Calibri"/>
                <a:cs typeface="Calibri"/>
              </a:rPr>
              <a:t>Canvas not published– this is expected</a:t>
            </a:r>
          </a:p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Reminder: Complete PCM before class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Due by 11:59pm for participation credit</a:t>
            </a:r>
          </a:p>
        </p:txBody>
      </p:sp>
    </p:spTree>
    <p:extLst>
      <p:ext uri="{BB962C8B-B14F-4D97-AF65-F5344CB8AC3E}">
        <p14:creationId xmlns:p14="http://schemas.microsoft.com/office/powerpoint/2010/main" val="82698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Code Tracing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File output with </a:t>
            </a:r>
            <a:r>
              <a:rPr lang="en-US" dirty="0" err="1"/>
              <a:t>PrintStream</a:t>
            </a:r>
            <a:endParaRPr lang="en-US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32B33ADA-9440-AFCA-D636-03264D800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096551" y="2107905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8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E494FE8-A0A7-4938-9979-34B0F6C962AD}"/>
              </a:ext>
            </a:extLst>
          </p:cNvPr>
          <p:cNvSpPr txBox="1">
            <a:spLocks/>
          </p:cNvSpPr>
          <p:nvPr/>
        </p:nvSpPr>
        <p:spPr>
          <a:xfrm>
            <a:off x="838200" y="1355361"/>
            <a:ext cx="3468077" cy="11885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anose="020B0604020202020204" pitchFamily="34" charset="0"/>
              <a:buNone/>
            </a:pPr>
            <a:r>
              <a:rPr lang="en-US" sz="1800"/>
              <a:t>Scanner is defined in the </a:t>
            </a:r>
            <a:r>
              <a:rPr lang="en-US" sz="1800" err="1">
                <a:latin typeface="Consolas" panose="020B0609020204030204" pitchFamily="49" charset="0"/>
              </a:rPr>
              <a:t>java.util</a:t>
            </a:r>
            <a:r>
              <a:rPr lang="en-US" sz="1800"/>
              <a:t> package </a:t>
            </a:r>
          </a:p>
          <a:p>
            <a:pPr marL="114300" indent="0">
              <a:buFont typeface="Arial" panose="020B0604020202020204" pitchFamily="34" charset="0"/>
              <a:buNone/>
            </a:pP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import </a:t>
            </a:r>
            <a:r>
              <a:rPr lang="en-US" sz="1800" err="1">
                <a:solidFill>
                  <a:srgbClr val="0066FF"/>
                </a:solidFill>
                <a:latin typeface="Consolas" panose="020B0609020204030204" pitchFamily="49" charset="0"/>
              </a:rPr>
              <a:t>java.util</a:t>
            </a: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.*;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7DDE4-9CA1-4447-89FF-3B1B385354B4}"/>
              </a:ext>
            </a:extLst>
          </p:cNvPr>
          <p:cNvSpPr txBox="1"/>
          <p:nvPr/>
        </p:nvSpPr>
        <p:spPr>
          <a:xfrm>
            <a:off x="4306277" y="1770119"/>
            <a:ext cx="7196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2400">
                <a:latin typeface="Consolas" panose="020B0609020204030204" pitchFamily="49" charset="0"/>
              </a:rPr>
              <a:t> </a:t>
            </a:r>
            <a:r>
              <a:rPr lang="en-US" sz="2400">
                <a:solidFill>
                  <a:srgbClr val="001080"/>
                </a:solidFill>
                <a:latin typeface="Consolas" panose="020B0609020204030204" pitchFamily="49" charset="0"/>
              </a:rPr>
              <a:t>console</a:t>
            </a:r>
            <a:r>
              <a:rPr lang="en-US" sz="2400">
                <a:latin typeface="Consolas" panose="020B0609020204030204" pitchFamily="49" charset="0"/>
              </a:rPr>
              <a:t> = </a:t>
            </a:r>
            <a:r>
              <a:rPr lang="en-US" sz="24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400">
                <a:latin typeface="Consolas" panose="020B0609020204030204" pitchFamily="49" charset="0"/>
              </a:rPr>
              <a:t> </a:t>
            </a:r>
            <a:r>
              <a:rPr lang="en-US" sz="24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2400">
                <a:latin typeface="Consolas" panose="020B0609020204030204" pitchFamily="49" charset="0"/>
              </a:rPr>
              <a:t>(System.in);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F4F1FD-E92B-4504-95F9-16149A4F6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073280"/>
              </p:ext>
            </p:extLst>
          </p:nvPr>
        </p:nvGraphicFramePr>
        <p:xfrm>
          <a:off x="490204" y="2641623"/>
          <a:ext cx="11211592" cy="379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7179">
                  <a:extLst>
                    <a:ext uri="{9D8B030D-6E8A-4147-A177-3AD203B41FA5}">
                      <a16:colId xmlns:a16="http://schemas.microsoft.com/office/drawing/2014/main" val="3917706969"/>
                    </a:ext>
                  </a:extLst>
                </a:gridCol>
                <a:gridCol w="7374413">
                  <a:extLst>
                    <a:ext uri="{9D8B030D-6E8A-4147-A177-3AD203B41FA5}">
                      <a16:colId xmlns:a16="http://schemas.microsoft.com/office/drawing/2014/main" val="1121208282"/>
                    </a:ext>
                  </a:extLst>
                </a:gridCol>
              </a:tblGrid>
              <a:tr h="356475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Scanner</a:t>
                      </a:r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50094"/>
                  </a:ext>
                </a:extLst>
              </a:tr>
              <a:tr h="35647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nextInt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Reads the next token from the user as an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int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2606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nextDouble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Reads the next token from the user as a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double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32044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Reads the next token from the user as a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String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96893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nextLine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Reads an </a:t>
                      </a:r>
                      <a:r>
                        <a:rPr lang="en-US" sz="1800" i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entire line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from the user as a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String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3530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hasNextInt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 next token can be read as an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int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22307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hasNextDouble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 next token can be read as a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double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31831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hasNext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there is another token of input to be read in,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1191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hasNextLine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there is another line of input to be read in,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05931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30ADD0FD-0FA6-2E5A-3A08-C8776144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(Review) </a:t>
            </a:r>
            <a:r>
              <a:rPr lang="en-US">
                <a:latin typeface="Consolas"/>
                <a:ea typeface="Calibri"/>
                <a:cs typeface="Calibri"/>
              </a:rPr>
              <a:t>Scanner</a:t>
            </a:r>
            <a:r>
              <a:rPr lang="en-US">
                <a:latin typeface="Calibri"/>
                <a:ea typeface="Calibri"/>
                <a:cs typeface="Calibri"/>
              </a:rPr>
              <a:t> for User Input</a:t>
            </a:r>
            <a:r>
              <a:rPr lang="en-US" b="0">
                <a:latin typeface="Calibri"/>
                <a:ea typeface="Calibri"/>
                <a:cs typeface="Calibri"/>
              </a:rPr>
              <a:t> </a:t>
            </a:r>
          </a:p>
          <a:p>
            <a:pPr algn="ctr">
              <a:lnSpc>
                <a:spcPct val="100000"/>
              </a:lnSpc>
            </a:pPr>
            <a:endParaRPr lang="en-US" sz="1800" b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473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b="1">
                <a:solidFill>
                  <a:srgbClr val="008080"/>
                </a:solidFill>
              </a:rPr>
              <a:t>(PCM</a:t>
            </a:r>
            <a:r>
              <a:rPr lang="en-US">
                <a:solidFill>
                  <a:srgbClr val="008080"/>
                </a:solidFill>
              </a:rPr>
              <a:t>)</a:t>
            </a:r>
            <a:r>
              <a:rPr lang="en-US" b="1">
                <a:solidFill>
                  <a:srgbClr val="008080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  <a:latin typeface="Consolas" panose="020B0609020204030204" pitchFamily="49" charset="0"/>
              </a:rPr>
              <a:t>Scanner</a:t>
            </a:r>
            <a:r>
              <a:rPr lang="en-US" b="1">
                <a:solidFill>
                  <a:schemeClr val="tx1"/>
                </a:solidFill>
              </a:rPr>
              <a:t> for File I/O</a:t>
            </a:r>
            <a:endParaRPr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E494FE8-A0A7-4938-9979-34B0F6C962AD}"/>
              </a:ext>
            </a:extLst>
          </p:cNvPr>
          <p:cNvSpPr txBox="1">
            <a:spLocks/>
          </p:cNvSpPr>
          <p:nvPr/>
        </p:nvSpPr>
        <p:spPr>
          <a:xfrm>
            <a:off x="266700" y="1355361"/>
            <a:ext cx="5116286" cy="6040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stem Font Regular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Scanner</a:t>
            </a:r>
            <a:r>
              <a:rPr lang="en-US" sz="1800"/>
              <a:t> is defined in the </a:t>
            </a:r>
            <a:r>
              <a:rPr lang="en-US" sz="1800" err="1">
                <a:latin typeface="Consolas" panose="020B0609020204030204" pitchFamily="49" charset="0"/>
              </a:rPr>
              <a:t>java.util</a:t>
            </a:r>
            <a:r>
              <a:rPr lang="en-US" sz="1800"/>
              <a:t> package </a:t>
            </a:r>
          </a:p>
          <a:p>
            <a:pPr marL="1143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import </a:t>
            </a:r>
            <a:r>
              <a:rPr lang="en-US" sz="1800" err="1">
                <a:solidFill>
                  <a:srgbClr val="0066FF"/>
                </a:solidFill>
                <a:latin typeface="Consolas" panose="020B0609020204030204" pitchFamily="49" charset="0"/>
              </a:rPr>
              <a:t>java.util</a:t>
            </a: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.*;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455C7B-476D-4A80-A37A-C3C9EED71C8C}"/>
              </a:ext>
            </a:extLst>
          </p:cNvPr>
          <p:cNvSpPr txBox="1"/>
          <p:nvPr/>
        </p:nvSpPr>
        <p:spPr>
          <a:xfrm>
            <a:off x="266700" y="1959429"/>
            <a:ext cx="46863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143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File</a:t>
            </a:r>
            <a:r>
              <a:rPr lang="en-US" sz="1800"/>
              <a:t> is defined in the </a:t>
            </a:r>
            <a:r>
              <a:rPr lang="en-US" sz="1800">
                <a:latin typeface="Consolas" panose="020B0609020204030204" pitchFamily="49" charset="0"/>
              </a:rPr>
              <a:t>java.io</a:t>
            </a:r>
            <a:r>
              <a:rPr lang="en-US" sz="1800"/>
              <a:t> package </a:t>
            </a:r>
          </a:p>
          <a:p>
            <a:pPr marL="11430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import java.io.*;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7DDE4-9CA1-4447-89FF-3B1B385354B4}"/>
              </a:ext>
            </a:extLst>
          </p:cNvPr>
          <p:cNvSpPr txBox="1"/>
          <p:nvPr/>
        </p:nvSpPr>
        <p:spPr>
          <a:xfrm>
            <a:off x="5377162" y="1549754"/>
            <a:ext cx="665773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File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file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File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"Example.txt"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Scanner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fileScan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Scanner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(file);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F4F1FD-E92B-4504-95F9-16149A4F6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479725"/>
              </p:ext>
            </p:extLst>
          </p:nvPr>
        </p:nvGraphicFramePr>
        <p:xfrm>
          <a:off x="490204" y="2641623"/>
          <a:ext cx="11211592" cy="3790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7179">
                  <a:extLst>
                    <a:ext uri="{9D8B030D-6E8A-4147-A177-3AD203B41FA5}">
                      <a16:colId xmlns:a16="http://schemas.microsoft.com/office/drawing/2014/main" val="3917706969"/>
                    </a:ext>
                  </a:extLst>
                </a:gridCol>
                <a:gridCol w="7374413">
                  <a:extLst>
                    <a:ext uri="{9D8B030D-6E8A-4147-A177-3AD203B41FA5}">
                      <a16:colId xmlns:a16="http://schemas.microsoft.com/office/drawing/2014/main" val="1121208282"/>
                    </a:ext>
                  </a:extLst>
                </a:gridCol>
              </a:tblGrid>
              <a:tr h="356475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Scanner</a:t>
                      </a:r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50094"/>
                  </a:ext>
                </a:extLst>
              </a:tr>
              <a:tr h="35647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nextInt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  <a:cs typeface="Calibri"/>
                        </a:rPr>
                        <a:t>Reads the next token as an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int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2606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nextDouble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  <a:cs typeface="Calibri"/>
                        </a:rPr>
                        <a:t>Reads the next token as a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double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32044"/>
                  </a:ext>
                </a:extLst>
              </a:tr>
              <a:tr h="386148">
                <a:tc>
                  <a:txBody>
                    <a:bodyPr/>
                    <a:lstStyle/>
                    <a:p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  <a:cs typeface="Calibri"/>
                        </a:rPr>
                        <a:t>Reads the next token as a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String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96893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nextLine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  <a:cs typeface="Calibri"/>
                        </a:rPr>
                        <a:t>Reads an </a:t>
                      </a:r>
                      <a:r>
                        <a:rPr lang="en-US" sz="1800" i="1">
                          <a:latin typeface="Calibri"/>
                          <a:cs typeface="Calibri"/>
                        </a:rPr>
                        <a:t>entire line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as a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String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and returns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3530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hasNextInt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 next token can be read as an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int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22307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hasNextDouble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 next token can be read as a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double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31831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hasNext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  <a:cs typeface="Calibri"/>
                        </a:rPr>
                        <a:t>Returns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true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if there is another token of input to be read in, 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false</a:t>
                      </a:r>
                      <a:r>
                        <a:rPr lang="en-US" sz="1800">
                          <a:latin typeface="Calibri"/>
                          <a:cs typeface="Calibri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11910"/>
                  </a:ext>
                </a:extLst>
              </a:tr>
              <a:tr h="388215"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Consolas"/>
                          <a:cs typeface="Calibri"/>
                        </a:rPr>
                        <a:t>hasNextLine</a:t>
                      </a:r>
                      <a:r>
                        <a:rPr lang="en-US" sz="1800">
                          <a:latin typeface="Consolas"/>
                          <a:cs typeface="Calibri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true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if there is another line of input to be read in, </a:t>
                      </a:r>
                      <a:r>
                        <a:rPr lang="en-US" sz="18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lang="en-US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05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54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b="1" dirty="0">
                <a:solidFill>
                  <a:schemeClr val="tx1"/>
                </a:solidFill>
              </a:rPr>
              <a:t>Checked Exceptions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E0AC3-4D3F-44CB-9C58-C1A2B132C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0651435" cy="4805363"/>
          </a:xfrm>
        </p:spPr>
        <p:txBody>
          <a:bodyPr>
            <a:normAutofit fontScale="92500" lnSpcReduction="10000"/>
          </a:bodyPr>
          <a:lstStyle/>
          <a:p>
            <a:pPr marL="571500" indent="-457200"/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New possible problem: the input file doesn’t exist</a:t>
            </a:r>
          </a:p>
          <a:p>
            <a:pPr marL="571500" indent="-457200"/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This is such a big deal, Java makes you acknowledge it:</a:t>
            </a:r>
          </a:p>
          <a:p>
            <a:pPr marL="1031875" indent="0">
              <a:buNone/>
            </a:pPr>
            <a:r>
              <a:rPr lang="en-US" sz="2600" dirty="0">
                <a:solidFill>
                  <a:srgbClr val="993366"/>
                </a:solidFill>
                <a:latin typeface="Consolas"/>
              </a:rPr>
              <a:t>error: unreported exception </a:t>
            </a:r>
            <a:r>
              <a:rPr lang="en-US" sz="2600" dirty="0" err="1">
                <a:solidFill>
                  <a:srgbClr val="993366"/>
                </a:solidFill>
                <a:latin typeface="Consolas"/>
              </a:rPr>
              <a:t>FileNotFoundException</a:t>
            </a:r>
            <a:r>
              <a:rPr lang="en-US" sz="2600" dirty="0">
                <a:solidFill>
                  <a:srgbClr val="993366"/>
                </a:solidFill>
                <a:latin typeface="Consolas"/>
              </a:rPr>
              <a:t>; must be caught or declared to be thrown</a:t>
            </a:r>
          </a:p>
          <a:p>
            <a:pPr marL="571500" indent="-45720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457200"/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Fix this error by declaring the exception:</a:t>
            </a:r>
          </a:p>
          <a:p>
            <a:pPr marL="1031875" indent="0">
              <a:buNone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public static void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fileMethod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() </a:t>
            </a:r>
            <a:r>
              <a:rPr lang="en-US" sz="2200" dirty="0">
                <a:solidFill>
                  <a:srgbClr val="339966"/>
                </a:solidFill>
                <a:latin typeface="Consolas"/>
                <a:cs typeface="Calibri"/>
              </a:rPr>
              <a:t>throws</a:t>
            </a:r>
            <a:r>
              <a:rPr lang="en-US" sz="2200" dirty="0">
                <a:solidFill>
                  <a:srgbClr val="33996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dirty="0" err="1">
                <a:solidFill>
                  <a:srgbClr val="339966"/>
                </a:solidFill>
                <a:latin typeface="Consolas"/>
                <a:cs typeface="Calibri"/>
              </a:rPr>
              <a:t>FileNotFoundException</a:t>
            </a:r>
            <a:r>
              <a:rPr lang="en-US" sz="2200" dirty="0">
                <a:solidFill>
                  <a:srgbClr val="339966"/>
                </a:solidFill>
                <a:latin typeface="Consolas"/>
                <a:cs typeface="Calibri"/>
              </a:rPr>
              <a:t> 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{</a:t>
            </a:r>
          </a:p>
          <a:p>
            <a:pPr marL="1031875" indent="0">
              <a:buNone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   ...</a:t>
            </a:r>
          </a:p>
          <a:p>
            <a:pPr marL="1031875" indent="0">
              <a:buNone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}</a:t>
            </a:r>
          </a:p>
          <a:p>
            <a:pPr marL="1031875" indent="0">
              <a:buNone/>
            </a:pPr>
            <a:endParaRPr lang="en-US" sz="2000" dirty="0"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 marL="403225" indent="-285750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This does not 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prevent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the error, just makes the compiler happy!</a:t>
            </a:r>
          </a:p>
          <a:p>
            <a:pPr marL="403225" indent="-285750"/>
            <a:endParaRPr lang="en-US" sz="1600" dirty="0">
              <a:cs typeface="Calibri" panose="020F0502020204030204" pitchFamily="34" charset="0"/>
            </a:endParaRPr>
          </a:p>
          <a:p>
            <a:pPr marL="1489075" lvl="1" indent="0">
              <a:buNone/>
            </a:pPr>
            <a:endParaRPr 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4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A177D0-6872-4D89-B8C3-DF018FC13483}"/>
              </a:ext>
            </a:extLst>
          </p:cNvPr>
          <p:cNvSpPr txBox="1"/>
          <p:nvPr/>
        </p:nvSpPr>
        <p:spPr>
          <a:xfrm>
            <a:off x="1124799" y="2350240"/>
            <a:ext cx="9942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______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_______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_______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00800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err="1">
                <a:solidFill>
                  <a:srgbClr val="008000"/>
                </a:solidFill>
                <a:latin typeface="Consolas" panose="020B0609020204030204" pitchFamily="49" charset="0"/>
              </a:rPr>
              <a:t>nextToken</a:t>
            </a:r>
            <a:endParaRPr lang="en-US" sz="3200">
              <a:latin typeface="Consolas" panose="020B0609020204030204" pitchFamily="49" charset="0"/>
            </a:endParaRP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Google Shape;67;p19">
            <a:extLst>
              <a:ext uri="{FF2B5EF4-FFF2-40B4-BE49-F238E27FC236}">
                <a16:creationId xmlns:a16="http://schemas.microsoft.com/office/drawing/2014/main" id="{8E72BB31-E460-69F3-9E22-667D681C68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(PCM) </a:t>
            </a:r>
            <a:r>
              <a:rPr lang="en-US" dirty="0">
                <a:latin typeface="Calibri"/>
                <a:ea typeface="Calibri"/>
                <a:cs typeface="Calibri"/>
              </a:rPr>
              <a:t>Token-Based Processing</a:t>
            </a:r>
            <a:r>
              <a:rPr lang="en-US" b="1" dirty="0">
                <a:latin typeface="Calibri"/>
                <a:ea typeface="Calibri"/>
                <a:cs typeface="Calibri"/>
              </a:rPr>
              <a:t> Pattern</a:t>
            </a:r>
            <a:endParaRPr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933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(PCM) </a:t>
            </a:r>
            <a:r>
              <a:rPr lang="en-US" dirty="0">
                <a:latin typeface="Calibri"/>
                <a:ea typeface="Calibri"/>
                <a:cs typeface="Calibri"/>
              </a:rPr>
              <a:t>Line-Based Processing</a:t>
            </a:r>
            <a:r>
              <a:rPr lang="en-US" b="1" dirty="0">
                <a:latin typeface="Calibri"/>
                <a:ea typeface="Calibri"/>
                <a:cs typeface="Calibri"/>
              </a:rPr>
              <a:t> Pattern</a:t>
            </a:r>
            <a:endParaRPr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177D0-6872-4D89-B8C3-DF018FC13483}"/>
              </a:ext>
            </a:extLst>
          </p:cNvPr>
          <p:cNvSpPr txBox="1"/>
          <p:nvPr/>
        </p:nvSpPr>
        <p:spPr>
          <a:xfrm>
            <a:off x="1124799" y="2350240"/>
            <a:ext cx="99424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hasNextLine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nextLine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nextLine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00800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err="1">
                <a:solidFill>
                  <a:srgbClr val="008000"/>
                </a:solidFill>
                <a:latin typeface="Consolas" panose="020B0609020204030204" pitchFamily="49" charset="0"/>
              </a:rPr>
              <a:t>nextLine</a:t>
            </a:r>
            <a:endParaRPr lang="en-US" sz="3200">
              <a:latin typeface="Consolas" panose="020B0609020204030204" pitchFamily="49" charset="0"/>
            </a:endParaRP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779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(PCM) </a:t>
            </a:r>
            <a:r>
              <a:rPr lang="en-US" b="1" dirty="0">
                <a:latin typeface="Calibri"/>
                <a:ea typeface="Calibri"/>
                <a:cs typeface="Calibri"/>
              </a:rPr>
              <a:t>Hybrid Processing Pattern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89529D-E11B-42B8-A6FE-280DF8727E08}"/>
              </a:ext>
            </a:extLst>
          </p:cNvPr>
          <p:cNvSpPr txBox="1"/>
          <p:nvPr/>
        </p:nvSpPr>
        <p:spPr>
          <a:xfrm>
            <a:off x="760786" y="1692357"/>
            <a:ext cx="106704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fileScan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hasNextLine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line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fileScan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nextLine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(line);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    </a:t>
            </a:r>
            <a:r>
              <a:rPr lang="en-US" sz="3200">
                <a:solidFill>
                  <a:srgbClr val="00800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err="1">
                <a:solidFill>
                  <a:srgbClr val="008000"/>
                </a:solidFill>
                <a:latin typeface="Consolas" panose="020B0609020204030204" pitchFamily="49" charset="0"/>
              </a:rPr>
              <a:t>nextToken</a:t>
            </a:r>
            <a:endParaRPr lang="en-US" sz="3200">
              <a:latin typeface="Consolas" panose="020B0609020204030204" pitchFamily="49" charset="0"/>
            </a:endParaRPr>
          </a:p>
          <a:p>
            <a:r>
              <a:rPr lang="en-US" sz="3200">
                <a:latin typeface="Consolas" panose="020B0609020204030204" pitchFamily="49" charset="0"/>
              </a:rPr>
              <a:t>    }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53220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>
          <a:extLst>
            <a:ext uri="{FF2B5EF4-FFF2-40B4-BE49-F238E27FC236}">
              <a16:creationId xmlns:a16="http://schemas.microsoft.com/office/drawing/2014/main" id="{2709F895-4501-859F-0F06-902931E03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>
            <a:extLst>
              <a:ext uri="{FF2B5EF4-FFF2-40B4-BE49-F238E27FC236}">
                <a16:creationId xmlns:a16="http://schemas.microsoft.com/office/drawing/2014/main" id="{2DD94A00-05C0-1988-DECB-66C308B1E2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(PCM) </a:t>
            </a:r>
            <a:r>
              <a:rPr lang="en-US" b="1" dirty="0">
                <a:latin typeface="Calibri"/>
                <a:ea typeface="Calibri"/>
                <a:cs typeface="Calibri"/>
              </a:rPr>
              <a:t>Hybrid Processing Pattern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8EE8A1-76EE-8848-C8D5-09F9FFBA1A09}"/>
              </a:ext>
            </a:extLst>
          </p:cNvPr>
          <p:cNvSpPr txBox="1"/>
          <p:nvPr/>
        </p:nvSpPr>
        <p:spPr>
          <a:xfrm>
            <a:off x="760786" y="1692357"/>
            <a:ext cx="106704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fileScan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hasNextLine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line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fileScan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nextLine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(line);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lineScan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__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latin typeface="Consolas" panose="020B0609020204030204" pitchFamily="49" charset="0"/>
              </a:rPr>
              <a:t>        </a:t>
            </a:r>
            <a:r>
              <a:rPr lang="en-US" sz="3200">
                <a:solidFill>
                  <a:srgbClr val="00800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err="1">
                <a:solidFill>
                  <a:srgbClr val="008000"/>
                </a:solidFill>
                <a:latin typeface="Consolas" panose="020B0609020204030204" pitchFamily="49" charset="0"/>
              </a:rPr>
              <a:t>nextToken</a:t>
            </a:r>
            <a:endParaRPr lang="en-US" sz="3200">
              <a:latin typeface="Consolas" panose="020B0609020204030204" pitchFamily="49" charset="0"/>
            </a:endParaRPr>
          </a:p>
          <a:p>
            <a:r>
              <a:rPr lang="en-US" sz="3200">
                <a:latin typeface="Consolas" panose="020B0609020204030204" pitchFamily="49" charset="0"/>
              </a:rPr>
              <a:t>    }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" name="Left Brace 1" descr="A large curly brace surrounding the entire program with description line-by-line">
            <a:extLst>
              <a:ext uri="{FF2B5EF4-FFF2-40B4-BE49-F238E27FC236}">
                <a16:creationId xmlns:a16="http://schemas.microsoft.com/office/drawing/2014/main" id="{99F37A66-CC14-4F2A-A802-A3C78F21EBA8}"/>
              </a:ext>
            </a:extLst>
          </p:cNvPr>
          <p:cNvSpPr/>
          <p:nvPr/>
        </p:nvSpPr>
        <p:spPr>
          <a:xfrm>
            <a:off x="80211" y="1828800"/>
            <a:ext cx="320842" cy="3958734"/>
          </a:xfrm>
          <a:prstGeom prst="leftBrace">
            <a:avLst>
              <a:gd name="adj1" fmla="val 73333"/>
              <a:gd name="adj2" fmla="val 50000"/>
            </a:avLst>
          </a:prstGeom>
          <a:noFill/>
          <a:ln w="38100">
            <a:solidFill>
              <a:srgbClr val="38D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Left Brace 3" descr="A large curly brace surrounding only the second while loop until its ending curly brace with description token-by-token">
            <a:extLst>
              <a:ext uri="{FF2B5EF4-FFF2-40B4-BE49-F238E27FC236}">
                <a16:creationId xmlns:a16="http://schemas.microsoft.com/office/drawing/2014/main" id="{0D2B76A7-4665-3FA7-147C-76A172BFFB07}"/>
              </a:ext>
            </a:extLst>
          </p:cNvPr>
          <p:cNvSpPr/>
          <p:nvPr/>
        </p:nvSpPr>
        <p:spPr>
          <a:xfrm>
            <a:off x="408846" y="3296277"/>
            <a:ext cx="320842" cy="1904514"/>
          </a:xfrm>
          <a:prstGeom prst="leftBrace">
            <a:avLst>
              <a:gd name="adj1" fmla="val 73333"/>
              <a:gd name="adj2" fmla="val 50000"/>
            </a:avLst>
          </a:prstGeom>
          <a:noFill/>
          <a:ln w="38100">
            <a:solidFill>
              <a:srgbClr val="FF4F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43F580A-CA2A-4BCD-EFA0-EE3848DC707D}"/>
              </a:ext>
            </a:extLst>
          </p:cNvPr>
          <p:cNvSpPr txBox="1"/>
          <p:nvPr/>
        </p:nvSpPr>
        <p:spPr>
          <a:xfrm>
            <a:off x="899392" y="5709971"/>
            <a:ext cx="10393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solidFill>
                  <a:srgbClr val="38D6FF"/>
                </a:solidFill>
              </a:rPr>
              <a:t>Line-by-line</a:t>
            </a:r>
            <a:r>
              <a:rPr lang="en-US" sz="3600"/>
              <a:t> and </a:t>
            </a:r>
            <a:r>
              <a:rPr lang="en-US" sz="3600" b="1" u="sng"/>
              <a:t>then</a:t>
            </a:r>
            <a:r>
              <a:rPr lang="en-US" sz="3600"/>
              <a:t> </a:t>
            </a:r>
            <a:r>
              <a:rPr lang="en-US" sz="3600">
                <a:solidFill>
                  <a:srgbClr val="FF4F79"/>
                </a:solidFill>
              </a:rPr>
              <a:t>token-by-token </a:t>
            </a:r>
            <a:r>
              <a:rPr lang="en-US" sz="3600"/>
              <a:t>to </a:t>
            </a:r>
            <a:r>
              <a:rPr lang="en-US" sz="3600">
                <a:solidFill>
                  <a:srgbClr val="008000"/>
                </a:solidFill>
              </a:rPr>
              <a:t>do something</a:t>
            </a:r>
          </a:p>
        </p:txBody>
      </p:sp>
    </p:spTree>
    <p:extLst>
      <p:ext uri="{BB962C8B-B14F-4D97-AF65-F5344CB8AC3E}">
        <p14:creationId xmlns:p14="http://schemas.microsoft.com/office/powerpoint/2010/main" val="274298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7;p19">
            <a:extLst>
              <a:ext uri="{FF2B5EF4-FFF2-40B4-BE49-F238E27FC236}">
                <a16:creationId xmlns:a16="http://schemas.microsoft.com/office/drawing/2014/main" id="{367E59E3-D97B-60B5-3E1A-3668FC3D3C00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434B1-2881-46CC-B57C-24930A14467F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"A quick,  brown fox"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</a:t>
            </a:r>
            <a:r>
              <a:rPr lang="en-US" sz="3200" err="1">
                <a:solidFill>
                  <a:srgbClr val="AF00DB"/>
                </a:solidFill>
                <a:latin typeface="Consolas"/>
              </a:rPr>
              <a:t>System.out.</a:t>
            </a:r>
            <a:r>
              <a:rPr lang="en-US" sz="3200" err="1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 err="1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7053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>
          <a:extLst>
            <a:ext uri="{FF2B5EF4-FFF2-40B4-BE49-F238E27FC236}">
              <a16:creationId xmlns:a16="http://schemas.microsoft.com/office/drawing/2014/main" id="{7B2EB9AA-1575-14AC-BAD6-933616E1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7;p19">
            <a:extLst>
              <a:ext uri="{FF2B5EF4-FFF2-40B4-BE49-F238E27FC236}">
                <a16:creationId xmlns:a16="http://schemas.microsoft.com/office/drawing/2014/main" id="{3DC93165-B3DA-3310-70D0-B3DC177AA245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E65AB-96C9-11B9-8AF4-994113144BE5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"A quick,  brown fox"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System.out.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4B99C389-BC4A-CAC0-4D8E-2B28DD85F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73" y="4371474"/>
            <a:ext cx="817715" cy="43313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72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7;p19">
            <a:extLst>
              <a:ext uri="{FF2B5EF4-FFF2-40B4-BE49-F238E27FC236}">
                <a16:creationId xmlns:a16="http://schemas.microsoft.com/office/drawing/2014/main" id="{7BAD1B78-9EA0-E585-E91C-BAD5C21B23F2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434B1-2881-46CC-B57C-24930A14467F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3200">
                <a:solidFill>
                  <a:srgbClr val="A31515"/>
                </a:solidFill>
                <a:highlight>
                  <a:srgbClr val="C0C0C0"/>
                </a:highlight>
                <a:latin typeface="Consolas" panose="020B0609020204030204" pitchFamily="49" charset="0"/>
              </a:rPr>
              <a:t>A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 quick,  brown fox"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/>
              </a:rPr>
              <a:t>Scanner</a:t>
            </a:r>
            <a:r>
              <a:rPr lang="en-US" sz="3200">
                <a:latin typeface="Consolas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stringScan</a:t>
            </a:r>
            <a:r>
              <a:rPr lang="en-US" sz="3200">
                <a:latin typeface="Consolas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/>
              </a:rPr>
              <a:t>new</a:t>
            </a:r>
            <a:r>
              <a:rPr lang="en-US" sz="3200">
                <a:latin typeface="Consolas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Scanner</a:t>
            </a:r>
            <a:r>
              <a:rPr lang="en-US" sz="3200">
                <a:latin typeface="Consolas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str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while</a:t>
            </a:r>
            <a:r>
              <a:rPr lang="en-US" sz="3200">
                <a:latin typeface="Consolas"/>
              </a:rPr>
              <a:t> 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stringScan</a:t>
            </a:r>
            <a:r>
              <a:rPr lang="en-US" sz="3200">
                <a:latin typeface="Consolas"/>
              </a:rPr>
              <a:t>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sz="3200">
                <a:latin typeface="Consolas"/>
              </a:rPr>
              <a:t>()) {</a:t>
            </a:r>
          </a:p>
          <a:p>
            <a:r>
              <a:rPr lang="en-US" sz="3200">
                <a:latin typeface="Consolas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/>
              </a:rPr>
              <a:t>String</a:t>
            </a:r>
            <a:r>
              <a:rPr lang="en-US" sz="3200">
                <a:latin typeface="Consolas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 = 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stringScan</a:t>
            </a:r>
            <a:r>
              <a:rPr lang="en-US" sz="3200">
                <a:latin typeface="Consolas"/>
              </a:rPr>
              <a:t>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next</a:t>
            </a:r>
            <a:r>
              <a:rPr lang="en-US" sz="3200">
                <a:latin typeface="Consolas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System.out.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107A3D-20FE-4CE8-98B8-A078D970A7B6}"/>
              </a:ext>
            </a:extLst>
          </p:cNvPr>
          <p:cNvSpPr txBox="1"/>
          <p:nvPr/>
        </p:nvSpPr>
        <p:spPr>
          <a:xfrm>
            <a:off x="4320072" y="5430916"/>
            <a:ext cx="35518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Consolas" panose="020B0609020204030204" pitchFamily="49" charset="0"/>
              </a:rPr>
              <a:t>A</a:t>
            </a:r>
            <a:endParaRPr lang="en-US" sz="6600" b="1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A7AA0BE1-C7F1-4247-43A2-78972D96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73" y="4371474"/>
            <a:ext cx="817715" cy="43313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1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7;p19">
            <a:extLst>
              <a:ext uri="{FF2B5EF4-FFF2-40B4-BE49-F238E27FC236}">
                <a16:creationId xmlns:a16="http://schemas.microsoft.com/office/drawing/2014/main" id="{D2C3E19B-9FD7-D094-8697-765CC278347A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434B1-2881-46CC-B57C-24930A14467F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"A </a:t>
            </a:r>
            <a:r>
              <a:rPr lang="en-US" sz="3200">
                <a:solidFill>
                  <a:srgbClr val="A31515"/>
                </a:solidFill>
                <a:highlight>
                  <a:srgbClr val="C0C0C0"/>
                </a:highlight>
                <a:latin typeface="Consolas" panose="020B0609020204030204" pitchFamily="49" charset="0"/>
              </a:rPr>
              <a:t>quick,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  brown fox"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System.out.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93ABD4-42D6-46F0-B59D-FE9DEF983616}"/>
              </a:ext>
            </a:extLst>
          </p:cNvPr>
          <p:cNvSpPr txBox="1"/>
          <p:nvPr/>
        </p:nvSpPr>
        <p:spPr>
          <a:xfrm>
            <a:off x="4320072" y="5430916"/>
            <a:ext cx="35518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/>
              <a:t>quick,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A91DE8FA-637F-C2DF-5DFE-8C903629B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73" y="4371474"/>
            <a:ext cx="817715" cy="43313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174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E434B1-2881-46CC-B57C-24930A14467F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"A quick,  </a:t>
            </a:r>
            <a:r>
              <a:rPr lang="en-US" sz="3200">
                <a:solidFill>
                  <a:srgbClr val="A31515"/>
                </a:solidFill>
                <a:highlight>
                  <a:srgbClr val="C0C0C0"/>
                </a:highlight>
                <a:latin typeface="Consolas" panose="020B0609020204030204" pitchFamily="49" charset="0"/>
              </a:rPr>
              <a:t>brown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 fox"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System.out.</a:t>
            </a:r>
            <a:r>
              <a:rPr lang="en-US" sz="3200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4DC881-4D7B-488B-AD8E-0EE50560ED0B}"/>
              </a:ext>
            </a:extLst>
          </p:cNvPr>
          <p:cNvSpPr txBox="1"/>
          <p:nvPr/>
        </p:nvSpPr>
        <p:spPr>
          <a:xfrm>
            <a:off x="4320072" y="5430916"/>
            <a:ext cx="35518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Consolas" panose="020B0609020204030204" pitchFamily="49" charset="0"/>
              </a:rPr>
              <a:t>brown</a:t>
            </a:r>
            <a:endParaRPr lang="en-US" sz="6600" b="1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029A4836-CA7F-ED74-4236-F0E84190A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73" y="4371474"/>
            <a:ext cx="817715" cy="43313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>
              <a:solidFill>
                <a:srgbClr val="7030A0"/>
              </a:solidFill>
            </a:endParaRPr>
          </a:p>
        </p:txBody>
      </p:sp>
      <p:sp>
        <p:nvSpPr>
          <p:cNvPr id="5" name="Google Shape;67;p19">
            <a:extLst>
              <a:ext uri="{FF2B5EF4-FFF2-40B4-BE49-F238E27FC236}">
                <a16:creationId xmlns:a16="http://schemas.microsoft.com/office/drawing/2014/main" id="{8FE75C79-1640-A061-B5B4-7423D97CDDB1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20504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7;p19">
            <a:extLst>
              <a:ext uri="{FF2B5EF4-FFF2-40B4-BE49-F238E27FC236}">
                <a16:creationId xmlns:a16="http://schemas.microsoft.com/office/drawing/2014/main" id="{260DB623-11A3-6A9D-4D18-B77E5206595B}"/>
              </a:ext>
            </a:extLst>
          </p:cNvPr>
          <p:cNvSpPr txBox="1">
            <a:spLocks/>
          </p:cNvSpPr>
          <p:nvPr/>
        </p:nvSpPr>
        <p:spPr>
          <a:xfrm>
            <a:off x="443366" y="365125"/>
            <a:ext cx="113052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solidFill>
                  <a:srgbClr val="008080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s with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434B1-2881-46CC-B57C-24930A14467F}"/>
              </a:ext>
            </a:extLst>
          </p:cNvPr>
          <p:cNvSpPr txBox="1"/>
          <p:nvPr/>
        </p:nvSpPr>
        <p:spPr>
          <a:xfrm>
            <a:off x="921988" y="1825998"/>
            <a:ext cx="1034802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"A quick,  brown </a:t>
            </a:r>
            <a:r>
              <a:rPr lang="en-US" sz="3200">
                <a:solidFill>
                  <a:srgbClr val="A31515"/>
                </a:solidFill>
                <a:highlight>
                  <a:srgbClr val="C0C0C0"/>
                </a:highlight>
                <a:latin typeface="Consolas" panose="020B0609020204030204" pitchFamily="49" charset="0"/>
              </a:rPr>
              <a:t>fox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3200">
                <a:latin typeface="Consolas" panose="020B0609020204030204" pitchFamily="49" charset="0"/>
              </a:rPr>
              <a:t>;</a:t>
            </a:r>
          </a:p>
          <a:p>
            <a:endParaRPr lang="en-US" sz="32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795E26"/>
                </a:solidFill>
                <a:latin typeface="Consolas" panose="020B0609020204030204" pitchFamily="49" charset="0"/>
              </a:rPr>
              <a:t>Scanner</a:t>
            </a:r>
            <a:r>
              <a:rPr lang="en-US" sz="3200"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str</a:t>
            </a:r>
            <a:r>
              <a:rPr lang="en-US" sz="3200">
                <a:latin typeface="Consolas" panose="020B0609020204030204" pitchFamily="49" charset="0"/>
              </a:rPr>
              <a:t>);</a:t>
            </a:r>
          </a:p>
          <a:p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while</a:t>
            </a:r>
            <a:r>
              <a:rPr lang="en-US" sz="3200">
                <a:latin typeface="Consolas" panose="020B0609020204030204" pitchFamily="49" charset="0"/>
              </a:rPr>
              <a:t> (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hasNext</a:t>
            </a:r>
            <a:r>
              <a:rPr lang="en-US" sz="3200">
                <a:latin typeface="Consolas" panose="020B0609020204030204" pitchFamily="49" charset="0"/>
              </a:rPr>
              <a:t>()) {</a:t>
            </a:r>
          </a:p>
          <a:p>
            <a:r>
              <a:rPr lang="en-US" sz="3200">
                <a:latin typeface="Consolas" panose="020B0609020204030204" pitchFamily="49" charset="0"/>
              </a:rPr>
              <a:t>    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200">
                <a:latin typeface="Consolas" panose="020B0609020204030204" pitchFamily="49" charset="0"/>
              </a:rPr>
              <a:t>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nextToken</a:t>
            </a:r>
            <a:r>
              <a:rPr lang="en-US" sz="3200">
                <a:latin typeface="Consolas" panose="020B0609020204030204" pitchFamily="49" charset="0"/>
              </a:rPr>
              <a:t> =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stringScan</a:t>
            </a:r>
            <a:r>
              <a:rPr lang="en-US" sz="3200" err="1"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next</a:t>
            </a:r>
            <a:r>
              <a:rPr lang="en-US" sz="3200">
                <a:latin typeface="Consolas" panose="020B0609020204030204" pitchFamily="49" charset="0"/>
              </a:rPr>
              <a:t>();</a:t>
            </a:r>
          </a:p>
          <a:p>
            <a:r>
              <a:rPr lang="en-US" sz="3200">
                <a:solidFill>
                  <a:srgbClr val="AF00DB"/>
                </a:solidFill>
                <a:latin typeface="Consolas"/>
              </a:rPr>
              <a:t>    </a:t>
            </a:r>
            <a:r>
              <a:rPr lang="en-US" sz="3200" err="1">
                <a:solidFill>
                  <a:srgbClr val="AF00DB"/>
                </a:solidFill>
                <a:latin typeface="Consolas"/>
              </a:rPr>
              <a:t>System.out.</a:t>
            </a:r>
            <a:r>
              <a:rPr lang="en-US" sz="3200" err="1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sz="3200">
                <a:latin typeface="Consolas"/>
              </a:rPr>
              <a:t>(</a:t>
            </a:r>
            <a:r>
              <a:rPr lang="en-US" sz="3200" err="1">
                <a:solidFill>
                  <a:srgbClr val="001080"/>
                </a:solidFill>
                <a:latin typeface="Consolas"/>
              </a:rPr>
              <a:t>nextToken</a:t>
            </a:r>
            <a:r>
              <a:rPr lang="en-US" sz="3200">
                <a:latin typeface="Consolas"/>
              </a:rPr>
              <a:t>);</a:t>
            </a:r>
          </a:p>
          <a:p>
            <a:r>
              <a:rPr lang="en-US" sz="32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FD74A-0424-414C-AA97-9555F3EFE1EA}"/>
              </a:ext>
            </a:extLst>
          </p:cNvPr>
          <p:cNvSpPr txBox="1"/>
          <p:nvPr/>
        </p:nvSpPr>
        <p:spPr>
          <a:xfrm>
            <a:off x="4320072" y="5430916"/>
            <a:ext cx="35518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Consolas" panose="020B0609020204030204" pitchFamily="49" charset="0"/>
              </a:rPr>
              <a:t>fox</a:t>
            </a:r>
            <a:endParaRPr lang="en-US" sz="6600" b="1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64CC599F-BDC5-D9A3-F0BD-E39DA2A48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73" y="4371474"/>
            <a:ext cx="817715" cy="43313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22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b="1" dirty="0">
                <a:solidFill>
                  <a:schemeClr val="tx1"/>
                </a:solidFill>
              </a:rPr>
              <a:t>Token-based vs. Line-based vs. Hybrid</a:t>
            </a:r>
            <a:endParaRPr dirty="0"/>
          </a:p>
        </p:txBody>
      </p:sp>
      <p:pic>
        <p:nvPicPr>
          <p:cNvPr id="2" name="Picture 1" descr="A flowchart with initial question “Are separate lines meaningful?”. If not, then choose token-based. If so, then second question “Do you need individual tokens?”. If not, then choose line-based. If yes, choose hybrid.">
            <a:extLst>
              <a:ext uri="{FF2B5EF4-FFF2-40B4-BE49-F238E27FC236}">
                <a16:creationId xmlns:a16="http://schemas.microsoft.com/office/drawing/2014/main" id="{C3E548FD-B490-90DB-39C4-C95FA5A1F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216" y="1604698"/>
            <a:ext cx="6771568" cy="452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35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Code Tracing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File output with </a:t>
            </a:r>
            <a:r>
              <a:rPr lang="en-US" dirty="0" err="1"/>
              <a:t>PrintStream</a:t>
            </a:r>
            <a:endParaRPr lang="en-US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32B33ADA-9440-AFCA-D636-03264D800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382209" y="2774798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68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243E-EE74-FA98-8FF3-AA172138A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388066"/>
            <a:ext cx="11226113" cy="772932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What is the output of this Java code?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77358-9337-1BA2-9749-A1C1C5266B77}"/>
              </a:ext>
            </a:extLst>
          </p:cNvPr>
          <p:cNvSpPr txBox="1"/>
          <p:nvPr/>
        </p:nvSpPr>
        <p:spPr>
          <a:xfrm>
            <a:off x="838199" y="2157862"/>
            <a:ext cx="7360510" cy="1754326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 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File(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Example.txt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Scanner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fileScan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Scanner(</a:t>
            </a:r>
            <a:r>
              <a:rPr lang="en-US" dirty="0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/>
          </a:p>
          <a:p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word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srgbClr val="001080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System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out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"W: "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word +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>
              <a:latin typeface="Consolas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3AE9B4-6C2A-5EEE-3DCF-81BFFF5B6905}"/>
              </a:ext>
            </a:extLst>
          </p:cNvPr>
          <p:cNvSpPr txBox="1">
            <a:spLocks/>
          </p:cNvSpPr>
          <p:nvPr/>
        </p:nvSpPr>
        <p:spPr>
          <a:xfrm>
            <a:off x="708879" y="5515388"/>
            <a:ext cx="2268014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3200" b="0"/>
              <a:t>Example.txt: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281454BE-380E-7518-54BA-0999D274BC10}"/>
              </a:ext>
            </a:extLst>
          </p:cNvPr>
          <p:cNvSpPr/>
          <p:nvPr/>
        </p:nvSpPr>
        <p:spPr>
          <a:xfrm>
            <a:off x="3071446" y="5646192"/>
            <a:ext cx="5158155" cy="1008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One Two</a:t>
            </a:r>
          </a:p>
          <a:p>
            <a:r>
              <a:rPr lang="en-US" sz="2400"/>
              <a:t>Three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6F77C-8406-07D2-F844-ACFD4407499E}"/>
              </a:ext>
            </a:extLst>
          </p:cNvPr>
          <p:cNvSpPr txBox="1"/>
          <p:nvPr/>
        </p:nvSpPr>
        <p:spPr>
          <a:xfrm>
            <a:off x="8413819" y="2163814"/>
            <a:ext cx="2707216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A) </a:t>
            </a:r>
            <a:r>
              <a:rPr lang="en-US" sz="2400" dirty="0"/>
              <a:t>W: One, W: Two, </a:t>
            </a:r>
          </a:p>
          <a:p>
            <a:r>
              <a:rPr lang="en-US" sz="2400" dirty="0"/>
              <a:t>     W: 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B)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</a:t>
            </a:r>
          </a:p>
          <a:p>
            <a:r>
              <a:rPr lang="en-US" sz="2400" b="1" dirty="0"/>
              <a:t>    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Two,</a:t>
            </a:r>
          </a:p>
          <a:p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</a:p>
          <a:p>
            <a:endParaRPr lang="en-US" sz="2400" dirty="0"/>
          </a:p>
          <a:p>
            <a:r>
              <a:rPr lang="en-US" sz="2400" b="1" dirty="0"/>
              <a:t>C)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 Two,</a:t>
            </a:r>
            <a:br>
              <a:rPr lang="en-US" sz="2400" dirty="0"/>
            </a:br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D)</a:t>
            </a:r>
            <a:r>
              <a:rPr lang="en-US" sz="2400" dirty="0"/>
              <a:t> Exception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AEDF2-DF5A-892C-8672-2E28F44C1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2987" y="298872"/>
            <a:ext cx="758125" cy="75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677358-9337-1BA2-9749-A1C1C5266B77}"/>
              </a:ext>
            </a:extLst>
          </p:cNvPr>
          <p:cNvSpPr txBox="1"/>
          <p:nvPr/>
        </p:nvSpPr>
        <p:spPr>
          <a:xfrm>
            <a:off x="838199" y="2157862"/>
            <a:ext cx="7360510" cy="1754326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 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File(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Example.txt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Scanner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fileScan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Scanner(</a:t>
            </a:r>
            <a:r>
              <a:rPr lang="en-US" dirty="0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/>
          </a:p>
          <a:p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word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srgbClr val="001080"/>
                </a:solidFill>
                <a:latin typeface="Consolas"/>
              </a:rPr>
              <a:t>  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System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out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println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"W: "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word +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3AE9B4-6C2A-5EEE-3DCF-81BFFF5B6905}"/>
              </a:ext>
            </a:extLst>
          </p:cNvPr>
          <p:cNvSpPr txBox="1">
            <a:spLocks/>
          </p:cNvSpPr>
          <p:nvPr/>
        </p:nvSpPr>
        <p:spPr>
          <a:xfrm>
            <a:off x="708879" y="5515388"/>
            <a:ext cx="2268014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3200" b="0"/>
              <a:t>Example.txt: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281454BE-380E-7518-54BA-0999D274BC10}"/>
              </a:ext>
            </a:extLst>
          </p:cNvPr>
          <p:cNvSpPr/>
          <p:nvPr/>
        </p:nvSpPr>
        <p:spPr>
          <a:xfrm>
            <a:off x="3071446" y="5646192"/>
            <a:ext cx="5158155" cy="1008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One Two</a:t>
            </a:r>
          </a:p>
          <a:p>
            <a:r>
              <a:rPr lang="en-US" sz="2400"/>
              <a:t>Three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6F77C-8406-07D2-F844-ACFD4407499E}"/>
              </a:ext>
            </a:extLst>
          </p:cNvPr>
          <p:cNvSpPr txBox="1"/>
          <p:nvPr/>
        </p:nvSpPr>
        <p:spPr>
          <a:xfrm>
            <a:off x="8413819" y="2163814"/>
            <a:ext cx="2707216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A) </a:t>
            </a:r>
            <a:r>
              <a:rPr lang="en-US" sz="2400" dirty="0"/>
              <a:t>W: One, W: Two, </a:t>
            </a:r>
          </a:p>
          <a:p>
            <a:r>
              <a:rPr lang="en-US" sz="2400" dirty="0"/>
              <a:t>     W: 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B)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</a:t>
            </a:r>
          </a:p>
          <a:p>
            <a:r>
              <a:rPr lang="en-US" sz="2400" b="1" dirty="0"/>
              <a:t>    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Two,</a:t>
            </a:r>
          </a:p>
          <a:p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</a:p>
          <a:p>
            <a:endParaRPr lang="en-US" sz="2400" dirty="0"/>
          </a:p>
          <a:p>
            <a:r>
              <a:rPr lang="en-US" sz="2400" b="1" dirty="0"/>
              <a:t>C)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 Two,</a:t>
            </a:r>
            <a:br>
              <a:rPr lang="en-US" sz="2400" dirty="0"/>
            </a:br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D)</a:t>
            </a:r>
            <a:r>
              <a:rPr lang="en-US" sz="2400" dirty="0"/>
              <a:t> Exception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AEDF2-DF5A-892C-8672-2E28F44C1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2987" y="298872"/>
            <a:ext cx="758125" cy="7581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F3DBC3-8F75-950F-F55C-A6FD2DF07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388066"/>
            <a:ext cx="11226113" cy="772932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What is the output of this Java code?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59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243E-EE74-FA98-8FF3-AA172138A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388066"/>
            <a:ext cx="11226113" cy="772932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What is the output of this Java code?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77358-9337-1BA2-9749-A1C1C5266B77}"/>
              </a:ext>
            </a:extLst>
          </p:cNvPr>
          <p:cNvSpPr txBox="1"/>
          <p:nvPr/>
        </p:nvSpPr>
        <p:spPr>
          <a:xfrm>
            <a:off x="838199" y="2157862"/>
            <a:ext cx="7360510" cy="313932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 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File(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Example.txt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Scanner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fileScan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Scanner(</a:t>
            </a:r>
            <a:r>
              <a:rPr lang="en-US" dirty="0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/>
          </a:p>
          <a:p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hasNextLine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line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Scanner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lineScan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Scanner(line);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      String word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 </a:t>
            </a:r>
            <a:endParaRPr lang="en-US" dirty="0">
              <a:solidFill>
                <a:srgbClr val="000000"/>
              </a:solidFill>
              <a:latin typeface="Consolas"/>
            </a:endParaRPr>
          </a:p>
          <a:p>
            <a:r>
              <a:rPr lang="en-US" dirty="0">
                <a:solidFill>
                  <a:srgbClr val="001080"/>
                </a:solidFill>
                <a:latin typeface="Consolas"/>
              </a:rPr>
              <a:t>     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System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out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print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"W: "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01080"/>
                </a:solidFill>
                <a:latin typeface="Consolas"/>
              </a:rPr>
              <a:t>word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>
              <a:latin typeface="Consolas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}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println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();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3AE9B4-6C2A-5EEE-3DCF-81BFFF5B6905}"/>
              </a:ext>
            </a:extLst>
          </p:cNvPr>
          <p:cNvSpPr txBox="1">
            <a:spLocks/>
          </p:cNvSpPr>
          <p:nvPr/>
        </p:nvSpPr>
        <p:spPr>
          <a:xfrm>
            <a:off x="708879" y="5515388"/>
            <a:ext cx="2268014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3200" b="0"/>
              <a:t>Example.txt: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281454BE-380E-7518-54BA-0999D274BC10}"/>
              </a:ext>
            </a:extLst>
          </p:cNvPr>
          <p:cNvSpPr/>
          <p:nvPr/>
        </p:nvSpPr>
        <p:spPr>
          <a:xfrm>
            <a:off x="3071446" y="5646192"/>
            <a:ext cx="5158155" cy="1008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One Two</a:t>
            </a:r>
          </a:p>
          <a:p>
            <a:r>
              <a:rPr lang="en-US" sz="2400"/>
              <a:t>Three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6F77C-8406-07D2-F844-ACFD4407499E}"/>
              </a:ext>
            </a:extLst>
          </p:cNvPr>
          <p:cNvSpPr txBox="1"/>
          <p:nvPr/>
        </p:nvSpPr>
        <p:spPr>
          <a:xfrm>
            <a:off x="8413819" y="2163814"/>
            <a:ext cx="2707216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A) </a:t>
            </a:r>
            <a:r>
              <a:rPr lang="en-US" sz="2400" dirty="0"/>
              <a:t>W: One, W: Two, </a:t>
            </a:r>
          </a:p>
          <a:p>
            <a:r>
              <a:rPr lang="en-US" sz="2400" dirty="0"/>
              <a:t>     W: 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B)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</a:t>
            </a:r>
          </a:p>
          <a:p>
            <a:r>
              <a:rPr lang="en-US" sz="2400" b="1" dirty="0"/>
              <a:t>    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Two,</a:t>
            </a:r>
          </a:p>
          <a:p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</a:p>
          <a:p>
            <a:endParaRPr lang="en-US" sz="2400" dirty="0"/>
          </a:p>
          <a:p>
            <a:r>
              <a:rPr lang="en-US" sz="2400" b="1" dirty="0"/>
              <a:t>C)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 Two,</a:t>
            </a:r>
            <a:br>
              <a:rPr lang="en-US" sz="2400" dirty="0"/>
            </a:br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D)</a:t>
            </a:r>
            <a:r>
              <a:rPr lang="en-US" sz="2400" dirty="0"/>
              <a:t> Exception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AEDF2-DF5A-892C-8672-2E28F44C1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2987" y="298872"/>
            <a:ext cx="758125" cy="75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65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4351C1F-E076-4031-96BA-DC44F14899A1}"/>
              </a:ext>
            </a:extLst>
          </p:cNvPr>
          <p:cNvSpPr txBox="1"/>
          <p:nvPr/>
        </p:nvSpPr>
        <p:spPr>
          <a:xfrm>
            <a:off x="838199" y="2157862"/>
            <a:ext cx="7343275" cy="313932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 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File(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Example.txt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Scanner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fileScan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Scanner(</a:t>
            </a:r>
            <a:r>
              <a:rPr lang="en-US" dirty="0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/>
          </a:p>
          <a:p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hasNextLine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line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Scanner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lineScan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Scanner(line);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      String word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 </a:t>
            </a:r>
            <a:endParaRPr lang="en-US" dirty="0">
              <a:solidFill>
                <a:srgbClr val="000000"/>
              </a:solidFill>
              <a:latin typeface="Consolas"/>
            </a:endParaRPr>
          </a:p>
          <a:p>
            <a:r>
              <a:rPr lang="en-US" dirty="0">
                <a:solidFill>
                  <a:srgbClr val="001080"/>
                </a:solidFill>
                <a:latin typeface="Consolas"/>
              </a:rPr>
              <a:t>     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System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out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print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"W: "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01080"/>
                </a:solidFill>
                <a:latin typeface="Consolas"/>
              </a:rPr>
              <a:t>word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  }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println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();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89E6A50-E60C-43A5-8BBD-75B2D310A035}"/>
              </a:ext>
            </a:extLst>
          </p:cNvPr>
          <p:cNvSpPr txBox="1">
            <a:spLocks/>
          </p:cNvSpPr>
          <p:nvPr/>
        </p:nvSpPr>
        <p:spPr>
          <a:xfrm>
            <a:off x="708879" y="5515388"/>
            <a:ext cx="2268014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r"/>
            <a:r>
              <a:rPr lang="en-US" sz="3200" b="0" dirty="0" err="1"/>
              <a:t>Example.txt</a:t>
            </a:r>
            <a:r>
              <a:rPr lang="en-US" sz="3200" b="0" dirty="0"/>
              <a:t>:</a:t>
            </a: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13127D49-2B59-D325-F792-65D1BF917A47}"/>
              </a:ext>
            </a:extLst>
          </p:cNvPr>
          <p:cNvSpPr/>
          <p:nvPr/>
        </p:nvSpPr>
        <p:spPr>
          <a:xfrm>
            <a:off x="3071446" y="5646192"/>
            <a:ext cx="5158155" cy="1008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One Two</a:t>
            </a:r>
          </a:p>
          <a:p>
            <a:r>
              <a:rPr lang="en-US" sz="2400"/>
              <a:t>Three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59D83-99F7-BFFE-AC6F-0AC448A68822}"/>
              </a:ext>
            </a:extLst>
          </p:cNvPr>
          <p:cNvSpPr txBox="1"/>
          <p:nvPr/>
        </p:nvSpPr>
        <p:spPr>
          <a:xfrm>
            <a:off x="8413819" y="2163814"/>
            <a:ext cx="2707216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A) </a:t>
            </a:r>
            <a:r>
              <a:rPr lang="en-US" sz="2400" dirty="0"/>
              <a:t>W: One, W: Two, </a:t>
            </a:r>
          </a:p>
          <a:p>
            <a:r>
              <a:rPr lang="en-US" sz="2400" dirty="0"/>
              <a:t>     W: 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B)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</a:t>
            </a:r>
          </a:p>
          <a:p>
            <a:r>
              <a:rPr lang="en-US" sz="2400" b="1" dirty="0"/>
              <a:t>    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Two,</a:t>
            </a:r>
          </a:p>
          <a:p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</a:p>
          <a:p>
            <a:endParaRPr lang="en-US" sz="2400" dirty="0"/>
          </a:p>
          <a:p>
            <a:r>
              <a:rPr lang="en-US" sz="2400" b="1" dirty="0"/>
              <a:t>C) </a:t>
            </a:r>
            <a:r>
              <a:rPr lang="en-US" sz="2400" dirty="0"/>
              <a:t>W:</a:t>
            </a:r>
            <a:r>
              <a:rPr lang="en-US" sz="2400" b="1" dirty="0"/>
              <a:t> </a:t>
            </a:r>
            <a:r>
              <a:rPr lang="en-US" sz="2400" dirty="0"/>
              <a:t>One, Two,</a:t>
            </a:r>
            <a:br>
              <a:rPr lang="en-US" sz="2400" dirty="0"/>
            </a:br>
            <a:r>
              <a:rPr lang="en-US" sz="2400" dirty="0"/>
              <a:t>     W:</a:t>
            </a:r>
            <a:r>
              <a:rPr lang="en-US" sz="2400" b="1" dirty="0"/>
              <a:t> </a:t>
            </a:r>
            <a:r>
              <a:rPr lang="en-US" sz="2400" dirty="0"/>
              <a:t>Three,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b="1" dirty="0"/>
              <a:t>D)</a:t>
            </a:r>
            <a:r>
              <a:rPr lang="en-US" sz="2400" dirty="0"/>
              <a:t> Exception</a:t>
            </a:r>
            <a:endParaRPr lang="en-US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09AA0D-0D44-D575-D3AF-BD83061577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2987" y="298872"/>
            <a:ext cx="758125" cy="7581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26B3BFE-F075-B49C-ACEF-C9F35255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1388066"/>
            <a:ext cx="11226113" cy="772932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What is the output of this Java code?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91E6E-ACB6-E8B7-35B5-1674EC847B6F}"/>
              </a:ext>
            </a:extLst>
          </p:cNvPr>
          <p:cNvSpPr txBox="1"/>
          <p:nvPr/>
        </p:nvSpPr>
        <p:spPr>
          <a:xfrm>
            <a:off x="838199" y="2157862"/>
            <a:ext cx="7360510" cy="313932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 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File(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Example.txt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solidFill>
                  <a:srgbClr val="0033B3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Scanner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fileScan</a:t>
            </a:r>
            <a:r>
              <a:rPr lang="en-US" dirty="0">
                <a:solidFill>
                  <a:srgbClr val="000000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Scanner(</a:t>
            </a:r>
            <a:r>
              <a:rPr lang="en-US" dirty="0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f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/>
          </a:p>
          <a:p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hasNextLine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line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fileScan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0033B3"/>
                </a:solidFill>
                <a:latin typeface="Consolas"/>
              </a:rPr>
              <a:t>Scanner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lineScan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new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Scanner(line);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   </a:t>
            </a:r>
            <a:r>
              <a:rPr lang="en-US" dirty="0">
                <a:solidFill>
                  <a:srgbClr val="AF00DB"/>
                </a:solidFill>
                <a:latin typeface="Consolas"/>
              </a:rPr>
              <a:t>while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hasNext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()) {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      String word =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lineScan</a:t>
            </a:r>
            <a:r>
              <a:rPr lang="en-US" dirty="0" err="1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next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 </a:t>
            </a:r>
            <a:endParaRPr lang="en-US" dirty="0">
              <a:solidFill>
                <a:srgbClr val="000000"/>
              </a:solidFill>
              <a:latin typeface="Consolas"/>
            </a:endParaRPr>
          </a:p>
          <a:p>
            <a:r>
              <a:rPr lang="en-US" dirty="0">
                <a:solidFill>
                  <a:srgbClr val="001080"/>
                </a:solidFill>
                <a:latin typeface="Consolas"/>
              </a:rPr>
              <a:t>      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System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</a:rPr>
              <a:t>out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</a:rPr>
              <a:t>print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"W: "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01080"/>
                </a:solidFill>
                <a:latin typeface="Consolas"/>
              </a:rPr>
              <a:t>word 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",</a:t>
            </a:r>
            <a:r>
              <a:rPr lang="en-US" dirty="0">
                <a:solidFill>
                  <a:srgbClr val="067D17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067D17"/>
                </a:solidFill>
                <a:effectLst/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dirty="0">
              <a:latin typeface="Consolas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}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   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dirty="0" err="1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println</a:t>
            </a:r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();</a:t>
            </a:r>
          </a:p>
          <a:p>
            <a:r>
              <a:rPr lang="en-US" dirty="0">
                <a:latin typeface="Consolas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108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Code Tracing Practice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File output with </a:t>
            </a:r>
            <a:r>
              <a:rPr lang="en-US" dirty="0" err="1"/>
              <a:t>PrintStream</a:t>
            </a:r>
            <a:endParaRPr lang="en-US" dirty="0"/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32B33ADA-9440-AFCA-D636-03264D800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05964" y="346536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70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26A48-866C-CF48-A50F-905E11BF7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75E5-6504-46F8-8591-8FBDBC4B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Initial Letter Counts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13A52-7A1C-7B4C-0E70-9FCB20AB5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3875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>
                <a:ea typeface="Calibri"/>
                <a:cs typeface="Calibri"/>
              </a:rPr>
              <a:t>Three tasks: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Count words that start with a letter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Count lines that start with a letter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Find the line with the most words that start with a letter</a:t>
            </a:r>
          </a:p>
          <a:p>
            <a:pPr marL="457200" indent="-457200"/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4849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26A48-866C-CF48-A50F-905E11BF7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75E5-6504-46F8-8591-8FBDBC4B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Initial Letter Counts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13A52-7A1C-7B4C-0E70-9FCB20AB5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3875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>
                <a:ea typeface="Calibri"/>
                <a:cs typeface="Calibri"/>
              </a:rPr>
              <a:t>Three tasks: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Count words that start with a letter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Count lines that start with a letter</a:t>
            </a:r>
          </a:p>
          <a:p>
            <a:pPr marL="457200" indent="-457200"/>
            <a:r>
              <a:rPr lang="en-US" sz="3200" dirty="0">
                <a:ea typeface="Calibri"/>
                <a:cs typeface="Calibri"/>
              </a:rPr>
              <a:t>Find the line with the most words that start with a letter</a:t>
            </a:r>
          </a:p>
          <a:p>
            <a:pPr marL="457200" indent="-457200"/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701342F6-9C4A-4D19-06A7-29621F94F45E}"/>
              </a:ext>
            </a:extLst>
          </p:cNvPr>
          <p:cNvSpPr/>
          <p:nvPr/>
        </p:nvSpPr>
        <p:spPr>
          <a:xfrm>
            <a:off x="7116418" y="794453"/>
            <a:ext cx="2073965" cy="894522"/>
          </a:xfrm>
          <a:prstGeom prst="cloudCallout">
            <a:avLst>
              <a:gd name="adj1" fmla="val -57158"/>
              <a:gd name="adj2" fmla="val 83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Token-based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76B74B02-0F5A-1A9F-FC73-E996F8FB3E99}"/>
              </a:ext>
            </a:extLst>
          </p:cNvPr>
          <p:cNvSpPr/>
          <p:nvPr/>
        </p:nvSpPr>
        <p:spPr>
          <a:xfrm>
            <a:off x="7626625" y="1901010"/>
            <a:ext cx="2073965" cy="894522"/>
          </a:xfrm>
          <a:prstGeom prst="cloudCallout">
            <a:avLst>
              <a:gd name="adj1" fmla="val -78883"/>
              <a:gd name="adj2" fmla="val 439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Line-based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C1AB3ECB-D14F-B0B0-B604-9AD9DAECD4EC}"/>
              </a:ext>
            </a:extLst>
          </p:cNvPr>
          <p:cNvSpPr/>
          <p:nvPr/>
        </p:nvSpPr>
        <p:spPr>
          <a:xfrm>
            <a:off x="7407965" y="3790122"/>
            <a:ext cx="2073965" cy="894522"/>
          </a:xfrm>
          <a:prstGeom prst="cloudCallout">
            <a:avLst>
              <a:gd name="adj1" fmla="val -55880"/>
              <a:gd name="adj2" fmla="val -693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Hybrid</a:t>
            </a:r>
          </a:p>
        </p:txBody>
      </p:sp>
    </p:spTree>
    <p:extLst>
      <p:ext uri="{BB962C8B-B14F-4D97-AF65-F5344CB8AC3E}">
        <p14:creationId xmlns:p14="http://schemas.microsoft.com/office/powerpoint/2010/main" val="3365841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Code Tracing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File output with </a:t>
            </a:r>
            <a:r>
              <a:rPr lang="en-US" b="1" dirty="0" err="1">
                <a:solidFill>
                  <a:schemeClr val="accent5"/>
                </a:solidFill>
                <a:latin typeface="Consolas" panose="020B0609020204030204" pitchFamily="49" charset="0"/>
              </a:rPr>
              <a:t>PrintStream</a:t>
            </a:r>
            <a:endParaRPr lang="en-US" b="1" dirty="0">
              <a:solidFill>
                <a:schemeClr val="accent5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32B33ADA-9440-AFCA-D636-03264D800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819125" y="4077253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87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PrintStreams</a:t>
            </a:r>
            <a:r>
              <a:rPr lang="en-US" b="1" dirty="0">
                <a:solidFill>
                  <a:schemeClr val="tx1"/>
                </a:solidFill>
              </a:rPr>
              <a:t> for output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B8F078-CB64-497A-838B-AB9FB1173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372753"/>
            <a:ext cx="2716884" cy="118383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PrintStream</a:t>
            </a:r>
            <a:r>
              <a:rPr lang="en-US" sz="1800" dirty="0"/>
              <a:t> is defined in the </a:t>
            </a:r>
            <a:r>
              <a:rPr lang="en-US" sz="1800" dirty="0">
                <a:latin typeface="Consolas" panose="020B0609020204030204" pitchFamily="49" charset="0"/>
              </a:rPr>
              <a:t>java.io</a:t>
            </a:r>
            <a:r>
              <a:rPr lang="en-US" sz="1800" dirty="0"/>
              <a:t> package 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</a:rPr>
              <a:t>import java.io.*;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2CB29-3239-4F89-B965-82A884306890}"/>
              </a:ext>
            </a:extLst>
          </p:cNvPr>
          <p:cNvSpPr txBox="1"/>
          <p:nvPr/>
        </p:nvSpPr>
        <p:spPr>
          <a:xfrm>
            <a:off x="4299111" y="1761935"/>
            <a:ext cx="7168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267F99"/>
                </a:solidFill>
                <a:latin typeface="Consolas" panose="020B0609020204030204" pitchFamily="49" charset="0"/>
              </a:rPr>
              <a:t>File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solidFill>
                  <a:srgbClr val="001080"/>
                </a:solidFill>
                <a:latin typeface="Consolas" panose="020B0609020204030204" pitchFamily="49" charset="0"/>
              </a:rPr>
              <a:t>outputFile</a:t>
            </a:r>
            <a:r>
              <a:rPr lang="en-US" sz="2000">
                <a:latin typeface="Consolas" panose="020B0609020204030204" pitchFamily="49" charset="0"/>
              </a:rPr>
              <a:t> = </a:t>
            </a:r>
            <a:r>
              <a:rPr lang="en-US" sz="20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rgbClr val="795E26"/>
                </a:solidFill>
                <a:latin typeface="Consolas" panose="020B0609020204030204" pitchFamily="49" charset="0"/>
              </a:rPr>
              <a:t>File</a:t>
            </a:r>
            <a:r>
              <a:rPr lang="en-US" sz="2000">
                <a:latin typeface="Consolas" panose="020B0609020204030204" pitchFamily="49" charset="0"/>
              </a:rPr>
              <a:t>(</a:t>
            </a:r>
            <a:r>
              <a:rPr lang="en-US" sz="2000">
                <a:solidFill>
                  <a:srgbClr val="067D17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"out.txt"</a:t>
            </a:r>
            <a:r>
              <a:rPr lang="en-US" sz="2000">
                <a:latin typeface="Consolas" panose="020B0609020204030204" pitchFamily="49" charset="0"/>
              </a:rPr>
              <a:t>);</a:t>
            </a:r>
          </a:p>
          <a:p>
            <a:r>
              <a:rPr lang="en-US" sz="2000" err="1">
                <a:solidFill>
                  <a:srgbClr val="267F99"/>
                </a:solidFill>
                <a:latin typeface="Consolas" panose="020B0609020204030204" pitchFamily="49" charset="0"/>
              </a:rPr>
              <a:t>PrintStream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sz="2000">
                <a:latin typeface="Consolas" panose="020B0609020204030204" pitchFamily="49" charset="0"/>
              </a:rPr>
              <a:t> = </a:t>
            </a:r>
            <a:r>
              <a:rPr lang="en-US" sz="20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solidFill>
                  <a:srgbClr val="795E26"/>
                </a:solidFill>
                <a:latin typeface="Consolas" panose="020B0609020204030204" pitchFamily="49" charset="0"/>
              </a:rPr>
              <a:t>PrintStream</a:t>
            </a:r>
            <a:r>
              <a:rPr lang="en-US" sz="2000">
                <a:latin typeface="Consolas" panose="020B0609020204030204" pitchFamily="49" charset="0"/>
              </a:rPr>
              <a:t>(</a:t>
            </a:r>
            <a:r>
              <a:rPr lang="en-US" sz="2000" err="1">
                <a:solidFill>
                  <a:srgbClr val="001080"/>
                </a:solidFill>
                <a:latin typeface="Consolas" panose="020B0609020204030204" pitchFamily="49" charset="0"/>
              </a:rPr>
              <a:t>outputFile</a:t>
            </a:r>
            <a:r>
              <a:rPr lang="en-US" sz="2000">
                <a:latin typeface="Consolas" panose="020B0609020204030204" pitchFamily="49" charset="0"/>
              </a:rPr>
              <a:t>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F4F1FD-E92B-4504-95F9-16149A4F6EEB}"/>
              </a:ext>
            </a:extLst>
          </p:cNvPr>
          <p:cNvGraphicFramePr>
            <a:graphicFrameLocks noGrp="1"/>
          </p:cNvGraphicFramePr>
          <p:nvPr/>
        </p:nvGraphicFramePr>
        <p:xfrm>
          <a:off x="490204" y="2667684"/>
          <a:ext cx="11211592" cy="195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1029">
                  <a:extLst>
                    <a:ext uri="{9D8B030D-6E8A-4147-A177-3AD203B41FA5}">
                      <a16:colId xmlns:a16="http://schemas.microsoft.com/office/drawing/2014/main" val="3917706969"/>
                    </a:ext>
                  </a:extLst>
                </a:gridCol>
                <a:gridCol w="6640563">
                  <a:extLst>
                    <a:ext uri="{9D8B030D-6E8A-4147-A177-3AD203B41FA5}">
                      <a16:colId xmlns:a16="http://schemas.microsoft.com/office/drawing/2014/main" val="1121208282"/>
                    </a:ext>
                  </a:extLst>
                </a:gridCol>
              </a:tblGrid>
              <a:tr h="708955">
                <a:tc>
                  <a:txBody>
                    <a:bodyPr/>
                    <a:lstStyle/>
                    <a:p>
                      <a:pPr algn="ctr"/>
                      <a:r>
                        <a:rPr lang="en-US" sz="2400" b="1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PrintStream</a:t>
                      </a:r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50094"/>
                  </a:ext>
                </a:extLst>
              </a:tr>
              <a:tr h="542142">
                <a:tc>
                  <a:txBody>
                    <a:bodyPr/>
                    <a:lstStyle/>
                    <a:p>
                      <a:r>
                        <a:rPr lang="en-US" sz="20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print(…)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Prints the given value to the set output location.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26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println</a:t>
                      </a:r>
                      <a:r>
                        <a:rPr lang="en-US" sz="20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Prints the given value to the set output location, and then terminates the line.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320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E4F0646-991B-491B-B66B-1E63D3577A59}"/>
              </a:ext>
            </a:extLst>
          </p:cNvPr>
          <p:cNvSpPr txBox="1"/>
          <p:nvPr/>
        </p:nvSpPr>
        <p:spPr>
          <a:xfrm>
            <a:off x="490204" y="5015547"/>
            <a:ext cx="11211592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"Hello, world! 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"#1 Bee Movie fan!"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sz="18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001080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001080"/>
              </a:solidFill>
              <a:latin typeface="Consolas" panose="020B0609020204030204" pitchFamily="49" charset="0"/>
            </a:endParaRPr>
          </a:p>
          <a:p>
            <a:r>
              <a:rPr lang="en-US" sz="1800" err="1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err="1"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"Hello, world! "</a:t>
            </a:r>
            <a:r>
              <a:rPr lang="en-US">
                <a:latin typeface="Consolas" panose="020B0609020204030204" pitchFamily="49" charset="0"/>
              </a:rPr>
              <a:t>);</a:t>
            </a:r>
          </a:p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"#1 Bee </a:t>
            </a:r>
            <a:r>
              <a:rPr lang="en-US">
                <a:solidFill>
                  <a:srgbClr val="067D17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vie fan!"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  <a:p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F11E7-3814-42B8-9640-9B2D0E4DA813}"/>
              </a:ext>
            </a:extLst>
          </p:cNvPr>
          <p:cNvSpPr txBox="1"/>
          <p:nvPr/>
        </p:nvSpPr>
        <p:spPr>
          <a:xfrm>
            <a:off x="3183924" y="5927695"/>
            <a:ext cx="5824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onsolas" panose="020B0609020204030204" pitchFamily="49" charset="0"/>
              </a:rPr>
              <a:t>Hello, world! #1 Bee Movie fan!</a:t>
            </a:r>
          </a:p>
        </p:txBody>
      </p:sp>
    </p:spTree>
    <p:extLst>
      <p:ext uri="{BB962C8B-B14F-4D97-AF65-F5344CB8AC3E}">
        <p14:creationId xmlns:p14="http://schemas.microsoft.com/office/powerpoint/2010/main" val="211394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l"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2279</Words>
  <Application>Microsoft Office PowerPoint</Application>
  <PresentationFormat>Widescreen</PresentationFormat>
  <Paragraphs>393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Consolas</vt:lpstr>
      <vt:lpstr>Montserrat</vt:lpstr>
      <vt:lpstr>Montserrat ExtraBold</vt:lpstr>
      <vt:lpstr>Montserrat SemiBold</vt:lpstr>
      <vt:lpstr>System Font Regular</vt:lpstr>
      <vt:lpstr>CSE 373 Summer 2020</vt:lpstr>
      <vt:lpstr>File I/O</vt:lpstr>
      <vt:lpstr>Lecture Outline</vt:lpstr>
      <vt:lpstr>Announcements</vt:lpstr>
      <vt:lpstr>Lecture Outline</vt:lpstr>
      <vt:lpstr>(Review) Scanner for User Input  </vt:lpstr>
      <vt:lpstr>(PCM) Scanner for File I/O</vt:lpstr>
      <vt:lpstr>(PCM) Checked Exceptions</vt:lpstr>
      <vt:lpstr>(PCM) Token-Based Processing Pattern</vt:lpstr>
      <vt:lpstr>(PCM) Line-Based Processing Pattern</vt:lpstr>
      <vt:lpstr>(PCM) Hybrid Processing Pattern</vt:lpstr>
      <vt:lpstr>(PCM) Hybrid Processing Pattern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Token-based vs. Line-based vs. Hybrid</vt:lpstr>
      <vt:lpstr>Lecture Outline</vt:lpstr>
      <vt:lpstr>What is the output of this Java code?</vt:lpstr>
      <vt:lpstr>What is the output of this Java code?</vt:lpstr>
      <vt:lpstr>What is the output of this Java code?</vt:lpstr>
      <vt:lpstr>What is the output of this Java code?</vt:lpstr>
      <vt:lpstr>Lecture Outline</vt:lpstr>
      <vt:lpstr>Initial Letter Counts</vt:lpstr>
      <vt:lpstr>Initial Letter Counts</vt:lpstr>
      <vt:lpstr>Lecture Outline</vt:lpstr>
      <vt:lpstr>PrintStreams for output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13</cp:revision>
  <cp:lastPrinted>2022-09-27T21:33:44Z</cp:lastPrinted>
  <dcterms:created xsi:type="dcterms:W3CDTF">2020-06-13T06:27:42Z</dcterms:created>
  <dcterms:modified xsi:type="dcterms:W3CDTF">2026-10-07T19:16:21Z</dcterms:modified>
</cp:coreProperties>
</file>