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9" r:id="rId2"/>
    <p:sldMasterId id="2147483667" r:id="rId3"/>
  </p:sldMasterIdLst>
  <p:notesMasterIdLst>
    <p:notesMasterId r:id="rId28"/>
  </p:notesMasterIdLst>
  <p:sldIdLst>
    <p:sldId id="330" r:id="rId4"/>
    <p:sldId id="285" r:id="rId5"/>
    <p:sldId id="325" r:id="rId6"/>
    <p:sldId id="345" r:id="rId7"/>
    <p:sldId id="346" r:id="rId8"/>
    <p:sldId id="277" r:id="rId9"/>
    <p:sldId id="354" r:id="rId10"/>
    <p:sldId id="353" r:id="rId11"/>
    <p:sldId id="365" r:id="rId12"/>
    <p:sldId id="352" r:id="rId13"/>
    <p:sldId id="358" r:id="rId14"/>
    <p:sldId id="362" r:id="rId15"/>
    <p:sldId id="361" r:id="rId16"/>
    <p:sldId id="360" r:id="rId17"/>
    <p:sldId id="363" r:id="rId18"/>
    <p:sldId id="306" r:id="rId19"/>
    <p:sldId id="302" r:id="rId20"/>
    <p:sldId id="303" r:id="rId21"/>
    <p:sldId id="304" r:id="rId22"/>
    <p:sldId id="364" r:id="rId23"/>
    <p:sldId id="312" r:id="rId24"/>
    <p:sldId id="366" r:id="rId25"/>
    <p:sldId id="313" r:id="rId26"/>
    <p:sldId id="31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B2FA"/>
    <a:srgbClr val="0081B8"/>
    <a:srgbClr val="FAFAFA"/>
    <a:srgbClr val="F5F5F5"/>
    <a:srgbClr val="EF5777"/>
    <a:srgbClr val="0FB9B1"/>
    <a:srgbClr val="54A0FF"/>
    <a:srgbClr val="F7B731"/>
    <a:srgbClr val="FA8231"/>
    <a:srgbClr val="4E40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41" autoAdjust="0"/>
    <p:restoredTop sz="91528"/>
  </p:normalViewPr>
  <p:slideViewPr>
    <p:cSldViewPr snapToGrid="0" snapToObjects="1">
      <p:cViewPr varScale="1">
        <p:scale>
          <a:sx n="111" d="100"/>
          <a:sy n="111" d="100"/>
        </p:scale>
        <p:origin x="1488" y="72"/>
      </p:cViewPr>
      <p:guideLst/>
    </p:cSldViewPr>
  </p:slideViewPr>
  <p:outlineViewPr>
    <p:cViewPr>
      <p:scale>
        <a:sx n="33" d="100"/>
        <a:sy n="33" d="100"/>
      </p:scale>
      <p:origin x="0" y="-180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AD6AE2-CDA3-6541-83C4-49C94A27E643}" type="doc">
      <dgm:prSet loTypeId="urn:microsoft.com/office/officeart/2005/8/layout/chevron2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446A5D16-32EA-DE47-A303-63FF3F8D1ADA}">
      <dgm:prSet phldrT="[Text]"/>
      <dgm:spPr/>
      <dgm:t>
        <a:bodyPr/>
        <a:lstStyle/>
        <a:p>
          <a:r>
            <a:rPr lang="en-US" dirty="0"/>
            <a:t> Wet</a:t>
          </a:r>
        </a:p>
      </dgm:t>
    </dgm:pt>
    <dgm:pt modelId="{C1550033-3054-A143-A243-6CAA54D88180}" type="parTrans" cxnId="{9D22AF69-8324-6E4C-BD17-D77E43389BC0}">
      <dgm:prSet/>
      <dgm:spPr/>
      <dgm:t>
        <a:bodyPr/>
        <a:lstStyle/>
        <a:p>
          <a:endParaRPr lang="en-US"/>
        </a:p>
      </dgm:t>
    </dgm:pt>
    <dgm:pt modelId="{67F9CAC6-4D5C-A54E-91CD-9049DC01451B}" type="sibTrans" cxnId="{9D22AF69-8324-6E4C-BD17-D77E43389BC0}">
      <dgm:prSet/>
      <dgm:spPr/>
      <dgm:t>
        <a:bodyPr/>
        <a:lstStyle/>
        <a:p>
          <a:endParaRPr lang="en-US"/>
        </a:p>
      </dgm:t>
    </dgm:pt>
    <dgm:pt modelId="{47D56272-5846-D645-BF9B-487AE1D9DF62}">
      <dgm:prSet phldrT="[Text]"/>
      <dgm:spPr/>
      <dgm:t>
        <a:bodyPr/>
        <a:lstStyle/>
        <a:p>
          <a:r>
            <a:rPr lang="en-US" dirty="0"/>
            <a:t>Mix butter and sugar</a:t>
          </a:r>
        </a:p>
      </dgm:t>
    </dgm:pt>
    <dgm:pt modelId="{49290D67-6611-1D4F-9794-CF08FE147AFD}" type="parTrans" cxnId="{EA718CA2-94C2-1D4E-8DB3-779258E44B76}">
      <dgm:prSet/>
      <dgm:spPr/>
      <dgm:t>
        <a:bodyPr/>
        <a:lstStyle/>
        <a:p>
          <a:endParaRPr lang="en-US"/>
        </a:p>
      </dgm:t>
    </dgm:pt>
    <dgm:pt modelId="{D061CAC6-3F3C-E643-AC0E-31C184090FFF}" type="sibTrans" cxnId="{EA718CA2-94C2-1D4E-8DB3-779258E44B76}">
      <dgm:prSet/>
      <dgm:spPr/>
      <dgm:t>
        <a:bodyPr/>
        <a:lstStyle/>
        <a:p>
          <a:endParaRPr lang="en-US"/>
        </a:p>
      </dgm:t>
    </dgm:pt>
    <dgm:pt modelId="{92D529EF-F4C6-EA40-8DA9-C1A25AA59388}">
      <dgm:prSet phldrT="[Text]"/>
      <dgm:spPr/>
      <dgm:t>
        <a:bodyPr/>
        <a:lstStyle/>
        <a:p>
          <a:r>
            <a:rPr lang="en-US" dirty="0"/>
            <a:t>Beat in eggs &amp; vanilla</a:t>
          </a:r>
        </a:p>
      </dgm:t>
    </dgm:pt>
    <dgm:pt modelId="{DD4822B1-DA1A-F04F-AC63-57C30EEED818}" type="parTrans" cxnId="{D63D9B32-2B35-4F40-8C4E-209A13F6907B}">
      <dgm:prSet/>
      <dgm:spPr/>
      <dgm:t>
        <a:bodyPr/>
        <a:lstStyle/>
        <a:p>
          <a:endParaRPr lang="en-US"/>
        </a:p>
      </dgm:t>
    </dgm:pt>
    <dgm:pt modelId="{8F22E05C-048F-E34D-9B62-6829D64B250A}" type="sibTrans" cxnId="{D63D9B32-2B35-4F40-8C4E-209A13F6907B}">
      <dgm:prSet/>
      <dgm:spPr/>
      <dgm:t>
        <a:bodyPr/>
        <a:lstStyle/>
        <a:p>
          <a:endParaRPr lang="en-US"/>
        </a:p>
      </dgm:t>
    </dgm:pt>
    <dgm:pt modelId="{44011CCA-4C09-6348-A8AC-819C55CAB0C3}">
      <dgm:prSet phldrT="[Text]"/>
      <dgm:spPr/>
      <dgm:t>
        <a:bodyPr/>
        <a:lstStyle/>
        <a:p>
          <a:r>
            <a:rPr lang="en-US" dirty="0"/>
            <a:t>Dry</a:t>
          </a:r>
        </a:p>
      </dgm:t>
    </dgm:pt>
    <dgm:pt modelId="{C4A475A7-5C34-1D4A-8039-B23E7A17A8A5}" type="parTrans" cxnId="{C0FFF6DC-A94E-4048-9B59-15873D96BB98}">
      <dgm:prSet/>
      <dgm:spPr/>
      <dgm:t>
        <a:bodyPr/>
        <a:lstStyle/>
        <a:p>
          <a:endParaRPr lang="en-US"/>
        </a:p>
      </dgm:t>
    </dgm:pt>
    <dgm:pt modelId="{4BA96A21-9938-2544-AAF9-E64073151E84}" type="sibTrans" cxnId="{C0FFF6DC-A94E-4048-9B59-15873D96BB98}">
      <dgm:prSet/>
      <dgm:spPr/>
      <dgm:t>
        <a:bodyPr/>
        <a:lstStyle/>
        <a:p>
          <a:endParaRPr lang="en-US"/>
        </a:p>
      </dgm:t>
    </dgm:pt>
    <dgm:pt modelId="{23729930-EA00-AA4A-8424-677D9D8D2631}">
      <dgm:prSet phldrT="[Text]"/>
      <dgm:spPr/>
      <dgm:t>
        <a:bodyPr/>
        <a:lstStyle/>
        <a:p>
          <a:r>
            <a:rPr lang="en-US" dirty="0"/>
            <a:t>Mix in flour, baking soda, and chocolate chips</a:t>
          </a:r>
        </a:p>
      </dgm:t>
    </dgm:pt>
    <dgm:pt modelId="{81E2AFC9-BDD2-834B-9EB0-A4F0A1AD80CC}" type="parTrans" cxnId="{63F0F469-2377-5C43-8120-006F1DDEF31F}">
      <dgm:prSet/>
      <dgm:spPr/>
      <dgm:t>
        <a:bodyPr/>
        <a:lstStyle/>
        <a:p>
          <a:endParaRPr lang="en-US"/>
        </a:p>
      </dgm:t>
    </dgm:pt>
    <dgm:pt modelId="{5AC76685-A073-B546-B794-75DAF95939B7}" type="sibTrans" cxnId="{63F0F469-2377-5C43-8120-006F1DDEF31F}">
      <dgm:prSet/>
      <dgm:spPr/>
      <dgm:t>
        <a:bodyPr/>
        <a:lstStyle/>
        <a:p>
          <a:endParaRPr lang="en-US"/>
        </a:p>
      </dgm:t>
    </dgm:pt>
    <dgm:pt modelId="{FE7ED1C6-31D0-9743-B694-DBD39CA287B9}">
      <dgm:prSet phldrT="[Text]"/>
      <dgm:spPr/>
      <dgm:t>
        <a:bodyPr/>
        <a:lstStyle/>
        <a:p>
          <a:r>
            <a:rPr lang="en-US" dirty="0"/>
            <a:t>Place</a:t>
          </a:r>
        </a:p>
      </dgm:t>
    </dgm:pt>
    <dgm:pt modelId="{43756DE5-E383-744E-AF7B-59CFB7BF8D0D}" type="parTrans" cxnId="{F7A90685-5D25-514B-BCF3-1988EAF3BF69}">
      <dgm:prSet/>
      <dgm:spPr/>
      <dgm:t>
        <a:bodyPr/>
        <a:lstStyle/>
        <a:p>
          <a:endParaRPr lang="en-US"/>
        </a:p>
      </dgm:t>
    </dgm:pt>
    <dgm:pt modelId="{DA69B0EC-826C-C54E-8E24-DAE7CD992962}" type="sibTrans" cxnId="{F7A90685-5D25-514B-BCF3-1988EAF3BF69}">
      <dgm:prSet/>
      <dgm:spPr/>
      <dgm:t>
        <a:bodyPr/>
        <a:lstStyle/>
        <a:p>
          <a:endParaRPr lang="en-US"/>
        </a:p>
      </dgm:t>
    </dgm:pt>
    <dgm:pt modelId="{AADABE66-3488-3345-9B22-09A245826F69}">
      <dgm:prSet phldrT="[Text]"/>
      <dgm:spPr/>
      <dgm:t>
        <a:bodyPr/>
        <a:lstStyle/>
        <a:p>
          <a:r>
            <a:rPr lang="en-US" dirty="0"/>
            <a:t>Make cookie-sized balls of dough</a:t>
          </a:r>
        </a:p>
      </dgm:t>
    </dgm:pt>
    <dgm:pt modelId="{DFD25E91-11DF-3F46-9D8F-817A137DC012}" type="parTrans" cxnId="{AE1EF803-5ABC-E44C-A032-7EE7946BBADE}">
      <dgm:prSet/>
      <dgm:spPr/>
      <dgm:t>
        <a:bodyPr/>
        <a:lstStyle/>
        <a:p>
          <a:endParaRPr lang="en-US"/>
        </a:p>
      </dgm:t>
    </dgm:pt>
    <dgm:pt modelId="{78B3FF85-7176-1049-A453-B7FAADBAD7C8}" type="sibTrans" cxnId="{AE1EF803-5ABC-E44C-A032-7EE7946BBADE}">
      <dgm:prSet/>
      <dgm:spPr/>
      <dgm:t>
        <a:bodyPr/>
        <a:lstStyle/>
        <a:p>
          <a:endParaRPr lang="en-US"/>
        </a:p>
      </dgm:t>
    </dgm:pt>
    <dgm:pt modelId="{E7588A9E-0E14-7347-BDFB-90DCBBBFA5E1}">
      <dgm:prSet phldrT="[Text]"/>
      <dgm:spPr/>
      <dgm:t>
        <a:bodyPr/>
        <a:lstStyle/>
        <a:p>
          <a:r>
            <a:rPr lang="en-US" dirty="0"/>
            <a:t>Place evenly on baking sheet</a:t>
          </a:r>
        </a:p>
      </dgm:t>
    </dgm:pt>
    <dgm:pt modelId="{CF3202B8-F665-3B4C-A01C-A8F2CB351A76}" type="parTrans" cxnId="{27134A91-3E38-9B4A-9070-446CE8C72724}">
      <dgm:prSet/>
      <dgm:spPr/>
      <dgm:t>
        <a:bodyPr/>
        <a:lstStyle/>
        <a:p>
          <a:endParaRPr lang="en-US"/>
        </a:p>
      </dgm:t>
    </dgm:pt>
    <dgm:pt modelId="{959F59A6-437A-3B41-9CA1-BE68009A3288}" type="sibTrans" cxnId="{27134A91-3E38-9B4A-9070-446CE8C72724}">
      <dgm:prSet/>
      <dgm:spPr/>
      <dgm:t>
        <a:bodyPr/>
        <a:lstStyle/>
        <a:p>
          <a:endParaRPr lang="en-US"/>
        </a:p>
      </dgm:t>
    </dgm:pt>
    <dgm:pt modelId="{9B3AE589-B6B6-924B-9F64-A0F9D79BC3C6}">
      <dgm:prSet phldrT="[Text]"/>
      <dgm:spPr/>
      <dgm:t>
        <a:bodyPr/>
        <a:lstStyle/>
        <a:p>
          <a:r>
            <a:rPr lang="en-US" dirty="0"/>
            <a:t>Bake</a:t>
          </a:r>
        </a:p>
      </dgm:t>
    </dgm:pt>
    <dgm:pt modelId="{3E308170-47E4-AA43-AD9D-76390DE07601}" type="parTrans" cxnId="{7B499BF6-ACCE-5745-8C17-CE2879AD47B9}">
      <dgm:prSet/>
      <dgm:spPr/>
      <dgm:t>
        <a:bodyPr/>
        <a:lstStyle/>
        <a:p>
          <a:endParaRPr lang="en-US"/>
        </a:p>
      </dgm:t>
    </dgm:pt>
    <dgm:pt modelId="{778B4D1F-E74D-F941-A525-6559D937866A}" type="sibTrans" cxnId="{7B499BF6-ACCE-5745-8C17-CE2879AD47B9}">
      <dgm:prSet/>
      <dgm:spPr/>
      <dgm:t>
        <a:bodyPr/>
        <a:lstStyle/>
        <a:p>
          <a:endParaRPr lang="en-US"/>
        </a:p>
      </dgm:t>
    </dgm:pt>
    <dgm:pt modelId="{5316DF0D-1186-C14B-8402-AA7A38C25645}">
      <dgm:prSet phldrT="[Text]"/>
      <dgm:spPr/>
      <dgm:t>
        <a:bodyPr/>
        <a:lstStyle/>
        <a:p>
          <a:r>
            <a:rPr lang="en-US" dirty="0"/>
            <a:t>Bake at 350 degrees Fahrenheit for 10 minutes</a:t>
          </a:r>
        </a:p>
      </dgm:t>
    </dgm:pt>
    <dgm:pt modelId="{4E332A00-F761-B241-979A-1FFD5E56222A}" type="parTrans" cxnId="{CC6B5BC9-35D7-F24E-AA3E-56D320F0DF9A}">
      <dgm:prSet/>
      <dgm:spPr/>
      <dgm:t>
        <a:bodyPr/>
        <a:lstStyle/>
        <a:p>
          <a:endParaRPr lang="en-US"/>
        </a:p>
      </dgm:t>
    </dgm:pt>
    <dgm:pt modelId="{24CF2153-DA6E-AD44-8029-79A8AD5354DB}" type="sibTrans" cxnId="{CC6B5BC9-35D7-F24E-AA3E-56D320F0DF9A}">
      <dgm:prSet/>
      <dgm:spPr/>
      <dgm:t>
        <a:bodyPr/>
        <a:lstStyle/>
        <a:p>
          <a:endParaRPr lang="en-US"/>
        </a:p>
      </dgm:t>
    </dgm:pt>
    <dgm:pt modelId="{95AA6A4A-AC08-D74B-B2C3-277015FF7910}">
      <dgm:prSet phldrT="[Text]"/>
      <dgm:spPr/>
      <dgm:t>
        <a:bodyPr/>
        <a:lstStyle/>
        <a:p>
          <a:r>
            <a:rPr lang="en-US" dirty="0"/>
            <a:t>Let cool after</a:t>
          </a:r>
        </a:p>
      </dgm:t>
    </dgm:pt>
    <dgm:pt modelId="{B88CC47B-0280-834F-AC3C-143FBD41D9E0}" type="parTrans" cxnId="{561E9FC2-C4B3-1348-85FA-167323108276}">
      <dgm:prSet/>
      <dgm:spPr/>
      <dgm:t>
        <a:bodyPr/>
        <a:lstStyle/>
        <a:p>
          <a:endParaRPr lang="en-US"/>
        </a:p>
      </dgm:t>
    </dgm:pt>
    <dgm:pt modelId="{EE9FBA11-CEA1-BD4B-9613-46398A96F550}" type="sibTrans" cxnId="{561E9FC2-C4B3-1348-85FA-167323108276}">
      <dgm:prSet/>
      <dgm:spPr/>
      <dgm:t>
        <a:bodyPr/>
        <a:lstStyle/>
        <a:p>
          <a:endParaRPr lang="en-US"/>
        </a:p>
      </dgm:t>
    </dgm:pt>
    <dgm:pt modelId="{D70683D4-5219-5443-936E-BA02FD47FB2A}" type="pres">
      <dgm:prSet presAssocID="{45AD6AE2-CDA3-6541-83C4-49C94A27E643}" presName="linearFlow" presStyleCnt="0">
        <dgm:presLayoutVars>
          <dgm:dir/>
          <dgm:animLvl val="lvl"/>
          <dgm:resizeHandles val="exact"/>
        </dgm:presLayoutVars>
      </dgm:prSet>
      <dgm:spPr/>
    </dgm:pt>
    <dgm:pt modelId="{BE0973DD-38F8-CA47-AAF6-4395E5F5AEA7}" type="pres">
      <dgm:prSet presAssocID="{446A5D16-32EA-DE47-A303-63FF3F8D1ADA}" presName="composite" presStyleCnt="0"/>
      <dgm:spPr/>
    </dgm:pt>
    <dgm:pt modelId="{3C16DD44-0B80-3B4F-8247-8AEDFE630411}" type="pres">
      <dgm:prSet presAssocID="{446A5D16-32EA-DE47-A303-63FF3F8D1ADA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2EDB2441-59C9-6742-8E00-F28347F9AE6C}" type="pres">
      <dgm:prSet presAssocID="{446A5D16-32EA-DE47-A303-63FF3F8D1ADA}" presName="descendantText" presStyleLbl="alignAcc1" presStyleIdx="0" presStyleCnt="4">
        <dgm:presLayoutVars>
          <dgm:bulletEnabled val="1"/>
        </dgm:presLayoutVars>
      </dgm:prSet>
      <dgm:spPr/>
    </dgm:pt>
    <dgm:pt modelId="{B70A5BA7-7FEA-5C44-8A1D-A1F34B657B1D}" type="pres">
      <dgm:prSet presAssocID="{67F9CAC6-4D5C-A54E-91CD-9049DC01451B}" presName="sp" presStyleCnt="0"/>
      <dgm:spPr/>
    </dgm:pt>
    <dgm:pt modelId="{FE6217A6-70F5-204C-A8E3-D63D2F1031F1}" type="pres">
      <dgm:prSet presAssocID="{44011CCA-4C09-6348-A8AC-819C55CAB0C3}" presName="composite" presStyleCnt="0"/>
      <dgm:spPr/>
    </dgm:pt>
    <dgm:pt modelId="{73ECA5BD-08C7-7E41-8052-E0898EF90E87}" type="pres">
      <dgm:prSet presAssocID="{44011CCA-4C09-6348-A8AC-819C55CAB0C3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DE52B34D-749A-B54D-AFCD-D6DD58833B2E}" type="pres">
      <dgm:prSet presAssocID="{44011CCA-4C09-6348-A8AC-819C55CAB0C3}" presName="descendantText" presStyleLbl="alignAcc1" presStyleIdx="1" presStyleCnt="4">
        <dgm:presLayoutVars>
          <dgm:bulletEnabled val="1"/>
        </dgm:presLayoutVars>
      </dgm:prSet>
      <dgm:spPr/>
    </dgm:pt>
    <dgm:pt modelId="{422758DF-3865-9C40-86CF-419819F20946}" type="pres">
      <dgm:prSet presAssocID="{4BA96A21-9938-2544-AAF9-E64073151E84}" presName="sp" presStyleCnt="0"/>
      <dgm:spPr/>
    </dgm:pt>
    <dgm:pt modelId="{E74A1ABA-C47F-D54A-A920-77A14AD07594}" type="pres">
      <dgm:prSet presAssocID="{FE7ED1C6-31D0-9743-B694-DBD39CA287B9}" presName="composite" presStyleCnt="0"/>
      <dgm:spPr/>
    </dgm:pt>
    <dgm:pt modelId="{3FD369ED-C8B9-BE48-845D-F35B032CCFF5}" type="pres">
      <dgm:prSet presAssocID="{FE7ED1C6-31D0-9743-B694-DBD39CA287B9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8EE21A13-E0C5-944A-9F38-0CCBC62C23C2}" type="pres">
      <dgm:prSet presAssocID="{FE7ED1C6-31D0-9743-B694-DBD39CA287B9}" presName="descendantText" presStyleLbl="alignAcc1" presStyleIdx="2" presStyleCnt="4">
        <dgm:presLayoutVars>
          <dgm:bulletEnabled val="1"/>
        </dgm:presLayoutVars>
      </dgm:prSet>
      <dgm:spPr/>
    </dgm:pt>
    <dgm:pt modelId="{24363D5F-C2D1-F541-BB38-19820F765CAF}" type="pres">
      <dgm:prSet presAssocID="{DA69B0EC-826C-C54E-8E24-DAE7CD992962}" presName="sp" presStyleCnt="0"/>
      <dgm:spPr/>
    </dgm:pt>
    <dgm:pt modelId="{C96B77E7-7794-6B4E-9EE5-AA240F051C17}" type="pres">
      <dgm:prSet presAssocID="{9B3AE589-B6B6-924B-9F64-A0F9D79BC3C6}" presName="composite" presStyleCnt="0"/>
      <dgm:spPr/>
    </dgm:pt>
    <dgm:pt modelId="{AB147539-D32E-CD41-82DE-117CD8CD5116}" type="pres">
      <dgm:prSet presAssocID="{9B3AE589-B6B6-924B-9F64-A0F9D79BC3C6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33B0643C-46EA-F64B-A2FB-46A0416FB954}" type="pres">
      <dgm:prSet presAssocID="{9B3AE589-B6B6-924B-9F64-A0F9D79BC3C6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AE1EF803-5ABC-E44C-A032-7EE7946BBADE}" srcId="{FE7ED1C6-31D0-9743-B694-DBD39CA287B9}" destId="{AADABE66-3488-3345-9B22-09A245826F69}" srcOrd="0" destOrd="0" parTransId="{DFD25E91-11DF-3F46-9D8F-817A137DC012}" sibTransId="{78B3FF85-7176-1049-A453-B7FAADBAD7C8}"/>
    <dgm:cxn modelId="{96C42F18-B02C-694B-9386-26FA9C63368C}" type="presOf" srcId="{E7588A9E-0E14-7347-BDFB-90DCBBBFA5E1}" destId="{8EE21A13-E0C5-944A-9F38-0CCBC62C23C2}" srcOrd="0" destOrd="1" presId="urn:microsoft.com/office/officeart/2005/8/layout/chevron2"/>
    <dgm:cxn modelId="{B689672E-2F05-A245-BA82-2F24D9E5E7D4}" type="presOf" srcId="{5316DF0D-1186-C14B-8402-AA7A38C25645}" destId="{33B0643C-46EA-F64B-A2FB-46A0416FB954}" srcOrd="0" destOrd="0" presId="urn:microsoft.com/office/officeart/2005/8/layout/chevron2"/>
    <dgm:cxn modelId="{D63D9B32-2B35-4F40-8C4E-209A13F6907B}" srcId="{446A5D16-32EA-DE47-A303-63FF3F8D1ADA}" destId="{92D529EF-F4C6-EA40-8DA9-C1A25AA59388}" srcOrd="1" destOrd="0" parTransId="{DD4822B1-DA1A-F04F-AC63-57C30EEED818}" sibTransId="{8F22E05C-048F-E34D-9B62-6829D64B250A}"/>
    <dgm:cxn modelId="{9D22AF69-8324-6E4C-BD17-D77E43389BC0}" srcId="{45AD6AE2-CDA3-6541-83C4-49C94A27E643}" destId="{446A5D16-32EA-DE47-A303-63FF3F8D1ADA}" srcOrd="0" destOrd="0" parTransId="{C1550033-3054-A143-A243-6CAA54D88180}" sibTransId="{67F9CAC6-4D5C-A54E-91CD-9049DC01451B}"/>
    <dgm:cxn modelId="{63F0F469-2377-5C43-8120-006F1DDEF31F}" srcId="{44011CCA-4C09-6348-A8AC-819C55CAB0C3}" destId="{23729930-EA00-AA4A-8424-677D9D8D2631}" srcOrd="0" destOrd="0" parTransId="{81E2AFC9-BDD2-834B-9EB0-A4F0A1AD80CC}" sibTransId="{5AC76685-A073-B546-B794-75DAF95939B7}"/>
    <dgm:cxn modelId="{44DFEA52-0E0B-2F4C-A471-EB34EA7C2ACC}" type="presOf" srcId="{9B3AE589-B6B6-924B-9F64-A0F9D79BC3C6}" destId="{AB147539-D32E-CD41-82DE-117CD8CD5116}" srcOrd="0" destOrd="0" presId="urn:microsoft.com/office/officeart/2005/8/layout/chevron2"/>
    <dgm:cxn modelId="{F7A90685-5D25-514B-BCF3-1988EAF3BF69}" srcId="{45AD6AE2-CDA3-6541-83C4-49C94A27E643}" destId="{FE7ED1C6-31D0-9743-B694-DBD39CA287B9}" srcOrd="2" destOrd="0" parTransId="{43756DE5-E383-744E-AF7B-59CFB7BF8D0D}" sibTransId="{DA69B0EC-826C-C54E-8E24-DAE7CD992962}"/>
    <dgm:cxn modelId="{C2524987-2A07-5C4A-A900-9046C4856C27}" type="presOf" srcId="{FE7ED1C6-31D0-9743-B694-DBD39CA287B9}" destId="{3FD369ED-C8B9-BE48-845D-F35B032CCFF5}" srcOrd="0" destOrd="0" presId="urn:microsoft.com/office/officeart/2005/8/layout/chevron2"/>
    <dgm:cxn modelId="{65124790-11DC-B24C-8570-32710CC9E956}" type="presOf" srcId="{44011CCA-4C09-6348-A8AC-819C55CAB0C3}" destId="{73ECA5BD-08C7-7E41-8052-E0898EF90E87}" srcOrd="0" destOrd="0" presId="urn:microsoft.com/office/officeart/2005/8/layout/chevron2"/>
    <dgm:cxn modelId="{27134A91-3E38-9B4A-9070-446CE8C72724}" srcId="{FE7ED1C6-31D0-9743-B694-DBD39CA287B9}" destId="{E7588A9E-0E14-7347-BDFB-90DCBBBFA5E1}" srcOrd="1" destOrd="0" parTransId="{CF3202B8-F665-3B4C-A01C-A8F2CB351A76}" sibTransId="{959F59A6-437A-3B41-9CA1-BE68009A3288}"/>
    <dgm:cxn modelId="{CE766C93-D380-EB44-ACC7-7B03AD2BC57E}" type="presOf" srcId="{47D56272-5846-D645-BF9B-487AE1D9DF62}" destId="{2EDB2441-59C9-6742-8E00-F28347F9AE6C}" srcOrd="0" destOrd="0" presId="urn:microsoft.com/office/officeart/2005/8/layout/chevron2"/>
    <dgm:cxn modelId="{EA718CA2-94C2-1D4E-8DB3-779258E44B76}" srcId="{446A5D16-32EA-DE47-A303-63FF3F8D1ADA}" destId="{47D56272-5846-D645-BF9B-487AE1D9DF62}" srcOrd="0" destOrd="0" parTransId="{49290D67-6611-1D4F-9794-CF08FE147AFD}" sibTransId="{D061CAC6-3F3C-E643-AC0E-31C184090FFF}"/>
    <dgm:cxn modelId="{002718A6-5E64-1F4B-BE4C-9E83F36F85A5}" type="presOf" srcId="{AADABE66-3488-3345-9B22-09A245826F69}" destId="{8EE21A13-E0C5-944A-9F38-0CCBC62C23C2}" srcOrd="0" destOrd="0" presId="urn:microsoft.com/office/officeart/2005/8/layout/chevron2"/>
    <dgm:cxn modelId="{A25966B2-5D63-BF4C-B016-19815A20FF99}" type="presOf" srcId="{92D529EF-F4C6-EA40-8DA9-C1A25AA59388}" destId="{2EDB2441-59C9-6742-8E00-F28347F9AE6C}" srcOrd="0" destOrd="1" presId="urn:microsoft.com/office/officeart/2005/8/layout/chevron2"/>
    <dgm:cxn modelId="{561E9FC2-C4B3-1348-85FA-167323108276}" srcId="{9B3AE589-B6B6-924B-9F64-A0F9D79BC3C6}" destId="{95AA6A4A-AC08-D74B-B2C3-277015FF7910}" srcOrd="1" destOrd="0" parTransId="{B88CC47B-0280-834F-AC3C-143FBD41D9E0}" sibTransId="{EE9FBA11-CEA1-BD4B-9613-46398A96F550}"/>
    <dgm:cxn modelId="{CC6B5BC9-35D7-F24E-AA3E-56D320F0DF9A}" srcId="{9B3AE589-B6B6-924B-9F64-A0F9D79BC3C6}" destId="{5316DF0D-1186-C14B-8402-AA7A38C25645}" srcOrd="0" destOrd="0" parTransId="{4E332A00-F761-B241-979A-1FFD5E56222A}" sibTransId="{24CF2153-DA6E-AD44-8029-79A8AD5354DB}"/>
    <dgm:cxn modelId="{9E9D09CA-4A24-AF43-AA5A-7D5B56E0A38D}" type="presOf" srcId="{45AD6AE2-CDA3-6541-83C4-49C94A27E643}" destId="{D70683D4-5219-5443-936E-BA02FD47FB2A}" srcOrd="0" destOrd="0" presId="urn:microsoft.com/office/officeart/2005/8/layout/chevron2"/>
    <dgm:cxn modelId="{FE1F16D0-BFFA-014D-9475-4868143C67CC}" type="presOf" srcId="{446A5D16-32EA-DE47-A303-63FF3F8D1ADA}" destId="{3C16DD44-0B80-3B4F-8247-8AEDFE630411}" srcOrd="0" destOrd="0" presId="urn:microsoft.com/office/officeart/2005/8/layout/chevron2"/>
    <dgm:cxn modelId="{BB0BB7DC-154E-F549-B900-B72901E25860}" type="presOf" srcId="{95AA6A4A-AC08-D74B-B2C3-277015FF7910}" destId="{33B0643C-46EA-F64B-A2FB-46A0416FB954}" srcOrd="0" destOrd="1" presId="urn:microsoft.com/office/officeart/2005/8/layout/chevron2"/>
    <dgm:cxn modelId="{C0FFF6DC-A94E-4048-9B59-15873D96BB98}" srcId="{45AD6AE2-CDA3-6541-83C4-49C94A27E643}" destId="{44011CCA-4C09-6348-A8AC-819C55CAB0C3}" srcOrd="1" destOrd="0" parTransId="{C4A475A7-5C34-1D4A-8039-B23E7A17A8A5}" sibTransId="{4BA96A21-9938-2544-AAF9-E64073151E84}"/>
    <dgm:cxn modelId="{08111AEE-63E4-3A41-9E29-C907A3F0D2AF}" type="presOf" srcId="{23729930-EA00-AA4A-8424-677D9D8D2631}" destId="{DE52B34D-749A-B54D-AFCD-D6DD58833B2E}" srcOrd="0" destOrd="0" presId="urn:microsoft.com/office/officeart/2005/8/layout/chevron2"/>
    <dgm:cxn modelId="{7B499BF6-ACCE-5745-8C17-CE2879AD47B9}" srcId="{45AD6AE2-CDA3-6541-83C4-49C94A27E643}" destId="{9B3AE589-B6B6-924B-9F64-A0F9D79BC3C6}" srcOrd="3" destOrd="0" parTransId="{3E308170-47E4-AA43-AD9D-76390DE07601}" sibTransId="{778B4D1F-E74D-F941-A525-6559D937866A}"/>
    <dgm:cxn modelId="{54A616D9-473B-F34F-A9DE-B7A7296458E5}" type="presParOf" srcId="{D70683D4-5219-5443-936E-BA02FD47FB2A}" destId="{BE0973DD-38F8-CA47-AAF6-4395E5F5AEA7}" srcOrd="0" destOrd="0" presId="urn:microsoft.com/office/officeart/2005/8/layout/chevron2"/>
    <dgm:cxn modelId="{2F1F8054-ABE0-5244-9136-1046679FBECE}" type="presParOf" srcId="{BE0973DD-38F8-CA47-AAF6-4395E5F5AEA7}" destId="{3C16DD44-0B80-3B4F-8247-8AEDFE630411}" srcOrd="0" destOrd="0" presId="urn:microsoft.com/office/officeart/2005/8/layout/chevron2"/>
    <dgm:cxn modelId="{941594DB-299E-A84D-9224-DC6352974285}" type="presParOf" srcId="{BE0973DD-38F8-CA47-AAF6-4395E5F5AEA7}" destId="{2EDB2441-59C9-6742-8E00-F28347F9AE6C}" srcOrd="1" destOrd="0" presId="urn:microsoft.com/office/officeart/2005/8/layout/chevron2"/>
    <dgm:cxn modelId="{4A89587B-320B-9140-A830-D7341BF948E2}" type="presParOf" srcId="{D70683D4-5219-5443-936E-BA02FD47FB2A}" destId="{B70A5BA7-7FEA-5C44-8A1D-A1F34B657B1D}" srcOrd="1" destOrd="0" presId="urn:microsoft.com/office/officeart/2005/8/layout/chevron2"/>
    <dgm:cxn modelId="{CDB8F645-206D-1B49-956D-2D368F8A70CD}" type="presParOf" srcId="{D70683D4-5219-5443-936E-BA02FD47FB2A}" destId="{FE6217A6-70F5-204C-A8E3-D63D2F1031F1}" srcOrd="2" destOrd="0" presId="urn:microsoft.com/office/officeart/2005/8/layout/chevron2"/>
    <dgm:cxn modelId="{0346A929-812C-A249-BE29-D8C2B95EF0DE}" type="presParOf" srcId="{FE6217A6-70F5-204C-A8E3-D63D2F1031F1}" destId="{73ECA5BD-08C7-7E41-8052-E0898EF90E87}" srcOrd="0" destOrd="0" presId="urn:microsoft.com/office/officeart/2005/8/layout/chevron2"/>
    <dgm:cxn modelId="{C1BC05C8-EFE6-A847-8DE6-F1E0F5FB5C5F}" type="presParOf" srcId="{FE6217A6-70F5-204C-A8E3-D63D2F1031F1}" destId="{DE52B34D-749A-B54D-AFCD-D6DD58833B2E}" srcOrd="1" destOrd="0" presId="urn:microsoft.com/office/officeart/2005/8/layout/chevron2"/>
    <dgm:cxn modelId="{3D850A21-515C-7947-97A6-B9AAAA1417BB}" type="presParOf" srcId="{D70683D4-5219-5443-936E-BA02FD47FB2A}" destId="{422758DF-3865-9C40-86CF-419819F20946}" srcOrd="3" destOrd="0" presId="urn:microsoft.com/office/officeart/2005/8/layout/chevron2"/>
    <dgm:cxn modelId="{9F8BDECE-A285-FC4A-B20F-7574CE8ADF0F}" type="presParOf" srcId="{D70683D4-5219-5443-936E-BA02FD47FB2A}" destId="{E74A1ABA-C47F-D54A-A920-77A14AD07594}" srcOrd="4" destOrd="0" presId="urn:microsoft.com/office/officeart/2005/8/layout/chevron2"/>
    <dgm:cxn modelId="{49770054-DA78-AD40-BEE3-A71E3E9722EA}" type="presParOf" srcId="{E74A1ABA-C47F-D54A-A920-77A14AD07594}" destId="{3FD369ED-C8B9-BE48-845D-F35B032CCFF5}" srcOrd="0" destOrd="0" presId="urn:microsoft.com/office/officeart/2005/8/layout/chevron2"/>
    <dgm:cxn modelId="{2B64B6C9-D4BD-AF4F-B3E5-D1DFAEEB7270}" type="presParOf" srcId="{E74A1ABA-C47F-D54A-A920-77A14AD07594}" destId="{8EE21A13-E0C5-944A-9F38-0CCBC62C23C2}" srcOrd="1" destOrd="0" presId="urn:microsoft.com/office/officeart/2005/8/layout/chevron2"/>
    <dgm:cxn modelId="{EC11E2CC-BF87-1D40-B805-EFF51F6BE9DF}" type="presParOf" srcId="{D70683D4-5219-5443-936E-BA02FD47FB2A}" destId="{24363D5F-C2D1-F541-BB38-19820F765CAF}" srcOrd="5" destOrd="0" presId="urn:microsoft.com/office/officeart/2005/8/layout/chevron2"/>
    <dgm:cxn modelId="{71AFEAE4-A614-CC48-99AF-0A2E2D53EE88}" type="presParOf" srcId="{D70683D4-5219-5443-936E-BA02FD47FB2A}" destId="{C96B77E7-7794-6B4E-9EE5-AA240F051C17}" srcOrd="6" destOrd="0" presId="urn:microsoft.com/office/officeart/2005/8/layout/chevron2"/>
    <dgm:cxn modelId="{77EB9219-F8AE-9C45-AA7D-D729C5299BF6}" type="presParOf" srcId="{C96B77E7-7794-6B4E-9EE5-AA240F051C17}" destId="{AB147539-D32E-CD41-82DE-117CD8CD5116}" srcOrd="0" destOrd="0" presId="urn:microsoft.com/office/officeart/2005/8/layout/chevron2"/>
    <dgm:cxn modelId="{B7E930E0-8629-A04F-A9F0-905AFA3D1157}" type="presParOf" srcId="{C96B77E7-7794-6B4E-9EE5-AA240F051C17}" destId="{33B0643C-46EA-F64B-A2FB-46A0416FB95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6DD44-0B80-3B4F-8247-8AEDFE630411}">
      <dsp:nvSpPr>
        <dsp:cNvPr id="0" name=""/>
        <dsp:cNvSpPr/>
      </dsp:nvSpPr>
      <dsp:spPr>
        <a:xfrm rot="5400000">
          <a:off x="-145162" y="145800"/>
          <a:ext cx="967752" cy="677426"/>
        </a:xfrm>
        <a:prstGeom prst="chevron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 Wet</a:t>
          </a:r>
        </a:p>
      </dsp:txBody>
      <dsp:txXfrm rot="-5400000">
        <a:off x="1" y="339350"/>
        <a:ext cx="677426" cy="290326"/>
      </dsp:txXfrm>
    </dsp:sp>
    <dsp:sp modelId="{2EDB2441-59C9-6742-8E00-F28347F9AE6C}">
      <dsp:nvSpPr>
        <dsp:cNvPr id="0" name=""/>
        <dsp:cNvSpPr/>
      </dsp:nvSpPr>
      <dsp:spPr>
        <a:xfrm rot="5400000">
          <a:off x="2950396" y="-2272331"/>
          <a:ext cx="629039" cy="51749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Mix butter and sugar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Beat in eggs &amp; vanilla</a:t>
          </a:r>
        </a:p>
      </dsp:txBody>
      <dsp:txXfrm rot="-5400000">
        <a:off x="677427" y="31345"/>
        <a:ext cx="5144271" cy="567625"/>
      </dsp:txXfrm>
    </dsp:sp>
    <dsp:sp modelId="{73ECA5BD-08C7-7E41-8052-E0898EF90E87}">
      <dsp:nvSpPr>
        <dsp:cNvPr id="0" name=""/>
        <dsp:cNvSpPr/>
      </dsp:nvSpPr>
      <dsp:spPr>
        <a:xfrm rot="5400000">
          <a:off x="-145162" y="961847"/>
          <a:ext cx="967752" cy="677426"/>
        </a:xfrm>
        <a:prstGeom prst="chevron">
          <a:avLst/>
        </a:prstGeom>
        <a:solidFill>
          <a:schemeClr val="accent1">
            <a:shade val="80000"/>
            <a:hueOff val="-84647"/>
            <a:satOff val="-13094"/>
            <a:lumOff val="13231"/>
            <a:alphaOff val="0"/>
          </a:schemeClr>
        </a:solidFill>
        <a:ln w="12700" cap="flat" cmpd="sng" algn="ctr">
          <a:solidFill>
            <a:schemeClr val="accent1">
              <a:shade val="80000"/>
              <a:hueOff val="-84647"/>
              <a:satOff val="-13094"/>
              <a:lumOff val="132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Dry</a:t>
          </a:r>
        </a:p>
      </dsp:txBody>
      <dsp:txXfrm rot="-5400000">
        <a:off x="1" y="1155397"/>
        <a:ext cx="677426" cy="290326"/>
      </dsp:txXfrm>
    </dsp:sp>
    <dsp:sp modelId="{DE52B34D-749A-B54D-AFCD-D6DD58833B2E}">
      <dsp:nvSpPr>
        <dsp:cNvPr id="0" name=""/>
        <dsp:cNvSpPr/>
      </dsp:nvSpPr>
      <dsp:spPr>
        <a:xfrm rot="5400000">
          <a:off x="2950396" y="-1456285"/>
          <a:ext cx="629039" cy="51749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-84647"/>
              <a:satOff val="-13094"/>
              <a:lumOff val="132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Mix in flour, baking soda, and chocolate chips</a:t>
          </a:r>
        </a:p>
      </dsp:txBody>
      <dsp:txXfrm rot="-5400000">
        <a:off x="677427" y="847391"/>
        <a:ext cx="5144271" cy="567625"/>
      </dsp:txXfrm>
    </dsp:sp>
    <dsp:sp modelId="{3FD369ED-C8B9-BE48-845D-F35B032CCFF5}">
      <dsp:nvSpPr>
        <dsp:cNvPr id="0" name=""/>
        <dsp:cNvSpPr/>
      </dsp:nvSpPr>
      <dsp:spPr>
        <a:xfrm rot="5400000">
          <a:off x="-145162" y="1777893"/>
          <a:ext cx="967752" cy="677426"/>
        </a:xfrm>
        <a:prstGeom prst="chevron">
          <a:avLst/>
        </a:prstGeom>
        <a:solidFill>
          <a:schemeClr val="accent1">
            <a:shade val="80000"/>
            <a:hueOff val="-169294"/>
            <a:satOff val="-26189"/>
            <a:lumOff val="26461"/>
            <a:alphaOff val="0"/>
          </a:schemeClr>
        </a:solidFill>
        <a:ln w="12700" cap="flat" cmpd="sng" algn="ctr">
          <a:solidFill>
            <a:schemeClr val="accent1">
              <a:shade val="80000"/>
              <a:hueOff val="-169294"/>
              <a:satOff val="-26189"/>
              <a:lumOff val="264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Place</a:t>
          </a:r>
        </a:p>
      </dsp:txBody>
      <dsp:txXfrm rot="-5400000">
        <a:off x="1" y="1971443"/>
        <a:ext cx="677426" cy="290326"/>
      </dsp:txXfrm>
    </dsp:sp>
    <dsp:sp modelId="{8EE21A13-E0C5-944A-9F38-0CCBC62C23C2}">
      <dsp:nvSpPr>
        <dsp:cNvPr id="0" name=""/>
        <dsp:cNvSpPr/>
      </dsp:nvSpPr>
      <dsp:spPr>
        <a:xfrm rot="5400000">
          <a:off x="2950396" y="-640239"/>
          <a:ext cx="629039" cy="51749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-169294"/>
              <a:satOff val="-26189"/>
              <a:lumOff val="264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Make cookie-sized balls of dough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Place evenly on baking sheet</a:t>
          </a:r>
        </a:p>
      </dsp:txBody>
      <dsp:txXfrm rot="-5400000">
        <a:off x="677427" y="1663437"/>
        <a:ext cx="5144271" cy="567625"/>
      </dsp:txXfrm>
    </dsp:sp>
    <dsp:sp modelId="{AB147539-D32E-CD41-82DE-117CD8CD5116}">
      <dsp:nvSpPr>
        <dsp:cNvPr id="0" name=""/>
        <dsp:cNvSpPr/>
      </dsp:nvSpPr>
      <dsp:spPr>
        <a:xfrm rot="5400000">
          <a:off x="-145162" y="2593939"/>
          <a:ext cx="967752" cy="677426"/>
        </a:xfrm>
        <a:prstGeom prst="chevron">
          <a:avLst/>
        </a:prstGeom>
        <a:solidFill>
          <a:schemeClr val="accent1">
            <a:shade val="80000"/>
            <a:hueOff val="-253942"/>
            <a:satOff val="-39283"/>
            <a:lumOff val="39692"/>
            <a:alphaOff val="0"/>
          </a:schemeClr>
        </a:solidFill>
        <a:ln w="12700" cap="flat" cmpd="sng" algn="ctr">
          <a:solidFill>
            <a:schemeClr val="accent1">
              <a:shade val="80000"/>
              <a:hueOff val="-253942"/>
              <a:satOff val="-39283"/>
              <a:lumOff val="396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Bake</a:t>
          </a:r>
        </a:p>
      </dsp:txBody>
      <dsp:txXfrm rot="-5400000">
        <a:off x="1" y="2787489"/>
        <a:ext cx="677426" cy="290326"/>
      </dsp:txXfrm>
    </dsp:sp>
    <dsp:sp modelId="{33B0643C-46EA-F64B-A2FB-46A0416FB954}">
      <dsp:nvSpPr>
        <dsp:cNvPr id="0" name=""/>
        <dsp:cNvSpPr/>
      </dsp:nvSpPr>
      <dsp:spPr>
        <a:xfrm rot="5400000">
          <a:off x="2950396" y="175806"/>
          <a:ext cx="629039" cy="51749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-253942"/>
              <a:satOff val="-39283"/>
              <a:lumOff val="396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Bake at 350 degrees Fahrenheit for 10 minutes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Let cool after</a:t>
          </a:r>
        </a:p>
      </dsp:txBody>
      <dsp:txXfrm rot="-5400000">
        <a:off x="677427" y="2479483"/>
        <a:ext cx="5144271" cy="5676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3A00-37AE-DF4F-846D-B0E493D1DDE8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FC8D-3FAB-384B-A523-F958535F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James</a:t>
            </a:r>
          </a:p>
        </p:txBody>
      </p:sp>
    </p:spTree>
    <p:extLst>
      <p:ext uri="{BB962C8B-B14F-4D97-AF65-F5344CB8AC3E}">
        <p14:creationId xmlns:p14="http://schemas.microsoft.com/office/powerpoint/2010/main" val="3005763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James</a:t>
            </a:r>
          </a:p>
        </p:txBody>
      </p:sp>
    </p:spTree>
    <p:extLst>
      <p:ext uri="{BB962C8B-B14F-4D97-AF65-F5344CB8AC3E}">
        <p14:creationId xmlns:p14="http://schemas.microsoft.com/office/powerpoint/2010/main" val="3525752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3463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James</a:t>
            </a:r>
            <a:endParaRPr dirty="0"/>
          </a:p>
        </p:txBody>
      </p:sp>
      <p:sp>
        <p:nvSpPr>
          <p:cNvPr id="174" name="Google Shape;17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James</a:t>
            </a:r>
            <a:endParaRPr dirty="0"/>
          </a:p>
        </p:txBody>
      </p:sp>
      <p:sp>
        <p:nvSpPr>
          <p:cNvPr id="174" name="Google Shape;17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34259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public class Temperatures {</a:t>
            </a:r>
          </a:p>
          <a:p>
            <a:r>
              <a:rPr lang="en-US" dirty="0"/>
              <a:t>    public static void main(String[] </a:t>
            </a:r>
            <a:r>
              <a:rPr lang="en-US" dirty="0" err="1"/>
              <a:t>args</a:t>
            </a:r>
            <a:r>
              <a:rPr lang="en-US" dirty="0"/>
              <a:t>) {</a:t>
            </a:r>
          </a:p>
          <a:p>
            <a:r>
              <a:rPr lang="en-US" dirty="0"/>
              <a:t>        int[] </a:t>
            </a:r>
            <a:r>
              <a:rPr lang="en-US" dirty="0" err="1"/>
              <a:t>nums</a:t>
            </a:r>
            <a:r>
              <a:rPr lang="en-US" dirty="0"/>
              <a:t> = {1, 4, 4, 8, 13};</a:t>
            </a:r>
          </a:p>
          <a:p>
            <a:r>
              <a:rPr lang="en-US" dirty="0"/>
              <a:t>        int </a:t>
            </a:r>
            <a:r>
              <a:rPr lang="en-US" dirty="0" err="1"/>
              <a:t>totalDiff</a:t>
            </a:r>
            <a:r>
              <a:rPr lang="en-US" dirty="0"/>
              <a:t> = 0;</a:t>
            </a:r>
          </a:p>
          <a:p>
            <a:r>
              <a:rPr lang="en-US" dirty="0"/>
              <a:t>        for (int </a:t>
            </a:r>
            <a:r>
              <a:rPr lang="en-US" dirty="0" err="1"/>
              <a:t>i</a:t>
            </a:r>
            <a:r>
              <a:rPr lang="en-US" dirty="0"/>
              <a:t> = 1; </a:t>
            </a:r>
            <a:r>
              <a:rPr lang="en-US" dirty="0" err="1"/>
              <a:t>i</a:t>
            </a:r>
            <a:r>
              <a:rPr lang="en-US" dirty="0"/>
              <a:t> &lt;= nums.length-1; </a:t>
            </a:r>
            <a:r>
              <a:rPr lang="en-US" dirty="0" err="1"/>
              <a:t>i</a:t>
            </a:r>
            <a:r>
              <a:rPr lang="en-US" dirty="0"/>
              <a:t>++) {</a:t>
            </a:r>
          </a:p>
          <a:p>
            <a:r>
              <a:rPr lang="en-US" dirty="0"/>
              <a:t>            </a:t>
            </a:r>
            <a:r>
              <a:rPr lang="en-US" dirty="0" err="1"/>
              <a:t>totalDiff</a:t>
            </a:r>
            <a:r>
              <a:rPr lang="en-US" dirty="0"/>
              <a:t> += (</a:t>
            </a:r>
            <a:r>
              <a:rPr lang="en-US" dirty="0" err="1"/>
              <a:t>nums</a:t>
            </a:r>
            <a:r>
              <a:rPr lang="en-US" dirty="0"/>
              <a:t>[</a:t>
            </a:r>
            <a:r>
              <a:rPr lang="en-US" dirty="0" err="1"/>
              <a:t>i</a:t>
            </a:r>
            <a:r>
              <a:rPr lang="en-US" dirty="0"/>
              <a:t>] - </a:t>
            </a:r>
            <a:r>
              <a:rPr lang="en-US" dirty="0" err="1"/>
              <a:t>nums</a:t>
            </a:r>
            <a:r>
              <a:rPr lang="en-US" dirty="0"/>
              <a:t>[</a:t>
            </a:r>
            <a:r>
              <a:rPr lang="en-US" dirty="0" err="1"/>
              <a:t>i</a:t>
            </a:r>
            <a:r>
              <a:rPr lang="en-US" dirty="0"/>
              <a:t> - 1]);</a:t>
            </a:r>
          </a:p>
          <a:p>
            <a:r>
              <a:rPr lang="en-US" dirty="0"/>
              <a:t>        }</a:t>
            </a:r>
          </a:p>
          <a:p>
            <a:r>
              <a:rPr lang="en-US" dirty="0"/>
              <a:t>        </a:t>
            </a:r>
            <a:r>
              <a:rPr lang="en-US" dirty="0" err="1"/>
              <a:t>System.out.println</a:t>
            </a:r>
            <a:r>
              <a:rPr lang="en-US" dirty="0"/>
              <a:t>("Total Diff = " + </a:t>
            </a:r>
            <a:r>
              <a:rPr lang="en-US" dirty="0" err="1"/>
              <a:t>totalDiff</a:t>
            </a:r>
            <a:r>
              <a:rPr lang="en-US" dirty="0"/>
              <a:t>);</a:t>
            </a:r>
          </a:p>
          <a:p>
            <a:r>
              <a:rPr lang="en-US" dirty="0"/>
              <a:t>    }</a:t>
            </a:r>
          </a:p>
          <a:p>
            <a:r>
              <a:rPr lang="en-US" dirty="0"/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0FC8D-3FAB-384B-A523-F958535FCC0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344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0E59AED-1ABF-8D47-B5D7-C50109AB6669}"/>
              </a:ext>
            </a:extLst>
          </p:cNvPr>
          <p:cNvSpPr/>
          <p:nvPr userDrawn="1"/>
        </p:nvSpPr>
        <p:spPr>
          <a:xfrm>
            <a:off x="7204895" y="1304194"/>
            <a:ext cx="4786037" cy="4980990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Google Shape;98;p1">
            <a:extLst>
              <a:ext uri="{FF2B5EF4-FFF2-40B4-BE49-F238E27FC236}">
                <a16:creationId xmlns:a16="http://schemas.microsoft.com/office/drawing/2014/main" id="{5CA07C33-6873-4DF2-A154-B4ADA247A362}"/>
              </a:ext>
            </a:extLst>
          </p:cNvPr>
          <p:cNvSpPr txBox="1"/>
          <p:nvPr userDrawn="1"/>
        </p:nvSpPr>
        <p:spPr>
          <a:xfrm>
            <a:off x="8316295" y="4379696"/>
            <a:ext cx="355600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Elba Garza</a:t>
            </a:r>
            <a:endParaRPr sz="1400" dirty="0">
              <a:solidFill>
                <a:schemeClr val="bg2">
                  <a:lumMod val="50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9E575A9-56CD-5A42-B9C7-1068F922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77" y="4013370"/>
            <a:ext cx="6212925" cy="1954786"/>
          </a:xfrm>
        </p:spPr>
        <p:txBody>
          <a:bodyPr anchor="t">
            <a:noAutofit/>
          </a:bodyPr>
          <a:lstStyle>
            <a:lvl1pPr>
              <a:defRPr sz="6000" b="0" i="0">
                <a:solidFill>
                  <a:srgbClr val="F0F0F0"/>
                </a:solidFill>
                <a:latin typeface="Montserrat SemiBold" pitchFamily="2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7C65-C622-BE47-AE97-E148F4F3EA4E}"/>
              </a:ext>
            </a:extLst>
          </p:cNvPr>
          <p:cNvSpPr txBox="1"/>
          <p:nvPr userDrawn="1"/>
        </p:nvSpPr>
        <p:spPr>
          <a:xfrm>
            <a:off x="292977" y="3182200"/>
            <a:ext cx="315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spc="100" baseline="0" dirty="0">
                <a:solidFill>
                  <a:srgbClr val="F0F0F0"/>
                </a:solidFill>
                <a:latin typeface="Montserrat ExtraBold" pitchFamily="2" charset="77"/>
              </a:rPr>
              <a:t>CSE 122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A9EB4D-77DA-A446-AC45-F12975CF7B81}"/>
              </a:ext>
            </a:extLst>
          </p:cNvPr>
          <p:cNvSpPr/>
          <p:nvPr userDrawn="1"/>
        </p:nvSpPr>
        <p:spPr>
          <a:xfrm>
            <a:off x="420128" y="2753848"/>
            <a:ext cx="1269523" cy="420130"/>
          </a:xfrm>
          <a:prstGeom prst="roundRect">
            <a:avLst/>
          </a:prstGeom>
          <a:solidFill>
            <a:srgbClr val="FA8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spc="300" dirty="0">
                <a:latin typeface="Montserrat" pitchFamily="2" charset="77"/>
              </a:rPr>
              <a:t>LEC 01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E204213-5282-9748-829A-B0CF9968EAE3}"/>
              </a:ext>
            </a:extLst>
          </p:cNvPr>
          <p:cNvCxnSpPr/>
          <p:nvPr userDrawn="1"/>
        </p:nvCxnSpPr>
        <p:spPr>
          <a:xfrm>
            <a:off x="7273280" y="4293369"/>
            <a:ext cx="4468305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C7426B-729E-F7D5-0736-3AD7D1926A0A}"/>
              </a:ext>
            </a:extLst>
          </p:cNvPr>
          <p:cNvSpPr/>
          <p:nvPr userDrawn="1"/>
        </p:nvSpPr>
        <p:spPr>
          <a:xfrm>
            <a:off x="-100013" y="5494621"/>
            <a:ext cx="4363345" cy="1463392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808DAC-636A-06AC-ADA9-6F6514C7FCE0}"/>
              </a:ext>
            </a:extLst>
          </p:cNvPr>
          <p:cNvSpPr/>
          <p:nvPr userDrawn="1"/>
        </p:nvSpPr>
        <p:spPr>
          <a:xfrm>
            <a:off x="71163" y="5574803"/>
            <a:ext cx="22506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i="0" dirty="0">
                <a:solidFill>
                  <a:schemeClr val="bg1">
                    <a:lumMod val="65000"/>
                  </a:schemeClr>
                </a:solidFill>
                <a:latin typeface="Montserrat" pitchFamily="2" charset="77"/>
              </a:rPr>
              <a:t>Questions during Class?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E38F8-AD40-1DC7-1944-4682FDD989B1}"/>
              </a:ext>
            </a:extLst>
          </p:cNvPr>
          <p:cNvSpPr/>
          <p:nvPr userDrawn="1"/>
        </p:nvSpPr>
        <p:spPr>
          <a:xfrm>
            <a:off x="72629" y="5851802"/>
            <a:ext cx="24321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Raise hand or send here</a:t>
            </a:r>
          </a:p>
          <a:p>
            <a:endParaRPr lang="en-US" sz="1200" b="1" i="0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2" charset="77"/>
            </a:endParaRPr>
          </a:p>
          <a:p>
            <a:r>
              <a:rPr lang="en-US" sz="20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sli.do    #cse122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F316C5E-94E4-1E69-FEBC-BC7B29D56913}"/>
              </a:ext>
            </a:extLst>
          </p:cNvPr>
          <p:cNvSpPr/>
          <p:nvPr userDrawn="1"/>
        </p:nvSpPr>
        <p:spPr>
          <a:xfrm>
            <a:off x="2950313" y="5594680"/>
            <a:ext cx="1218438" cy="1223089"/>
          </a:xfrm>
          <a:prstGeom prst="roundRect">
            <a:avLst>
              <a:gd name="adj" fmla="val 7286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Google Shape;96;p1">
            <a:extLst>
              <a:ext uri="{FF2B5EF4-FFF2-40B4-BE49-F238E27FC236}">
                <a16:creationId xmlns:a16="http://schemas.microsoft.com/office/drawing/2014/main" id="{CBE26AE4-2D92-44D0-A33C-9EE0F61C435A}"/>
              </a:ext>
            </a:extLst>
          </p:cNvPr>
          <p:cNvSpPr txBox="1"/>
          <p:nvPr userDrawn="1"/>
        </p:nvSpPr>
        <p:spPr>
          <a:xfrm>
            <a:off x="7226456" y="4379696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9" name="Google Shape;97;p1">
            <a:extLst>
              <a:ext uri="{FF2B5EF4-FFF2-40B4-BE49-F238E27FC236}">
                <a16:creationId xmlns:a16="http://schemas.microsoft.com/office/drawing/2014/main" id="{600979ED-4D53-4A85-9789-6DA2FB9ED9F9}"/>
              </a:ext>
            </a:extLst>
          </p:cNvPr>
          <p:cNvSpPr txBox="1"/>
          <p:nvPr userDrawn="1"/>
        </p:nvSpPr>
        <p:spPr>
          <a:xfrm>
            <a:off x="7226456" y="4640308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828369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172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0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5B7D14-FA34-B2D9-C621-221E813EEED7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51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1646E-9F5C-9C61-C30B-3DF312AA0AE9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Pair</a:t>
            </a:r>
          </a:p>
        </p:txBody>
      </p:sp>
    </p:spTree>
    <p:extLst>
      <p:ext uri="{BB962C8B-B14F-4D97-AF65-F5344CB8AC3E}">
        <p14:creationId xmlns:p14="http://schemas.microsoft.com/office/powerpoint/2010/main" val="4039598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x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9"/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</a:t>
            </a:r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Java Review; Functional Decomposition</a:t>
            </a:r>
            <a:endParaRPr dirty="0"/>
          </a:p>
        </p:txBody>
      </p:sp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37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122</a:t>
            </a:r>
            <a:endParaRPr/>
          </a:p>
        </p:txBody>
      </p:sp>
      <p:grpSp>
        <p:nvGrpSpPr>
          <p:cNvPr id="21" name="Google Shape;21;p29"/>
          <p:cNvGrpSpPr/>
          <p:nvPr/>
        </p:nvGrpSpPr>
        <p:grpSpPr>
          <a:xfrm>
            <a:off x="420127" y="2753847"/>
            <a:ext cx="1269525" cy="420132"/>
            <a:chOff x="0" y="0"/>
            <a:chExt cx="1269523" cy="420130"/>
          </a:xfrm>
        </p:grpSpPr>
        <p:sp>
          <p:nvSpPr>
            <p:cNvPr id="22" name="Google Shape;22;p29"/>
            <p:cNvSpPr/>
            <p:nvPr/>
          </p:nvSpPr>
          <p:spPr>
            <a:xfrm>
              <a:off x="0" y="0"/>
              <a:ext cx="1269523" cy="420130"/>
            </a:xfrm>
            <a:prstGeom prst="roundRect">
              <a:avLst>
                <a:gd name="adj" fmla="val 16667"/>
              </a:avLst>
            </a:prstGeom>
            <a:solidFill>
              <a:srgbClr val="FA82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9"/>
            <p:cNvSpPr txBox="1"/>
            <p:nvPr/>
          </p:nvSpPr>
          <p:spPr>
            <a:xfrm>
              <a:off x="66228" y="40809"/>
              <a:ext cx="1137067" cy="338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Montserrat"/>
                <a:buNone/>
              </a:pPr>
              <a:r>
                <a:rPr lang="en-US" sz="1600" b="0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LEC 01</a:t>
              </a:r>
              <a:endParaRPr dirty="0"/>
            </a:p>
          </p:txBody>
        </p:sp>
      </p:grpSp>
      <p:sp>
        <p:nvSpPr>
          <p:cNvPr id="24" name="Google Shape;24;p29"/>
          <p:cNvSpPr/>
          <p:nvPr/>
        </p:nvSpPr>
        <p:spPr>
          <a:xfrm>
            <a:off x="6714463" y="1251642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>
            <a:cxnSpLocks/>
          </p:cNvCxnSpPr>
          <p:nvPr/>
        </p:nvCxnSpPr>
        <p:spPr>
          <a:xfrm>
            <a:off x="7177414" y="4551419"/>
            <a:ext cx="4743685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38457" y="5823174"/>
            <a:ext cx="2159236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  <a:endParaRPr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75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#cse122 </a:t>
            </a:r>
            <a:endParaRPr/>
          </a:p>
        </p:txBody>
      </p:sp>
      <p:sp>
        <p:nvSpPr>
          <p:cNvPr id="29" name="Google Shape;29;p29"/>
          <p:cNvSpPr/>
          <p:nvPr/>
        </p:nvSpPr>
        <p:spPr>
          <a:xfrm>
            <a:off x="3243845" y="5574550"/>
            <a:ext cx="1218439" cy="1223090"/>
          </a:xfrm>
          <a:prstGeom prst="roundRect">
            <a:avLst>
              <a:gd name="adj" fmla="val 5827"/>
            </a:avLst>
          </a:prstGeom>
          <a:solidFill>
            <a:srgbClr val="A6A6A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9"/>
          <p:cNvSpPr txBox="1">
            <a:spLocks noGrp="1"/>
          </p:cNvSpPr>
          <p:nvPr>
            <p:ph type="sldNum" idx="12"/>
          </p:nvPr>
        </p:nvSpPr>
        <p:spPr>
          <a:xfrm>
            <a:off x="9301481" y="6447714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A5CE83-B61D-7724-61E8-93A5D138A1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2" name="Google Shape;35;p30">
            <a:extLst>
              <a:ext uri="{FF2B5EF4-FFF2-40B4-BE49-F238E27FC236}">
                <a16:creationId xmlns:a16="http://schemas.microsoft.com/office/drawing/2014/main" id="{9101F63B-C09E-9BE0-7D97-B8DE940758D0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3734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x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9"/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</a:t>
            </a:r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37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122</a:t>
            </a:r>
            <a:endParaRPr/>
          </a:p>
        </p:txBody>
      </p:sp>
      <p:grpSp>
        <p:nvGrpSpPr>
          <p:cNvPr id="21" name="Google Shape;21;p29"/>
          <p:cNvGrpSpPr/>
          <p:nvPr/>
        </p:nvGrpSpPr>
        <p:grpSpPr>
          <a:xfrm>
            <a:off x="420127" y="2753847"/>
            <a:ext cx="1269525" cy="420132"/>
            <a:chOff x="0" y="0"/>
            <a:chExt cx="1269523" cy="420130"/>
          </a:xfrm>
        </p:grpSpPr>
        <p:sp>
          <p:nvSpPr>
            <p:cNvPr id="22" name="Google Shape;22;p29"/>
            <p:cNvSpPr/>
            <p:nvPr/>
          </p:nvSpPr>
          <p:spPr>
            <a:xfrm>
              <a:off x="0" y="0"/>
              <a:ext cx="1269523" cy="420130"/>
            </a:xfrm>
            <a:prstGeom prst="roundRect">
              <a:avLst>
                <a:gd name="adj" fmla="val 16667"/>
              </a:avLst>
            </a:prstGeom>
            <a:solidFill>
              <a:srgbClr val="FA82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9"/>
            <p:cNvSpPr txBox="1"/>
            <p:nvPr/>
          </p:nvSpPr>
          <p:spPr>
            <a:xfrm>
              <a:off x="66228" y="43694"/>
              <a:ext cx="1137067" cy="3327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Montserrat"/>
                <a:buNone/>
              </a:pPr>
              <a:r>
                <a:rPr lang="en-US" sz="1600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LEC 00</a:t>
              </a:r>
              <a:endParaRPr/>
            </a:p>
          </p:txBody>
        </p:sp>
      </p:grpSp>
      <p:sp>
        <p:nvSpPr>
          <p:cNvPr id="24" name="Google Shape;24;p29"/>
          <p:cNvSpPr/>
          <p:nvPr/>
        </p:nvSpPr>
        <p:spPr>
          <a:xfrm>
            <a:off x="6714463" y="1251642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/>
          <p:nvPr/>
        </p:nvCxnSpPr>
        <p:spPr>
          <a:xfrm>
            <a:off x="7452793" y="4551419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38457" y="5823174"/>
            <a:ext cx="2159236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  <a:endParaRPr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75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#cse122 </a:t>
            </a:r>
            <a:endParaRPr/>
          </a:p>
        </p:txBody>
      </p:sp>
      <p:sp>
        <p:nvSpPr>
          <p:cNvPr id="29" name="Google Shape;29;p29"/>
          <p:cNvSpPr/>
          <p:nvPr/>
        </p:nvSpPr>
        <p:spPr>
          <a:xfrm>
            <a:off x="3243845" y="5574550"/>
            <a:ext cx="1218439" cy="1223090"/>
          </a:xfrm>
          <a:prstGeom prst="roundRect">
            <a:avLst>
              <a:gd name="adj" fmla="val 5827"/>
            </a:avLst>
          </a:prstGeom>
          <a:solidFill>
            <a:srgbClr val="A6A6A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9"/>
          <p:cNvSpPr txBox="1">
            <a:spLocks noGrp="1"/>
          </p:cNvSpPr>
          <p:nvPr>
            <p:ph type="sldNum" idx="12"/>
          </p:nvPr>
        </p:nvSpPr>
        <p:spPr>
          <a:xfrm>
            <a:off x="9301481" y="6447714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A5CE83-B61D-7724-61E8-93A5D138A1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2" name="Google Shape;35;p30">
            <a:extLst>
              <a:ext uri="{FF2B5EF4-FFF2-40B4-BE49-F238E27FC236}">
                <a16:creationId xmlns:a16="http://schemas.microsoft.com/office/drawing/2014/main" id="{9101F63B-C09E-9BE0-7D97-B8DE940758D0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02007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0"/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" name="Google Shape;34;p30" descr="Picture 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30"/>
          <p:cNvSpPr txBox="1"/>
          <p:nvPr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  <p:sp>
        <p:nvSpPr>
          <p:cNvPr id="36" name="Google Shape;36;p30"/>
          <p:cNvSpPr txBox="1"/>
          <p:nvPr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</a:t>
            </a:r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7746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6587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tice: Think">
  <p:cSld name="Practice: Thi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2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" name="Google Shape;44;p32" descr="Picture 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32"/>
          <p:cNvSpPr txBox="1"/>
          <p:nvPr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  <p:sp>
        <p:nvSpPr>
          <p:cNvPr id="46" name="Google Shape;46;p32"/>
          <p:cNvSpPr txBox="1"/>
          <p:nvPr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</a:t>
            </a:r>
            <a:endParaRPr/>
          </a:p>
        </p:txBody>
      </p:sp>
      <p:sp>
        <p:nvSpPr>
          <p:cNvPr id="47" name="Google Shape;47;p32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2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" name="Google Shape;49;p32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50" name="Google Shape;50;p32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32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      #cse122</a:t>
              </a:r>
              <a:endParaRPr/>
            </a:p>
          </p:txBody>
        </p:sp>
      </p:grpSp>
      <p:sp>
        <p:nvSpPr>
          <p:cNvPr id="52" name="Google Shape;52;p32"/>
          <p:cNvSpPr txBox="1"/>
          <p:nvPr/>
        </p:nvSpPr>
        <p:spPr>
          <a:xfrm>
            <a:off x="1152635" y="300370"/>
            <a:ext cx="3506055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Think</a:t>
            </a:r>
            <a:endParaRPr/>
          </a:p>
        </p:txBody>
      </p:sp>
      <p:pic>
        <p:nvPicPr>
          <p:cNvPr id="53" name="Google Shape;53;p32" descr="Graphic 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54038" y="300371"/>
            <a:ext cx="684161" cy="781897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2"/>
          <p:cNvSpPr/>
          <p:nvPr/>
        </p:nvSpPr>
        <p:spPr>
          <a:xfrm>
            <a:off x="7058213" y="109691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2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0183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" name="Google Shape;76;p34" descr="Picture 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34"/>
          <p:cNvSpPr txBox="1"/>
          <p:nvPr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</a:t>
            </a:r>
            <a:endParaRPr/>
          </a:p>
        </p:txBody>
      </p:sp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" name="Google Shape;45;p32">
            <a:extLst>
              <a:ext uri="{FF2B5EF4-FFF2-40B4-BE49-F238E27FC236}">
                <a16:creationId xmlns:a16="http://schemas.microsoft.com/office/drawing/2014/main" id="{C83F8E99-61C4-787F-DDEE-4B485F63A773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0687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5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3" name="Google Shape;83;p35" descr="Picture 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35"/>
          <p:cNvSpPr txBox="1"/>
          <p:nvPr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</a:t>
            </a:r>
            <a:endParaRPr/>
          </a:p>
        </p:txBody>
      </p:sp>
      <p:sp>
        <p:nvSpPr>
          <p:cNvPr id="86" name="Google Shape;86;p35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" name="Google Shape;45;p32">
            <a:extLst>
              <a:ext uri="{FF2B5EF4-FFF2-40B4-BE49-F238E27FC236}">
                <a16:creationId xmlns:a16="http://schemas.microsoft.com/office/drawing/2014/main" id="{F4A29E4D-4C0E-217D-C866-78FD7F0B252C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16409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>
  <p:cSld name="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33" descr="Picture 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33"/>
          <p:cNvSpPr txBox="1"/>
          <p:nvPr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</a:t>
            </a:r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      #cse122</a:t>
              </a:r>
              <a:endParaRPr/>
            </a:p>
          </p:txBody>
        </p:sp>
      </p:grpSp>
      <p:sp>
        <p:nvSpPr>
          <p:cNvPr id="68" name="Google Shape;68;p33"/>
          <p:cNvSpPr txBox="1"/>
          <p:nvPr/>
        </p:nvSpPr>
        <p:spPr>
          <a:xfrm>
            <a:off x="1152635" y="300370"/>
            <a:ext cx="4597925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Pair</a:t>
            </a:r>
            <a:endParaRPr dirty="0"/>
          </a:p>
        </p:txBody>
      </p:sp>
      <p:pic>
        <p:nvPicPr>
          <p:cNvPr id="69" name="Google Shape;69;p33" descr="Graphic 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038" y="300371"/>
            <a:ext cx="961803" cy="769442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" name="Google Shape;45;p32">
            <a:extLst>
              <a:ext uri="{FF2B5EF4-FFF2-40B4-BE49-F238E27FC236}">
                <a16:creationId xmlns:a16="http://schemas.microsoft.com/office/drawing/2014/main" id="{3D5EFC24-01D0-52A6-EDFA-F2F4F54CD671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0651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9" descr="University of Washingt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9"/>
          <p:cNvSpPr txBox="1"/>
          <p:nvPr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2025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8;p29"/>
          <p:cNvSpPr txBox="1"/>
          <p:nvPr/>
        </p:nvSpPr>
        <p:spPr>
          <a:xfrm>
            <a:off x="3046095" y="-2820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Printing, Strings, and Variables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1894816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121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2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127" y="1370208"/>
            <a:ext cx="878586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34951" y="951503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25920" y="4053518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43" y="5439308"/>
            <a:ext cx="3730182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9"/>
          <p:cNvSpPr txBox="1"/>
          <p:nvPr/>
        </p:nvSpPr>
        <p:spPr>
          <a:xfrm>
            <a:off x="306805" y="5577374"/>
            <a:ext cx="2154864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  <a:tabLst/>
              <a:defRPr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"/>
                <a:cs typeface="Montserrat"/>
                <a:sym typeface="Montserrat"/>
              </a:rPr>
              <a:t>Questions during Class?</a:t>
            </a:r>
            <a:endParaRPr lang="en-US" sz="1200"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lang="en-US"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1" i="0" u="none" strike="noStrike" cap="none" dirty="0" err="1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sli.do</a:t>
            </a:r>
            <a:r>
              <a:rPr lang="en-US" sz="20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    #cse121 </a:t>
            </a:r>
            <a:endParaRPr b="1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9595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preserve="1">
  <p:cSld name="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0"/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BABC5B18-FB33-F6B8-4C29-4724707E45C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43E64A9D-13F4-4F7A-870E-E779341A833A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2025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0BC8F5D2-EC7D-3987-9E55-5B5120760F6E}"/>
              </a:ext>
            </a:extLst>
          </p:cNvPr>
          <p:cNvSpPr txBox="1"/>
          <p:nvPr userDrawn="1"/>
        </p:nvSpPr>
        <p:spPr>
          <a:xfrm>
            <a:off x="3046095" y="-2820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Printing, Strings, and Variables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1290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2025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52;p32">
            <a:extLst>
              <a:ext uri="{FF2B5EF4-FFF2-40B4-BE49-F238E27FC236}">
                <a16:creationId xmlns:a16="http://schemas.microsoft.com/office/drawing/2014/main" id="{7CB162C5-D013-0E9F-304A-00EF111A719D}"/>
              </a:ext>
            </a:extLst>
          </p:cNvPr>
          <p:cNvSpPr txBox="1"/>
          <p:nvPr userDrawn="1"/>
        </p:nvSpPr>
        <p:spPr>
          <a:xfrm>
            <a:off x="1152635" y="300370"/>
            <a:ext cx="3506055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Think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53;p32" descr="Graphic 12">
            <a:extLst>
              <a:ext uri="{FF2B5EF4-FFF2-40B4-BE49-F238E27FC236}">
                <a16:creationId xmlns:a16="http://schemas.microsoft.com/office/drawing/2014/main" id="{6639FEF2-EB20-D618-A4FD-015344F21E4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54038" y="300371"/>
            <a:ext cx="684161" cy="7818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3A9899B4-E7B4-CDCB-92EE-6CD1349326E4}"/>
              </a:ext>
            </a:extLst>
          </p:cNvPr>
          <p:cNvSpPr txBox="1"/>
          <p:nvPr userDrawn="1"/>
        </p:nvSpPr>
        <p:spPr>
          <a:xfrm>
            <a:off x="3046095" y="-2820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Printing, Strings, and Variables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270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1_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8" name="Google Shape;68;p33"/>
          <p:cNvSpPr txBox="1"/>
          <p:nvPr/>
        </p:nvSpPr>
        <p:spPr>
          <a:xfrm>
            <a:off x="1152635" y="300370"/>
            <a:ext cx="5271611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Pair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9" name="Google Shape;69;p33" descr="Graphic 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038" y="300371"/>
            <a:ext cx="961803" cy="769442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2025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AA51AD87-4132-9A18-EF42-C841542E8D6A}"/>
              </a:ext>
            </a:extLst>
          </p:cNvPr>
          <p:cNvSpPr txBox="1"/>
          <p:nvPr userDrawn="1"/>
        </p:nvSpPr>
        <p:spPr>
          <a:xfrm>
            <a:off x="3046095" y="-2820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Printing, Strings, and Variables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6646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preserve="1">
  <p:cSld name="Title 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19B8A0CF-1C66-FBB7-F209-B458097B217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C3A4268A-A3F9-0647-FFA6-0CD0547EA640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2025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0AE2531E-9639-E048-1A85-95CB1B806948}"/>
              </a:ext>
            </a:extLst>
          </p:cNvPr>
          <p:cNvSpPr txBox="1"/>
          <p:nvPr userDrawn="1"/>
        </p:nvSpPr>
        <p:spPr>
          <a:xfrm>
            <a:off x="3046095" y="-2820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Printing, Strings, and Variables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3433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preserve="1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5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5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0E854BAB-9BC0-0566-D459-A9E2B29A12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3E5BA8AB-DA7F-8D72-2336-81B0A628B7E3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2025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4D1E842B-300F-2BB8-9086-8E2E5F202D2A}"/>
              </a:ext>
            </a:extLst>
          </p:cNvPr>
          <p:cNvSpPr txBox="1"/>
          <p:nvPr userDrawn="1"/>
        </p:nvSpPr>
        <p:spPr>
          <a:xfrm>
            <a:off x="3046095" y="-2820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Printing, Strings, and Variables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833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187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8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01: Java Review &amp; Functional Decomposition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90FFA6-D67D-ECD2-FB08-F10D274FA2D3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7" name="Google Shape;35;p30">
            <a:extLst>
              <a:ext uri="{FF2B5EF4-FFF2-40B4-BE49-F238E27FC236}">
                <a16:creationId xmlns:a16="http://schemas.microsoft.com/office/drawing/2014/main" id="{BC7374DD-D9CC-DA3C-6064-9AE1A29D52F3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7" r:id="rId5"/>
    <p:sldLayoutId id="2147483654" r:id="rId6"/>
    <p:sldLayoutId id="2147483655" r:id="rId7"/>
    <p:sldLayoutId id="214748365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8" descr="Picture 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8"/>
          <p:cNvSpPr txBox="1"/>
          <p:nvPr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  <p:sp>
        <p:nvSpPr>
          <p:cNvPr id="9" name="Google Shape;9;p28"/>
          <p:cNvSpPr txBox="1"/>
          <p:nvPr/>
        </p:nvSpPr>
        <p:spPr>
          <a:xfrm>
            <a:off x="3046095" y="-8015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</a:t>
            </a:r>
            <a:endParaRPr/>
          </a:p>
        </p:txBody>
      </p:sp>
      <p:sp>
        <p:nvSpPr>
          <p:cNvPr id="10" name="Google Shape;10;p28"/>
          <p:cNvSpPr txBox="1"/>
          <p:nvPr/>
        </p:nvSpPr>
        <p:spPr>
          <a:xfrm>
            <a:off x="614129" y="469556"/>
            <a:ext cx="1922714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/>
          </a:p>
        </p:txBody>
      </p:sp>
      <p:sp>
        <p:nvSpPr>
          <p:cNvPr id="11" name="Google Shape;11;p28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2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8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321487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8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" name="Google Shape;6;p28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8" descr="University of Washington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8"/>
          <p:cNvSpPr txBox="1"/>
          <p:nvPr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2025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12;p2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28"/>
          <p:cNvSpPr txBox="1">
            <a:spLocks noGrp="1"/>
          </p:cNvSpPr>
          <p:nvPr>
            <p:ph type="sldNum" idx="12"/>
          </p:nvPr>
        </p:nvSpPr>
        <p:spPr>
          <a:xfrm>
            <a:off x="11793850" y="6296502"/>
            <a:ext cx="24575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1400" b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Google Shape;18;p29">
            <a:extLst>
              <a:ext uri="{FF2B5EF4-FFF2-40B4-BE49-F238E27FC236}">
                <a16:creationId xmlns:a16="http://schemas.microsoft.com/office/drawing/2014/main" id="{79FC0088-7E32-4081-B92F-8CE8B97B5EA0}"/>
              </a:ext>
            </a:extLst>
          </p:cNvPr>
          <p:cNvSpPr txBox="1"/>
          <p:nvPr userDrawn="1"/>
        </p:nvSpPr>
        <p:spPr>
          <a:xfrm>
            <a:off x="3046095" y="-2820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01: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Printing, Strings, and Variables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82463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7mjtK2qeJwl8CjKECVWAwT?si=w-7ZvN-6QCmIBMNMkZlbd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Q2s47Wixe9YEAQzDA" TargetMode="External"/><Relationship Id="rId2" Type="http://schemas.openxmlformats.org/officeDocument/2006/relationships/hyperlink" Target="https://courses.cs.washington.edu/courses/cse122/26au/syllabus/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e/2PACX-1vSzgvEW_lrQ1u6uGQV_wvcCqlT76MOL8vFrcMhkzdT3GkjbKpnje-2rE_uK1Y07Lf2TgYPhCMS8GVwb/pub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cs.washington.edu/courses/cse122/26au/syllabus/#types-of-assignment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ses.cs.washington.edu/courses/cse122/26au/syllabus/#grading-schemes" TargetMode="Externa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ses.cs.washington.edu/courses/cse122/26au/syllabus/#final-course-grades" TargetMode="Externa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se12x.github.io/java-tutorial/index.html" TargetMode="Externa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3.svg"/><Relationship Id="rId7" Type="http://schemas.openxmlformats.org/officeDocument/2006/relationships/diagramColors" Target="../diagrams/colors1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305332" y="4125093"/>
            <a:ext cx="6397976" cy="195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</a:pPr>
            <a:r>
              <a:rPr lang="en-US" sz="36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Java Review;</a:t>
            </a:r>
            <a:br>
              <a:rPr lang="en-US" sz="36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lang="en-US" sz="36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Functional Decomposition</a:t>
            </a:r>
            <a:endParaRPr sz="3600" dirty="0"/>
          </a:p>
        </p:txBody>
      </p:sp>
      <p:sp>
        <p:nvSpPr>
          <p:cNvPr id="92" name="Google Shape;92;p1"/>
          <p:cNvSpPr txBox="1"/>
          <p:nvPr/>
        </p:nvSpPr>
        <p:spPr>
          <a:xfrm>
            <a:off x="7148324" y="1757979"/>
            <a:ext cx="4385400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18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What is your favorite handheld food?</a:t>
            </a:r>
          </a:p>
          <a:p>
            <a:pPr lvl="0" algn="ctr">
              <a:buClr>
                <a:srgbClr val="404040"/>
              </a:buClr>
              <a:buSzPts val="2200"/>
            </a:pPr>
            <a:endParaRPr lang="en-US" sz="1800" i="1" dirty="0">
              <a:solidFill>
                <a:srgbClr val="404040"/>
              </a:solidFill>
              <a:latin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1800" b="1" dirty="0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Respond on sli.do!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6996450" y="4177924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6996450" y="4640308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8129593" y="4177922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Brett Wortzman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8149349" y="4640324"/>
            <a:ext cx="3737319" cy="132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Archit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P.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R.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Carson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Daniel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David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Isis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Jun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Landon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Michelle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Naomi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Rio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Shreyank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Somya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Sreshta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Suyash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Trisha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222533-4092-295A-57CD-F63902190B19}"/>
              </a:ext>
            </a:extLst>
          </p:cNvPr>
          <p:cNvSpPr/>
          <p:nvPr/>
        </p:nvSpPr>
        <p:spPr>
          <a:xfrm>
            <a:off x="3299180" y="5637984"/>
            <a:ext cx="1100215" cy="1097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B1F4C265-0BD7-33D8-59FF-0AB76B223C9B}"/>
              </a:ext>
            </a:extLst>
          </p:cNvPr>
          <p:cNvSpPr txBox="1"/>
          <p:nvPr/>
        </p:nvSpPr>
        <p:spPr>
          <a:xfrm>
            <a:off x="7071026" y="5963530"/>
            <a:ext cx="45399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 algn="ctr">
              <a:buClr>
                <a:srgbClr val="404040"/>
              </a:buClr>
              <a:buSzPts val="2200"/>
            </a:pPr>
            <a:r>
              <a:rPr lang="en-US" sz="2000" b="0" i="0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🎷</a:t>
            </a:r>
            <a:r>
              <a:rPr lang="fr-FR" sz="2000" u="sng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CSE 122 26au Lecture Tunes</a:t>
            </a:r>
            <a:r>
              <a:rPr lang="fr-FR" sz="2000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🎵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DA5706-F119-9461-0784-C0A32E798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904" y="5624486"/>
            <a:ext cx="1124766" cy="11247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Announcements/Reminders</a:t>
            </a:r>
          </a:p>
          <a:p>
            <a:pPr>
              <a:spcAft>
                <a:spcPts val="1200"/>
              </a:spcAft>
            </a:pPr>
            <a:r>
              <a:rPr lang="en-US" dirty="0"/>
              <a:t>Assignments/Grading</a:t>
            </a:r>
          </a:p>
          <a:p>
            <a:pPr>
              <a:spcAft>
                <a:spcPts val="1200"/>
              </a:spcAft>
            </a:pPr>
            <a:r>
              <a:rPr lang="en-US" dirty="0"/>
              <a:t>Java Review</a:t>
            </a:r>
          </a:p>
          <a:p>
            <a:pPr>
              <a:spcAft>
                <a:spcPts val="1200"/>
              </a:spcAft>
            </a:pPr>
            <a:r>
              <a:rPr lang="en-US" dirty="0"/>
              <a:t>Functional Decomposition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5366571" y="1473966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60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74137-454F-4228-821A-939B43E99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Announcements/Reminders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8DF6D-D585-4D00-AEEE-A7BCCB0F5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957560" cy="5361709"/>
          </a:xfrm>
        </p:spPr>
        <p:txBody>
          <a:bodyPr>
            <a:normAutofit/>
          </a:bodyPr>
          <a:lstStyle/>
          <a:p>
            <a:r>
              <a:rPr lang="en-US" dirty="0"/>
              <a:t>Hope you had fun in your first quiz section yesterday! </a:t>
            </a:r>
          </a:p>
          <a:p>
            <a:r>
              <a:rPr lang="en-US" sz="2800" dirty="0"/>
              <a:t>Review the </a:t>
            </a:r>
            <a:r>
              <a:rPr lang="en-US" sz="2800" dirty="0">
                <a:hlinkClick r:id="rId2"/>
              </a:rPr>
              <a:t>syllabus</a:t>
            </a:r>
            <a:endParaRPr lang="en-US" sz="2800" dirty="0"/>
          </a:p>
          <a:p>
            <a:r>
              <a:rPr lang="en-US" sz="2800" dirty="0"/>
              <a:t>Fill out the </a:t>
            </a:r>
            <a:r>
              <a:rPr lang="en-US" sz="2800" dirty="0">
                <a:hlinkClick r:id="rId3"/>
              </a:rPr>
              <a:t>Introductory Survey</a:t>
            </a:r>
            <a:endParaRPr lang="en-US" sz="2800" dirty="0"/>
          </a:p>
          <a:p>
            <a:endParaRPr lang="en-US" dirty="0"/>
          </a:p>
          <a:p>
            <a:r>
              <a:rPr lang="en-US" dirty="0"/>
              <a:t>Java Review Session on Monday, October 5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12:30 – 1:20pm in ARC 147; 2:30 – 3:20pm in SAV 260</a:t>
            </a:r>
          </a:p>
          <a:p>
            <a:pPr lvl="1"/>
            <a:r>
              <a:rPr lang="en-US" dirty="0"/>
              <a:t>Will be recorded!</a:t>
            </a:r>
          </a:p>
          <a:p>
            <a:r>
              <a:rPr lang="en-US" dirty="0"/>
              <a:t>IPL will open on Monday, October 5</a:t>
            </a:r>
            <a:r>
              <a:rPr lang="en-US" baseline="30000" dirty="0"/>
              <a:t>th</a:t>
            </a:r>
          </a:p>
        </p:txBody>
      </p:sp>
    </p:spTree>
    <p:extLst>
      <p:ext uri="{BB962C8B-B14F-4D97-AF65-F5344CB8AC3E}">
        <p14:creationId xmlns:p14="http://schemas.microsoft.com/office/powerpoint/2010/main" val="3511818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shot of the CSE 122 26au Ed discussion board.">
            <a:extLst>
              <a:ext uri="{FF2B5EF4-FFF2-40B4-BE49-F238E27FC236}">
                <a16:creationId xmlns:a16="http://schemas.microsoft.com/office/drawing/2014/main" id="{A9119479-E9CF-148E-AE62-FB9A7C5CB6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7" r="117"/>
          <a:stretch/>
        </p:blipFill>
        <p:spPr>
          <a:xfrm>
            <a:off x="5859582" y="1243922"/>
            <a:ext cx="6103347" cy="44043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97B1C5-1C43-85A9-E1DA-D371CE8B0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075225E-54F6-6F67-3B89-FC97356C5B48}"/>
              </a:ext>
            </a:extLst>
          </p:cNvPr>
          <p:cNvSpPr txBox="1">
            <a:spLocks/>
          </p:cNvSpPr>
          <p:nvPr/>
        </p:nvSpPr>
        <p:spPr>
          <a:xfrm>
            <a:off x="838200" y="2145233"/>
            <a:ext cx="4625051" cy="3259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Our online learning platform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Lessons,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Discussion board, announcements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Also,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where we’ll code and submit work!</a:t>
            </a:r>
          </a:p>
        </p:txBody>
      </p:sp>
      <p:pic>
        <p:nvPicPr>
          <p:cNvPr id="3" name="Google Shape;244;p13">
            <a:extLst>
              <a:ext uri="{FF2B5EF4-FFF2-40B4-BE49-F238E27FC236}">
                <a16:creationId xmlns:a16="http://schemas.microsoft.com/office/drawing/2014/main" id="{8A679B2F-771A-FEFE-7F2E-46381BB90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8200" y="1219200"/>
            <a:ext cx="914399" cy="9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8691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610DB9AF-D4FD-C1CE-4E40-9189296A2737}"/>
              </a:ext>
            </a:extLst>
          </p:cNvPr>
          <p:cNvGrpSpPr/>
          <p:nvPr/>
        </p:nvGrpSpPr>
        <p:grpSpPr>
          <a:xfrm>
            <a:off x="6326272" y="1533349"/>
            <a:ext cx="5514954" cy="1808833"/>
            <a:chOff x="6326272" y="1993986"/>
            <a:chExt cx="5514954" cy="1808833"/>
          </a:xfrm>
        </p:grpSpPr>
        <p:pic>
          <p:nvPicPr>
            <p:cNvPr id="5" name="Google Shape;310;p23">
              <a:extLst>
                <a:ext uri="{FF2B5EF4-FFF2-40B4-BE49-F238E27FC236}">
                  <a16:creationId xmlns:a16="http://schemas.microsoft.com/office/drawing/2014/main" id="{B36C005C-B7E9-2A03-38A7-65A7583FE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475088" y="2305899"/>
              <a:ext cx="1175003" cy="11750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Text Placeholder 2">
              <a:extLst>
                <a:ext uri="{FF2B5EF4-FFF2-40B4-BE49-F238E27FC236}">
                  <a16:creationId xmlns:a16="http://schemas.microsoft.com/office/drawing/2014/main" id="{92AB5A76-9717-101D-84AF-53639AFC7FF3}"/>
                </a:ext>
              </a:extLst>
            </p:cNvPr>
            <p:cNvSpPr txBox="1">
              <a:spLocks/>
            </p:cNvSpPr>
            <p:nvPr/>
          </p:nvSpPr>
          <p:spPr>
            <a:xfrm>
              <a:off x="7921387" y="2087656"/>
              <a:ext cx="3919839" cy="1611491"/>
            </a:xfrm>
            <a:prstGeom prst="rect">
              <a:avLst/>
            </a:prstGeom>
          </p:spPr>
          <p:txBody>
            <a:bodyPr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Canvas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Panopto lecture recordings</a:t>
              </a:r>
              <a:b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(also linked from website)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Some grades*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39FEC59C-49FA-3DA1-BE5F-0F3F57473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326272" y="1993986"/>
              <a:ext cx="5514954" cy="1808833"/>
            </a:xfrm>
            <a:prstGeom prst="roundRect">
              <a:avLst>
                <a:gd name="adj" fmla="val 12296"/>
              </a:avLst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508D02B-CF18-788C-5A70-E0FBA17905AC}"/>
              </a:ext>
            </a:extLst>
          </p:cNvPr>
          <p:cNvGrpSpPr/>
          <p:nvPr/>
        </p:nvGrpSpPr>
        <p:grpSpPr>
          <a:xfrm>
            <a:off x="350774" y="1511542"/>
            <a:ext cx="5514954" cy="1808833"/>
            <a:chOff x="350774" y="1972179"/>
            <a:chExt cx="5514954" cy="1808833"/>
          </a:xfrm>
        </p:grpSpPr>
        <p:pic>
          <p:nvPicPr>
            <p:cNvPr id="14" name="Google Shape;319;p23">
              <a:extLst>
                <a:ext uri="{FF2B5EF4-FFF2-40B4-BE49-F238E27FC236}">
                  <a16:creationId xmlns:a16="http://schemas.microsoft.com/office/drawing/2014/main" id="{29B49AC2-FA03-9227-559B-0F059F96B6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1125" y="2341713"/>
              <a:ext cx="1103376" cy="11033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Text Placeholder 2">
              <a:extLst>
                <a:ext uri="{FF2B5EF4-FFF2-40B4-BE49-F238E27FC236}">
                  <a16:creationId xmlns:a16="http://schemas.microsoft.com/office/drawing/2014/main" id="{1722724E-CDAF-2FDB-5410-632FA0BD0F96}"/>
                </a:ext>
              </a:extLst>
            </p:cNvPr>
            <p:cNvSpPr txBox="1">
              <a:spLocks/>
            </p:cNvSpPr>
            <p:nvPr/>
          </p:nvSpPr>
          <p:spPr>
            <a:xfrm>
              <a:off x="1875013" y="2087656"/>
              <a:ext cx="3671737" cy="1611491"/>
            </a:xfrm>
            <a:prstGeom prst="rect">
              <a:avLst/>
            </a:prstGeom>
          </p:spPr>
          <p:txBody>
            <a:bodyPr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2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sli.do</a:t>
              </a:r>
              <a:endParaRPr lang="en-US" sz="2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Ask questions in class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Live activities (ungraded)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No account needed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14594BD9-4070-571B-0E89-A9D94A8F9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50774" y="1972179"/>
              <a:ext cx="5514954" cy="1808833"/>
            </a:xfrm>
            <a:prstGeom prst="roundRect">
              <a:avLst>
                <a:gd name="adj" fmla="val 12296"/>
              </a:avLst>
            </a:prstGeom>
            <a:noFill/>
            <a:ln>
              <a:solidFill>
                <a:srgbClr val="92D050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13E00E0-5D54-96F1-A19B-DE48B313F77A}"/>
              </a:ext>
            </a:extLst>
          </p:cNvPr>
          <p:cNvGrpSpPr/>
          <p:nvPr/>
        </p:nvGrpSpPr>
        <p:grpSpPr>
          <a:xfrm>
            <a:off x="350774" y="3573525"/>
            <a:ext cx="5514954" cy="1421079"/>
            <a:chOff x="350774" y="4263685"/>
            <a:chExt cx="5514954" cy="1421079"/>
          </a:xfrm>
        </p:grpSpPr>
        <p:pic>
          <p:nvPicPr>
            <p:cNvPr id="17" name="Google Shape;247;p13" descr="Picture 10">
              <a:extLst>
                <a:ext uri="{FF2B5EF4-FFF2-40B4-BE49-F238E27FC236}">
                  <a16:creationId xmlns:a16="http://schemas.microsoft.com/office/drawing/2014/main" id="{9B94DAEB-FC80-4CEA-93DA-37C71F1E9D9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01125" y="4602494"/>
              <a:ext cx="1671495" cy="4964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C9004C23-9757-B491-6940-B659656ABC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50774" y="4263685"/>
              <a:ext cx="5514954" cy="1421079"/>
            </a:xfrm>
            <a:prstGeom prst="roundRect">
              <a:avLst>
                <a:gd name="adj" fmla="val 12296"/>
              </a:avLst>
            </a:prstGeom>
            <a:noFill/>
            <a:ln>
              <a:solidFill>
                <a:srgbClr val="0070C0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 Placeholder 2">
              <a:extLst>
                <a:ext uri="{FF2B5EF4-FFF2-40B4-BE49-F238E27FC236}">
                  <a16:creationId xmlns:a16="http://schemas.microsoft.com/office/drawing/2014/main" id="{F846A7E9-0754-E7CA-041C-53DEA060082E}"/>
                </a:ext>
              </a:extLst>
            </p:cNvPr>
            <p:cNvSpPr txBox="1">
              <a:spLocks/>
            </p:cNvSpPr>
            <p:nvPr/>
          </p:nvSpPr>
          <p:spPr>
            <a:xfrm>
              <a:off x="2258174" y="4384264"/>
              <a:ext cx="3335382" cy="932032"/>
            </a:xfrm>
            <a:prstGeom prst="rect">
              <a:avLst/>
            </a:prstGeom>
          </p:spPr>
          <p:txBody>
            <a:bodyPr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My Digital Hand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Queueing in IPL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282E23C-999E-BD5A-B2F3-32BF9F907ABA}"/>
              </a:ext>
            </a:extLst>
          </p:cNvPr>
          <p:cNvGrpSpPr/>
          <p:nvPr/>
        </p:nvGrpSpPr>
        <p:grpSpPr>
          <a:xfrm>
            <a:off x="6326272" y="3573525"/>
            <a:ext cx="5514954" cy="1461202"/>
            <a:chOff x="6326272" y="4263685"/>
            <a:chExt cx="5514954" cy="1461202"/>
          </a:xfrm>
        </p:grpSpPr>
        <p:pic>
          <p:nvPicPr>
            <p:cNvPr id="1026" name="Picture 2" descr="Gradescope — UVA Learning Tech">
              <a:extLst>
                <a:ext uri="{FF2B5EF4-FFF2-40B4-BE49-F238E27FC236}">
                  <a16:creationId xmlns:a16="http://schemas.microsoft.com/office/drawing/2014/main" id="{9EA94D40-E796-9C0B-B565-2CC130EEA0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2049" y="4303808"/>
              <a:ext cx="1421079" cy="14210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F4547AE8-1E7F-3D3B-308A-0E296A866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326272" y="4263685"/>
              <a:ext cx="5514954" cy="1421079"/>
            </a:xfrm>
            <a:prstGeom prst="roundRect">
              <a:avLst>
                <a:gd name="adj" fmla="val 12296"/>
              </a:avLst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 Placeholder 2">
              <a:extLst>
                <a:ext uri="{FF2B5EF4-FFF2-40B4-BE49-F238E27FC236}">
                  <a16:creationId xmlns:a16="http://schemas.microsoft.com/office/drawing/2014/main" id="{864BEC58-D2D7-3080-1B73-18122855815D}"/>
                </a:ext>
              </a:extLst>
            </p:cNvPr>
            <p:cNvSpPr txBox="1">
              <a:spLocks/>
            </p:cNvSpPr>
            <p:nvPr/>
          </p:nvSpPr>
          <p:spPr>
            <a:xfrm>
              <a:off x="7921387" y="4374395"/>
              <a:ext cx="3919839" cy="1310369"/>
            </a:xfrm>
            <a:prstGeom prst="rect">
              <a:avLst/>
            </a:prstGeom>
          </p:spPr>
          <p:txBody>
            <a:bodyPr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Gradescope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Paper quiz grading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69CEEC2-7638-015F-43F4-608ED4EAFE33}"/>
              </a:ext>
            </a:extLst>
          </p:cNvPr>
          <p:cNvGrpSpPr/>
          <p:nvPr/>
        </p:nvGrpSpPr>
        <p:grpSpPr>
          <a:xfrm>
            <a:off x="3338523" y="5252191"/>
            <a:ext cx="5514954" cy="1503725"/>
            <a:chOff x="6326272" y="4181039"/>
            <a:chExt cx="5514954" cy="1503725"/>
          </a:xfrm>
        </p:grpSpPr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D7338AD2-F1F6-349C-7CDB-63D469993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/>
            <a:srcRect/>
            <a:stretch/>
          </p:blipFill>
          <p:spPr bwMode="auto">
            <a:xfrm>
              <a:off x="6496429" y="4303809"/>
              <a:ext cx="1097424" cy="10974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ounded Rectangle 19">
              <a:extLst>
                <a:ext uri="{FF2B5EF4-FFF2-40B4-BE49-F238E27FC236}">
                  <a16:creationId xmlns:a16="http://schemas.microsoft.com/office/drawing/2014/main" id="{F943D6CF-3F1B-08EA-28BF-8C11D7313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326272" y="4181039"/>
              <a:ext cx="5514954" cy="1421079"/>
            </a:xfrm>
            <a:prstGeom prst="roundRect">
              <a:avLst>
                <a:gd name="adj" fmla="val 12296"/>
              </a:avLst>
            </a:prstGeom>
            <a:noFill/>
            <a:ln>
              <a:solidFill>
                <a:srgbClr val="03B2FA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 Placeholder 2">
              <a:extLst>
                <a:ext uri="{FF2B5EF4-FFF2-40B4-BE49-F238E27FC236}">
                  <a16:creationId xmlns:a16="http://schemas.microsoft.com/office/drawing/2014/main" id="{9AEEF1E7-86F6-5A50-B988-C70A834BB134}"/>
                </a:ext>
              </a:extLst>
            </p:cNvPr>
            <p:cNvSpPr txBox="1">
              <a:spLocks/>
            </p:cNvSpPr>
            <p:nvPr/>
          </p:nvSpPr>
          <p:spPr>
            <a:xfrm>
              <a:off x="7921387" y="4374395"/>
              <a:ext cx="3919839" cy="1310369"/>
            </a:xfrm>
            <a:prstGeom prst="rect">
              <a:avLst/>
            </a:prstGeom>
          </p:spPr>
          <p:txBody>
            <a:bodyPr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en-US" sz="2400" b="1" dirty="0">
                  <a:latin typeface="Calibri" panose="020F0502020204030204" pitchFamily="34" charset="0"/>
                  <a:cs typeface="Calibri" panose="020F0502020204030204" pitchFamily="34" charset="0"/>
                </a:rPr>
                <a:t>Visual Studio Code (optional)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Offline IDE</a:t>
              </a:r>
            </a:p>
          </p:txBody>
        </p:sp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id="{91B99030-0917-6012-E953-6ED82B6AC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</p:spPr>
        <p:txBody>
          <a:bodyPr/>
          <a:lstStyle/>
          <a:p>
            <a:r>
              <a:rPr lang="en-US" dirty="0"/>
              <a:t>Other Course Tools</a:t>
            </a:r>
          </a:p>
        </p:txBody>
      </p:sp>
    </p:spTree>
    <p:extLst>
      <p:ext uri="{BB962C8B-B14F-4D97-AF65-F5344CB8AC3E}">
        <p14:creationId xmlns:p14="http://schemas.microsoft.com/office/powerpoint/2010/main" val="4108931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2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/>
              <a:t>Help Us Improve!</a:t>
            </a:r>
            <a:endParaRPr/>
          </a:p>
        </p:txBody>
      </p:sp>
      <p:sp>
        <p:nvSpPr>
          <p:cNvPr id="316" name="Google Shape;316;p22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831286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lnSpcReduction="10000"/>
          </a:bodyPr>
          <a:lstStyle/>
          <a:p>
            <a:pPr marL="224027" lvl="0" indent="-22402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0"/>
              <a:buChar char="•"/>
            </a:pPr>
            <a:r>
              <a:rPr lang="en-US" sz="2450" dirty="0"/>
              <a:t>This is a relatively new course, and we’ve made lots of changes this quarter! </a:t>
            </a:r>
          </a:p>
          <a:p>
            <a:pPr marL="224027" lvl="0" indent="-22402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0"/>
              <a:buChar char="•"/>
            </a:pPr>
            <a:r>
              <a:rPr lang="en-US" sz="2450" dirty="0"/>
              <a:t>We are always looking for feedback on how to improve the class for you and for future students! Thank you in advance for your patience and understanding as we develop everything. </a:t>
            </a:r>
            <a:r>
              <a:rPr lang="en-US" dirty="0">
                <a:latin typeface="Noto Sans Symbols"/>
                <a:ea typeface="Noto Sans Symbols"/>
                <a:cs typeface="Noto Sans Symbols"/>
                <a:sym typeface="Noto Sans Symbols"/>
              </a:rPr>
              <a:t>☺ </a:t>
            </a:r>
            <a:endParaRPr dirty="0"/>
          </a:p>
          <a:p>
            <a:pPr marL="672084" lvl="1" indent="-22402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56"/>
              <a:buFont typeface="Helvetica Neue"/>
              <a:buChar char="-"/>
            </a:pPr>
            <a:r>
              <a:rPr lang="en-US" sz="2156" dirty="0"/>
              <a:t>We </a:t>
            </a:r>
            <a:r>
              <a:rPr lang="en-US" sz="2000" i="1" dirty="0"/>
              <a:t>really</a:t>
            </a:r>
            <a:r>
              <a:rPr lang="en-US" sz="2156" dirty="0"/>
              <a:t> value your feedback!</a:t>
            </a:r>
            <a:endParaRPr dirty="0"/>
          </a:p>
          <a:p>
            <a:pPr marL="672084" lvl="1" indent="-22402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56"/>
              <a:buFont typeface="Helvetica Neue"/>
              <a:buChar char="-"/>
            </a:pPr>
            <a:r>
              <a:rPr lang="en-US" sz="2156" dirty="0"/>
              <a:t>Let us know what’s working and what isn’t working for you</a:t>
            </a:r>
            <a:endParaRPr dirty="0"/>
          </a:p>
          <a:p>
            <a:pPr marL="672084" lvl="1" indent="-22402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56"/>
              <a:buFont typeface="Helvetica Neue"/>
              <a:buChar char="-"/>
            </a:pPr>
            <a:r>
              <a:rPr lang="en-US" sz="2156" dirty="0"/>
              <a:t>Something that went well in another course? Tell us about it!</a:t>
            </a:r>
            <a:endParaRPr dirty="0"/>
          </a:p>
          <a:p>
            <a:pPr marL="0" lvl="1" indent="44805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56"/>
              <a:buNone/>
            </a:pPr>
            <a:endParaRPr sz="2156" dirty="0"/>
          </a:p>
          <a:p>
            <a:pPr marL="224027" lvl="0" indent="-224027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450"/>
              <a:buChar char="•"/>
            </a:pPr>
            <a:r>
              <a:rPr lang="en-US" sz="2450" dirty="0"/>
              <a:t>Post on the discussion board (can be public/private). </a:t>
            </a:r>
            <a:endParaRPr dirty="0"/>
          </a:p>
          <a:p>
            <a:pPr marL="672084" lvl="1" indent="-22402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156"/>
              <a:buFont typeface="Helvetica Neue"/>
              <a:buChar char="-"/>
            </a:pPr>
            <a:r>
              <a:rPr lang="en-US" sz="2156" dirty="0"/>
              <a:t>Note: Anonymous here is anonymous to other students, not to the staff.</a:t>
            </a:r>
            <a:endParaRPr dirty="0"/>
          </a:p>
          <a:p>
            <a:pPr marL="224027" lvl="0" indent="-87121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156"/>
              <a:buNone/>
            </a:pPr>
            <a:endParaRPr sz="2156" dirty="0"/>
          </a:p>
          <a:p>
            <a:pPr marL="224027" lvl="0" indent="-224027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450"/>
              <a:buChar char="•"/>
            </a:pPr>
            <a:r>
              <a:rPr lang="en-US" sz="2450" dirty="0"/>
              <a:t>Submit feedback via the </a:t>
            </a:r>
            <a:r>
              <a:rPr lang="en-US" sz="2450" b="1" dirty="0"/>
              <a:t>Anonymous Feedback Tool</a:t>
            </a:r>
            <a:r>
              <a:rPr lang="en-US" sz="2450" dirty="0"/>
              <a:t> (linked under “Course Tools” on the website)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935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Announcements/Reminders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Assignments/Grading</a:t>
            </a:r>
          </a:p>
          <a:p>
            <a:pPr>
              <a:spcAft>
                <a:spcPts val="1200"/>
              </a:spcAft>
            </a:pPr>
            <a:r>
              <a:rPr lang="en-US" dirty="0"/>
              <a:t>Java Review</a:t>
            </a:r>
          </a:p>
          <a:p>
            <a:pPr>
              <a:spcAft>
                <a:spcPts val="1200"/>
              </a:spcAft>
            </a:pPr>
            <a:r>
              <a:rPr lang="en-US" dirty="0"/>
              <a:t>Functional Decomposition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404045" y="2127109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8743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201;p10">
            <a:extLst>
              <a:ext uri="{FF2B5EF4-FFF2-40B4-BE49-F238E27FC236}">
                <a16:creationId xmlns:a16="http://schemas.microsoft.com/office/drawing/2014/main" id="{CD1623DF-DE21-7995-0564-715C3F3BD000}"/>
              </a:ext>
            </a:extLst>
          </p:cNvPr>
          <p:cNvSpPr txBox="1"/>
          <p:nvPr/>
        </p:nvSpPr>
        <p:spPr>
          <a:xfrm>
            <a:off x="5708744" y="1919108"/>
            <a:ext cx="30960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A1FF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Structured assignments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A1FF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Applying &amp; implementing course concepts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A1FF"/>
              </a:buClr>
              <a:buSzPts val="2000"/>
              <a:buFont typeface="Arial"/>
              <a:buChar char="•"/>
              <a:tabLst/>
              <a:defRPr/>
            </a:pPr>
            <a:r>
              <a:rPr lang="en-US" sz="2000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AI and collaboration allowed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6" name="Google Shape;176;p10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 dirty="0"/>
              <a:t>Course Components</a:t>
            </a:r>
            <a:endParaRPr dirty="0"/>
          </a:p>
        </p:txBody>
      </p:sp>
      <p:grpSp>
        <p:nvGrpSpPr>
          <p:cNvPr id="177" name="Google Shape;177;p10" descr="Lectures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98071" y="2974559"/>
            <a:ext cx="1745674" cy="427513"/>
            <a:chOff x="0" y="0"/>
            <a:chExt cx="1745673" cy="427512"/>
          </a:xfrm>
        </p:grpSpPr>
        <p:sp>
          <p:nvSpPr>
            <p:cNvPr id="178" name="Google Shape;178;p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solidFill>
              <a:srgbClr val="FA82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0"/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Montserrat"/>
                  <a:cs typeface="Montserrat"/>
                  <a:sym typeface="Montserrat"/>
                </a:rPr>
                <a:t>LECTURES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80" name="Google Shape;180;p10"/>
          <p:cNvSpPr txBox="1"/>
          <p:nvPr/>
        </p:nvSpPr>
        <p:spPr>
          <a:xfrm>
            <a:off x="2392351" y="3029585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x20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7" name="Google Shape;197;p10"/>
          <p:cNvSpPr txBox="1"/>
          <p:nvPr/>
        </p:nvSpPr>
        <p:spPr>
          <a:xfrm>
            <a:off x="598071" y="3385717"/>
            <a:ext cx="38637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823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Expand on new concepts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823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Apply and practice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823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In person, recorded 🎥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 txBox="1"/>
          <p:nvPr/>
        </p:nvSpPr>
        <p:spPr>
          <a:xfrm>
            <a:off x="598071" y="4904130"/>
            <a:ext cx="4683179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B73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Review concepts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B73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More apply and practice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B73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Get TA advice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B73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 person,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not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recorded 🚫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🎥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🚫</a:t>
            </a:r>
          </a:p>
        </p:txBody>
      </p:sp>
      <p:sp>
        <p:nvSpPr>
          <p:cNvPr id="199" name="Google Shape;199;p10"/>
          <p:cNvSpPr txBox="1"/>
          <p:nvPr/>
        </p:nvSpPr>
        <p:spPr>
          <a:xfrm>
            <a:off x="5708744" y="3967737"/>
            <a:ext cx="26715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3C6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45 minutes on paper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3C6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 in quiz section, 1 on exam day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6" name="Google Shape;206;p10"/>
          <p:cNvSpPr txBox="1"/>
          <p:nvPr/>
        </p:nvSpPr>
        <p:spPr>
          <a:xfrm>
            <a:off x="8728019" y="3959183"/>
            <a:ext cx="26715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D90D5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Complete PCMs, participate in section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7" name="Google Shape;181;p10" descr="Sections">
            <a:extLst>
              <a:ext uri="{FF2B5EF4-FFF2-40B4-BE49-F238E27FC236}">
                <a16:creationId xmlns:a16="http://schemas.microsoft.com/office/drawing/2014/main" id="{242D9399-E05A-9ADE-0443-BEAEFE8A600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708745" y="1513634"/>
            <a:ext cx="1745675" cy="427514"/>
            <a:chOff x="0" y="0"/>
            <a:chExt cx="1745673" cy="427512"/>
          </a:xfrm>
          <a:solidFill>
            <a:srgbClr val="53A1FF"/>
          </a:solidFill>
        </p:grpSpPr>
        <p:sp>
          <p:nvSpPr>
            <p:cNvPr id="8" name="Google Shape;182;p10">
              <a:extLst>
                <a:ext uri="{FF2B5EF4-FFF2-40B4-BE49-F238E27FC236}">
                  <a16:creationId xmlns:a16="http://schemas.microsoft.com/office/drawing/2014/main" id="{363CC68D-653B-9206-C439-8EF1B969F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83;p10">
              <a:extLst>
                <a:ext uri="{FF2B5EF4-FFF2-40B4-BE49-F238E27FC236}">
                  <a16:creationId xmlns:a16="http://schemas.microsoft.com/office/drawing/2014/main" id="{F68152DA-2741-3611-D34C-088F7D221332}"/>
                </a:ext>
              </a:extLst>
            </p:cNvPr>
            <p:cNvSpPr txBox="1"/>
            <p:nvPr/>
          </p:nvSpPr>
          <p:spPr>
            <a:xfrm>
              <a:off x="66589" y="13721"/>
              <a:ext cx="1612494" cy="40006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PROGRAMMING PROJECTS</a:t>
              </a:r>
              <a:endParaRPr kumimoji="0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10" name="Google Shape;181;p10" descr="Sections">
            <a:extLst>
              <a:ext uri="{FF2B5EF4-FFF2-40B4-BE49-F238E27FC236}">
                <a16:creationId xmlns:a16="http://schemas.microsoft.com/office/drawing/2014/main" id="{6F44E410-E883-EAAF-C25C-71EE43E2337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8728019" y="1507988"/>
            <a:ext cx="1745675" cy="427514"/>
            <a:chOff x="0" y="0"/>
            <a:chExt cx="1745673" cy="427512"/>
          </a:xfrm>
          <a:solidFill>
            <a:srgbClr val="0FBAB1"/>
          </a:solidFill>
        </p:grpSpPr>
        <p:sp>
          <p:nvSpPr>
            <p:cNvPr id="11" name="Google Shape;182;p10">
              <a:extLst>
                <a:ext uri="{FF2B5EF4-FFF2-40B4-BE49-F238E27FC236}">
                  <a16:creationId xmlns:a16="http://schemas.microsoft.com/office/drawing/2014/main" id="{C9105389-8A8F-9FA4-C1DB-0F383B3F9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83;p10">
              <a:extLst>
                <a:ext uri="{FF2B5EF4-FFF2-40B4-BE49-F238E27FC236}">
                  <a16:creationId xmlns:a16="http://schemas.microsoft.com/office/drawing/2014/main" id="{34450BC1-E5E8-8C3D-24E2-E31C93ACB1B5}"/>
                </a:ext>
              </a:extLst>
            </p:cNvPr>
            <p:cNvSpPr txBox="1"/>
            <p:nvPr/>
          </p:nvSpPr>
          <p:spPr>
            <a:xfrm>
              <a:off x="66589" y="90665"/>
              <a:ext cx="1612494" cy="24618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COMPUTER QUIZZES</a:t>
              </a:r>
              <a:endParaRPr kumimoji="0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4" name="Google Shape;200;p10">
            <a:extLst>
              <a:ext uri="{FF2B5EF4-FFF2-40B4-BE49-F238E27FC236}">
                <a16:creationId xmlns:a16="http://schemas.microsoft.com/office/drawing/2014/main" id="{1B9E8856-1A52-EFE5-1D86-F6B4060BCFC4}"/>
              </a:ext>
            </a:extLst>
          </p:cNvPr>
          <p:cNvSpPr txBox="1"/>
          <p:nvPr/>
        </p:nvSpPr>
        <p:spPr>
          <a:xfrm>
            <a:off x="8721326" y="1910462"/>
            <a:ext cx="298086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BAB1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45 minutes on computer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BAB1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Expand on and connect to projects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BAB1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Scheduled outside of class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7" name="Google Shape;181;p10" descr="Sections">
            <a:extLst>
              <a:ext uri="{FF2B5EF4-FFF2-40B4-BE49-F238E27FC236}">
                <a16:creationId xmlns:a16="http://schemas.microsoft.com/office/drawing/2014/main" id="{C86C8322-73C3-3F64-9DE3-9DDCF589009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708745" y="3584809"/>
            <a:ext cx="1745675" cy="427514"/>
            <a:chOff x="0" y="0"/>
            <a:chExt cx="1745673" cy="427512"/>
          </a:xfrm>
          <a:solidFill>
            <a:srgbClr val="EF5777"/>
          </a:solidFill>
        </p:grpSpPr>
        <p:sp>
          <p:nvSpPr>
            <p:cNvPr id="18" name="Google Shape;182;p10">
              <a:extLst>
                <a:ext uri="{FF2B5EF4-FFF2-40B4-BE49-F238E27FC236}">
                  <a16:creationId xmlns:a16="http://schemas.microsoft.com/office/drawing/2014/main" id="{85CC54EC-99FC-605B-4D9E-E6A5E3866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83;p10">
              <a:extLst>
                <a:ext uri="{FF2B5EF4-FFF2-40B4-BE49-F238E27FC236}">
                  <a16:creationId xmlns:a16="http://schemas.microsoft.com/office/drawing/2014/main" id="{E01DE7C9-F534-6DC2-51F9-DCF5BDDAE404}"/>
                </a:ext>
              </a:extLst>
            </p:cNvPr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PAPER QUIZZES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0" name="Google Shape;181;p10" descr="Sections">
            <a:extLst>
              <a:ext uri="{FF2B5EF4-FFF2-40B4-BE49-F238E27FC236}">
                <a16:creationId xmlns:a16="http://schemas.microsoft.com/office/drawing/2014/main" id="{63605027-3449-250C-59E5-90739BC7050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8728019" y="3584809"/>
            <a:ext cx="1745675" cy="427514"/>
            <a:chOff x="0" y="0"/>
            <a:chExt cx="1745673" cy="427512"/>
          </a:xfrm>
          <a:solidFill>
            <a:srgbClr val="9D90D5"/>
          </a:solidFill>
        </p:grpSpPr>
        <p:sp>
          <p:nvSpPr>
            <p:cNvPr id="21" name="Google Shape;182;p10">
              <a:extLst>
                <a:ext uri="{FF2B5EF4-FFF2-40B4-BE49-F238E27FC236}">
                  <a16:creationId xmlns:a16="http://schemas.microsoft.com/office/drawing/2014/main" id="{FA90BAA1-68DD-586C-0325-37CDCE02C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83;p10">
              <a:extLst>
                <a:ext uri="{FF2B5EF4-FFF2-40B4-BE49-F238E27FC236}">
                  <a16:creationId xmlns:a16="http://schemas.microsoft.com/office/drawing/2014/main" id="{4043FC05-F9BE-7B54-55F3-C0C7BEDE2A6D}"/>
                </a:ext>
              </a:extLst>
            </p:cNvPr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PARTICIPATION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181" name="Google Shape;181;p10" descr="Sections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98071" y="4504309"/>
            <a:ext cx="1745675" cy="427514"/>
            <a:chOff x="0" y="0"/>
            <a:chExt cx="1745673" cy="427512"/>
          </a:xfrm>
        </p:grpSpPr>
        <p:sp>
          <p:nvSpPr>
            <p:cNvPr id="182" name="Google Shape;182;p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solidFill>
              <a:srgbClr val="F7B7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0"/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SECTIONS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23" name="Google Shape;180;p10">
            <a:extLst>
              <a:ext uri="{FF2B5EF4-FFF2-40B4-BE49-F238E27FC236}">
                <a16:creationId xmlns:a16="http://schemas.microsoft.com/office/drawing/2014/main" id="{5593940F-2EDB-FE64-1BE4-28E62DAC8DD8}"/>
              </a:ext>
            </a:extLst>
          </p:cNvPr>
          <p:cNvSpPr txBox="1"/>
          <p:nvPr/>
        </p:nvSpPr>
        <p:spPr>
          <a:xfrm>
            <a:off x="2380813" y="4548690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x16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2" name="Google Shape;180;p10">
            <a:extLst>
              <a:ext uri="{FF2B5EF4-FFF2-40B4-BE49-F238E27FC236}">
                <a16:creationId xmlns:a16="http://schemas.microsoft.com/office/drawing/2014/main" id="{52E17A74-BFEE-6E5D-AB15-A78CDDFDE8CE}"/>
              </a:ext>
            </a:extLst>
          </p:cNvPr>
          <p:cNvSpPr txBox="1"/>
          <p:nvPr/>
        </p:nvSpPr>
        <p:spPr>
          <a:xfrm>
            <a:off x="7503026" y="1559143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x4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6" name="Google Shape;180;p10">
            <a:extLst>
              <a:ext uri="{FF2B5EF4-FFF2-40B4-BE49-F238E27FC236}">
                <a16:creationId xmlns:a16="http://schemas.microsoft.com/office/drawing/2014/main" id="{1D7BB901-1C3D-F717-F62E-C572C27B443D}"/>
              </a:ext>
            </a:extLst>
          </p:cNvPr>
          <p:cNvSpPr txBox="1"/>
          <p:nvPr/>
        </p:nvSpPr>
        <p:spPr>
          <a:xfrm>
            <a:off x="10540283" y="1552402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x4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7" name="Google Shape;180;p10">
            <a:extLst>
              <a:ext uri="{FF2B5EF4-FFF2-40B4-BE49-F238E27FC236}">
                <a16:creationId xmlns:a16="http://schemas.microsoft.com/office/drawing/2014/main" id="{7CEC6A52-A878-4464-5105-294958982A1D}"/>
              </a:ext>
            </a:extLst>
          </p:cNvPr>
          <p:cNvSpPr txBox="1"/>
          <p:nvPr/>
        </p:nvSpPr>
        <p:spPr>
          <a:xfrm>
            <a:off x="7503027" y="3617934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x4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180;p10">
            <a:extLst>
              <a:ext uri="{FF2B5EF4-FFF2-40B4-BE49-F238E27FC236}">
                <a16:creationId xmlns:a16="http://schemas.microsoft.com/office/drawing/2014/main" id="{5691CE31-DF01-95C3-6D64-10A8C3501433}"/>
              </a:ext>
            </a:extLst>
          </p:cNvPr>
          <p:cNvSpPr txBox="1"/>
          <p:nvPr/>
        </p:nvSpPr>
        <p:spPr>
          <a:xfrm>
            <a:off x="10540283" y="3629223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x1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37572CD-D1B0-15E1-0619-38854F124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9814" y="1360967"/>
            <a:ext cx="4881789" cy="5033321"/>
          </a:xfrm>
          <a:prstGeom prst="roundRect">
            <a:avLst>
              <a:gd name="adj" fmla="val 2878"/>
            </a:avLst>
          </a:prstGeom>
          <a:noFill/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4584690-7CF5-0566-9EB1-16F8BD0783C7}"/>
              </a:ext>
            </a:extLst>
          </p:cNvPr>
          <p:cNvSpPr txBox="1"/>
          <p:nvPr/>
        </p:nvSpPr>
        <p:spPr>
          <a:xfrm>
            <a:off x="4223951" y="6402070"/>
            <a:ext cx="1147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Lessons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366DEA2A-CB39-1DB3-516F-41B0113A9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53979" y="1364778"/>
            <a:ext cx="6148207" cy="5029509"/>
          </a:xfrm>
          <a:prstGeom prst="roundRect">
            <a:avLst>
              <a:gd name="adj" fmla="val 2878"/>
            </a:avLst>
          </a:prstGeom>
          <a:noFill/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AE57E09-774B-C08B-593E-2A2A21FBE767}"/>
              </a:ext>
            </a:extLst>
          </p:cNvPr>
          <p:cNvSpPr txBox="1"/>
          <p:nvPr/>
        </p:nvSpPr>
        <p:spPr>
          <a:xfrm>
            <a:off x="9874076" y="6402070"/>
            <a:ext cx="1828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Graded Components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6E26C5-3889-DEEF-9921-B3BABB564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540" y="2944872"/>
            <a:ext cx="457200" cy="457200"/>
          </a:xfrm>
          <a:prstGeom prst="rect">
            <a:avLst/>
          </a:prstGeom>
        </p:spPr>
      </p:pic>
      <p:grpSp>
        <p:nvGrpSpPr>
          <p:cNvPr id="24" name="Google Shape;177;p10" descr="Lectures">
            <a:extLst>
              <a:ext uri="{FF2B5EF4-FFF2-40B4-BE49-F238E27FC236}">
                <a16:creationId xmlns:a16="http://schemas.microsoft.com/office/drawing/2014/main" id="{54F911FB-8D33-8AAB-E3E7-EF95C6BC73A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98071" y="1396203"/>
            <a:ext cx="1745674" cy="523180"/>
            <a:chOff x="0" y="-47834"/>
            <a:chExt cx="1745673" cy="523179"/>
          </a:xfrm>
        </p:grpSpPr>
        <p:sp>
          <p:nvSpPr>
            <p:cNvPr id="25" name="Google Shape;178;p10">
              <a:extLst>
                <a:ext uri="{FF2B5EF4-FFF2-40B4-BE49-F238E27FC236}">
                  <a16:creationId xmlns:a16="http://schemas.microsoft.com/office/drawing/2014/main" id="{03D0B5EF-C513-F534-EFF1-5314A84CE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solidFill>
              <a:srgbClr val="7030A0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79;p10">
              <a:extLst>
                <a:ext uri="{FF2B5EF4-FFF2-40B4-BE49-F238E27FC236}">
                  <a16:creationId xmlns:a16="http://schemas.microsoft.com/office/drawing/2014/main" id="{701598E1-B5E1-83A3-C2C0-EFD55A15ED81}"/>
                </a:ext>
              </a:extLst>
            </p:cNvPr>
            <p:cNvSpPr txBox="1"/>
            <p:nvPr/>
          </p:nvSpPr>
          <p:spPr>
            <a:xfrm>
              <a:off x="66589" y="-47834"/>
              <a:ext cx="1612494" cy="5231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 pitchFamily="2" charset="77"/>
                  <a:ea typeface="Montserrat"/>
                  <a:cs typeface="Montserrat"/>
                  <a:sym typeface="Montserrat"/>
                </a:rPr>
                <a:t>PRE-CLASS MATERIALS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27" name="Google Shape;180;p10">
            <a:extLst>
              <a:ext uri="{FF2B5EF4-FFF2-40B4-BE49-F238E27FC236}">
                <a16:creationId xmlns:a16="http://schemas.microsoft.com/office/drawing/2014/main" id="{CBA836CC-2D4E-71B0-8BAD-7335EE3A1744}"/>
              </a:ext>
            </a:extLst>
          </p:cNvPr>
          <p:cNvSpPr txBox="1"/>
          <p:nvPr/>
        </p:nvSpPr>
        <p:spPr>
          <a:xfrm>
            <a:off x="2392351" y="1499063"/>
            <a:ext cx="73516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x18ish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197;p10">
            <a:extLst>
              <a:ext uri="{FF2B5EF4-FFF2-40B4-BE49-F238E27FC236}">
                <a16:creationId xmlns:a16="http://schemas.microsoft.com/office/drawing/2014/main" id="{C5E2B9F0-321A-7D86-784E-E32CB3BC3C97}"/>
              </a:ext>
            </a:extLst>
          </p:cNvPr>
          <p:cNvSpPr txBox="1"/>
          <p:nvPr/>
        </p:nvSpPr>
        <p:spPr>
          <a:xfrm>
            <a:off x="598071" y="1841273"/>
            <a:ext cx="38637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Introduce new concepts/ideas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Readings, sample problems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Due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before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lecture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9" name="Google Shape;206;p10">
            <a:extLst>
              <a:ext uri="{FF2B5EF4-FFF2-40B4-BE49-F238E27FC236}">
                <a16:creationId xmlns:a16="http://schemas.microsoft.com/office/drawing/2014/main" id="{149C311F-8196-502B-B7CB-63C0C6BB8155}"/>
              </a:ext>
            </a:extLst>
          </p:cNvPr>
          <p:cNvSpPr txBox="1"/>
          <p:nvPr/>
        </p:nvSpPr>
        <p:spPr>
          <a:xfrm>
            <a:off x="5708744" y="5414868"/>
            <a:ext cx="26715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D764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Write code well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D764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Assessed throughout quarter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30" name="Google Shape;181;p10" descr="Sections">
            <a:extLst>
              <a:ext uri="{FF2B5EF4-FFF2-40B4-BE49-F238E27FC236}">
                <a16:creationId xmlns:a16="http://schemas.microsoft.com/office/drawing/2014/main" id="{D8C768F5-27F3-9312-4607-2C8EE48991E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708744" y="5040494"/>
            <a:ext cx="1745675" cy="427514"/>
            <a:chOff x="0" y="0"/>
            <a:chExt cx="1745673" cy="427512"/>
          </a:xfrm>
          <a:solidFill>
            <a:srgbClr val="64D764"/>
          </a:solidFill>
        </p:grpSpPr>
        <p:sp>
          <p:nvSpPr>
            <p:cNvPr id="31" name="Google Shape;182;p10">
              <a:extLst>
                <a:ext uri="{FF2B5EF4-FFF2-40B4-BE49-F238E27FC236}">
                  <a16:creationId xmlns:a16="http://schemas.microsoft.com/office/drawing/2014/main" id="{2B24E6D4-E4FF-1B14-BCBA-D0F191D3B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83;p10">
              <a:extLst>
                <a:ext uri="{FF2B5EF4-FFF2-40B4-BE49-F238E27FC236}">
                  <a16:creationId xmlns:a16="http://schemas.microsoft.com/office/drawing/2014/main" id="{093B1A3C-AA62-B744-044C-425D4532C17F}"/>
                </a:ext>
              </a:extLst>
            </p:cNvPr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CODE QUALITY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34" name="Google Shape;180;p10">
            <a:extLst>
              <a:ext uri="{FF2B5EF4-FFF2-40B4-BE49-F238E27FC236}">
                <a16:creationId xmlns:a16="http://schemas.microsoft.com/office/drawing/2014/main" id="{E5D8B984-897F-F905-E376-A783F36C97FC}"/>
              </a:ext>
            </a:extLst>
          </p:cNvPr>
          <p:cNvSpPr txBox="1"/>
          <p:nvPr/>
        </p:nvSpPr>
        <p:spPr>
          <a:xfrm>
            <a:off x="7521008" y="5084908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lang="en-US" sz="1600" kern="0" dirty="0">
                <a:solidFill>
                  <a:srgbClr val="FFFFFF">
                    <a:lumMod val="50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x3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*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5" name="Rounded Rectangle 40">
            <a:extLst>
              <a:ext uri="{FF2B5EF4-FFF2-40B4-BE49-F238E27FC236}">
                <a16:creationId xmlns:a16="http://schemas.microsoft.com/office/drawing/2014/main" id="{3A845C7D-2AFB-2A70-D52B-E8F604357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20466" y="1444037"/>
            <a:ext cx="6028195" cy="2028944"/>
          </a:xfrm>
          <a:prstGeom prst="roundRect">
            <a:avLst>
              <a:gd name="adj" fmla="val 2878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37" grpId="0"/>
      <p:bldP spid="38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5DCC9-8080-B474-A4EA-5B9426D88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 and AI Policy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06725-27DD-5DB5-D46D-9E06345BD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8979567" cy="4805363"/>
          </a:xfrm>
        </p:spPr>
        <p:txBody>
          <a:bodyPr/>
          <a:lstStyle/>
          <a:p>
            <a:r>
              <a:rPr lang="en-US" dirty="0"/>
              <a:t>You may collaborate with others and/or use AI freely for </a:t>
            </a:r>
            <a:r>
              <a:rPr lang="en-US" b="1" dirty="0"/>
              <a:t>general questions, explanations, examples, and ungraded work</a:t>
            </a:r>
            <a:endParaRPr lang="en-US" dirty="0"/>
          </a:p>
          <a:p>
            <a:r>
              <a:rPr lang="en-US" dirty="0"/>
              <a:t>On </a:t>
            </a:r>
            <a:r>
              <a:rPr lang="en-US" b="1" dirty="0"/>
              <a:t>Programming Projects</a:t>
            </a:r>
            <a:r>
              <a:rPr lang="en-US" dirty="0"/>
              <a:t>, you may collaborate with others and/or use AI freely</a:t>
            </a:r>
          </a:p>
          <a:p>
            <a:pPr lvl="1"/>
            <a:r>
              <a:rPr lang="en-US" dirty="0"/>
              <a:t>All collaboration and AI usage must be documented</a:t>
            </a:r>
          </a:p>
          <a:p>
            <a:r>
              <a:rPr lang="en-US" dirty="0"/>
              <a:t>One </a:t>
            </a:r>
            <a:r>
              <a:rPr lang="en-US" b="1" dirty="0"/>
              <a:t>Computer Quizzes </a:t>
            </a:r>
            <a:r>
              <a:rPr lang="en-US" dirty="0"/>
              <a:t>and </a:t>
            </a:r>
            <a:r>
              <a:rPr lang="en-US" b="1" dirty="0"/>
              <a:t>Paper Quizzes</a:t>
            </a:r>
            <a:r>
              <a:rPr lang="en-US" dirty="0"/>
              <a:t>, you </a:t>
            </a:r>
            <a:r>
              <a:rPr lang="en-US" i="1" dirty="0"/>
              <a:t>may not </a:t>
            </a:r>
            <a:r>
              <a:rPr lang="en-US" dirty="0"/>
              <a:t>collaborate with others or use AI, and you will be restricted to limited resources</a:t>
            </a:r>
          </a:p>
        </p:txBody>
      </p:sp>
      <p:pic>
        <p:nvPicPr>
          <p:cNvPr id="1026" name="Picture 2" descr="The icon for the Allen School ‘AI for Support and Growth’ policy. The letters AI in the center of a microchip-like image embedded in the ground beneath a sprouting plant.">
            <a:extLst>
              <a:ext uri="{FF2B5EF4-FFF2-40B4-BE49-F238E27FC236}">
                <a16:creationId xmlns:a16="http://schemas.microsoft.com/office/drawing/2014/main" id="{A2EC3C24-6AF2-3F3D-CA7C-4F2FE10FC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7767" y="456565"/>
            <a:ext cx="2078599" cy="207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7424D0-B776-033B-73BD-60FB62AA449A}"/>
              </a:ext>
            </a:extLst>
          </p:cNvPr>
          <p:cNvSpPr txBox="1"/>
          <p:nvPr/>
        </p:nvSpPr>
        <p:spPr>
          <a:xfrm>
            <a:off x="9817767" y="2646947"/>
            <a:ext cx="2263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AI for Support and Growth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14031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A2354-B7E4-835F-8B23-6604C3EE6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2661D-5DB4-FDF1-65EB-DC9343E44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1" i="1" dirty="0">
                <a:solidFill>
                  <a:schemeClr val="accent2"/>
                </a:solidFill>
              </a:rPr>
              <a:t>Why assessment?</a:t>
            </a:r>
          </a:p>
          <a:p>
            <a:pPr marL="114300" indent="0">
              <a:buNone/>
            </a:pPr>
            <a:endParaRPr lang="en-US" i="1" dirty="0"/>
          </a:p>
          <a:p>
            <a:r>
              <a:rPr lang="en-US" dirty="0"/>
              <a:t>Our goal: you gain </a:t>
            </a:r>
            <a:r>
              <a:rPr lang="en-US" b="1" dirty="0"/>
              <a:t>proficiency of the concepts and skills</a:t>
            </a:r>
            <a:r>
              <a:rPr lang="en-US" dirty="0"/>
              <a:t> we teach</a:t>
            </a:r>
          </a:p>
          <a:p>
            <a:r>
              <a:rPr lang="en-US" dirty="0"/>
              <a:t>We </a:t>
            </a:r>
            <a:r>
              <a:rPr lang="en-US" b="1" i="1" dirty="0">
                <a:solidFill>
                  <a:schemeClr val="accent2"/>
                </a:solidFill>
              </a:rPr>
              <a:t>assess</a:t>
            </a:r>
            <a:r>
              <a:rPr lang="en-US" dirty="0"/>
              <a:t> your proficiency by asking you to apply these concepts and skills on tasks </a:t>
            </a:r>
          </a:p>
          <a:p>
            <a:r>
              <a:rPr lang="en-US" dirty="0"/>
              <a:t>By necessity, we are assessing your </a:t>
            </a:r>
            <a:r>
              <a:rPr lang="en-US" u="sng" dirty="0"/>
              <a:t>work</a:t>
            </a:r>
            <a:r>
              <a:rPr lang="en-US" dirty="0"/>
              <a:t> as a proxy for proficiency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02F3A1-C634-FC40-E85D-504AEF50459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35D"/>
              </a:buClr>
              <a:buSzPts val="11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100" b="1" i="0" u="none" strike="noStrike" kern="0" cap="none" spc="0" normalizeH="0" baseline="0" noProof="0" smtClean="0">
                <a:ln>
                  <a:noFill/>
                </a:ln>
                <a:solidFill>
                  <a:srgbClr val="2E235D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235D"/>
                </a:buClr>
                <a:buSzPts val="1100"/>
                <a:buFont typeface="Calibri"/>
                <a:buNone/>
                <a:tabLst/>
                <a:defRPr/>
              </a:pPr>
              <a:t>10</a:t>
            </a:fld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235D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7669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44918-9BEA-8813-7F4C-BB24558E4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A2311-B1EC-ADA6-646E-827C8822B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Scheme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E8C21E-BC43-A840-4EF0-ED132321CF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i="1" dirty="0"/>
              <a:t>Grades should reflect proficiency in course objectives.</a:t>
            </a:r>
            <a:endParaRPr lang="en-US" dirty="0"/>
          </a:p>
          <a:p>
            <a:pPr marL="114300" indent="0">
              <a:buNone/>
            </a:pPr>
            <a:endParaRPr lang="en-US" i="1" dirty="0"/>
          </a:p>
          <a:p>
            <a:pPr marL="114300" indent="0">
              <a:buNone/>
            </a:pPr>
            <a:r>
              <a:rPr lang="en-US" dirty="0"/>
              <a:t>All assignments, quizzes, and exams are graded with an “E/S/N” grade:</a:t>
            </a:r>
            <a:endParaRPr lang="en-US" i="1" dirty="0"/>
          </a:p>
          <a:p>
            <a:pPr marL="114300" indent="0">
              <a:buNone/>
            </a:pPr>
            <a:endParaRPr lang="en-US" i="1" dirty="0"/>
          </a:p>
          <a:p>
            <a:r>
              <a:rPr lang="en-US" b="1" dirty="0"/>
              <a:t>E (Excellent)</a:t>
            </a:r>
          </a:p>
          <a:p>
            <a:r>
              <a:rPr lang="en-US" b="1" dirty="0"/>
              <a:t>S (Satisfactory)</a:t>
            </a:r>
          </a:p>
          <a:p>
            <a:r>
              <a:rPr lang="en-US" b="1" dirty="0"/>
              <a:t>N (Not Yet)</a:t>
            </a:r>
          </a:p>
          <a:p>
            <a:r>
              <a:rPr lang="en-US" b="1" dirty="0">
                <a:solidFill>
                  <a:schemeClr val="accent2"/>
                </a:solidFill>
              </a:rPr>
              <a:t>[U (</a:t>
            </a:r>
            <a:r>
              <a:rPr lang="en-US" b="1" dirty="0" err="1">
                <a:solidFill>
                  <a:schemeClr val="accent2"/>
                </a:solidFill>
              </a:rPr>
              <a:t>Unassessable</a:t>
            </a:r>
            <a:r>
              <a:rPr lang="en-US" b="1" dirty="0">
                <a:solidFill>
                  <a:schemeClr val="accent2"/>
                </a:solidFill>
              </a:rPr>
              <a:t>)]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306110-E928-C254-0EA9-B22D08FD684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35D"/>
              </a:buClr>
              <a:buSzPts val="11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100" b="1" i="0" u="none" strike="noStrike" kern="0" cap="none" spc="0" normalizeH="0" baseline="0" noProof="0" smtClean="0">
                <a:ln>
                  <a:noFill/>
                </a:ln>
                <a:solidFill>
                  <a:srgbClr val="2E235D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235D"/>
                </a:buClr>
                <a:buSzPts val="1100"/>
                <a:buFont typeface="Calibri"/>
                <a:buNone/>
                <a:tabLst/>
                <a:defRPr/>
              </a:pPr>
              <a:t>11</a:t>
            </a:fld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235D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4364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 dirty="0"/>
              <a:t>Graded Course Components</a:t>
            </a:r>
            <a:endParaRPr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0EB5233-F21C-78F0-71AE-A8681B6AC2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439630"/>
              </p:ext>
            </p:extLst>
          </p:nvPr>
        </p:nvGraphicFramePr>
        <p:xfrm>
          <a:off x="838200" y="1355621"/>
          <a:ext cx="10515600" cy="458385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571893">
                  <a:extLst>
                    <a:ext uri="{9D8B030D-6E8A-4147-A177-3AD203B41FA5}">
                      <a16:colId xmlns:a16="http://schemas.microsoft.com/office/drawing/2014/main" val="3262070718"/>
                    </a:ext>
                  </a:extLst>
                </a:gridCol>
                <a:gridCol w="2268812">
                  <a:extLst>
                    <a:ext uri="{9D8B030D-6E8A-4147-A177-3AD203B41FA5}">
                      <a16:colId xmlns:a16="http://schemas.microsoft.com/office/drawing/2014/main" val="1188253889"/>
                    </a:ext>
                  </a:extLst>
                </a:gridCol>
                <a:gridCol w="5674895">
                  <a:extLst>
                    <a:ext uri="{9D8B030D-6E8A-4147-A177-3AD203B41FA5}">
                      <a16:colId xmlns:a16="http://schemas.microsoft.com/office/drawing/2014/main" val="2942216760"/>
                    </a:ext>
                  </a:extLst>
                </a:gridCol>
              </a:tblGrid>
              <a:tr h="68876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Category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ESN Grades Per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Grading Notes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0803274"/>
                  </a:ext>
                </a:extLst>
              </a:tr>
              <a:tr h="6887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err="1"/>
                        <a:t>Autograded</a:t>
                      </a:r>
                      <a:r>
                        <a:rPr lang="en-US" sz="1800" dirty="0"/>
                        <a:t> based on requirements in assignment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4800083"/>
                  </a:ext>
                </a:extLst>
              </a:tr>
              <a:tr h="6887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4 problems, 1 grade per problem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Manually graded (with possible automated testing)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5300040"/>
                  </a:ext>
                </a:extLst>
              </a:tr>
              <a:tr h="6887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4 problems, 1 grade per problem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Manually graded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2699918"/>
                  </a:ext>
                </a:extLst>
              </a:tr>
              <a:tr h="6887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3 dimensions, 1 grade per dimension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Assessed on computer quizzes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Aggregated throughout quarter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4374977"/>
                  </a:ext>
                </a:extLst>
              </a:tr>
              <a:tr h="6887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Complete PCMs, participate in section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At least 26/32 </a:t>
                      </a:r>
                      <a:r>
                        <a:rPr lang="en-US" sz="1800" dirty="0">
                          <a:sym typeface="Wingdings" panose="05000000000000000000" pitchFamily="2" charset="2"/>
                        </a:rPr>
                        <a:t> E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ym typeface="Wingdings" panose="05000000000000000000" pitchFamily="2" charset="2"/>
                        </a:rPr>
                        <a:t>At least 22/32  S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9834905"/>
                  </a:ext>
                </a:extLst>
              </a:tr>
            </a:tbl>
          </a:graphicData>
        </a:graphic>
      </p:graphicFrame>
      <p:grpSp>
        <p:nvGrpSpPr>
          <p:cNvPr id="6" name="Google Shape;181;p10" descr="Sections">
            <a:extLst>
              <a:ext uri="{FF2B5EF4-FFF2-40B4-BE49-F238E27FC236}">
                <a16:creationId xmlns:a16="http://schemas.microsoft.com/office/drawing/2014/main" id="{21B64AC1-0A0B-91D8-3589-084D765CE72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253623" y="2179760"/>
            <a:ext cx="1745675" cy="427514"/>
            <a:chOff x="0" y="0"/>
            <a:chExt cx="1745673" cy="427512"/>
          </a:xfrm>
          <a:solidFill>
            <a:srgbClr val="53A1FF"/>
          </a:solidFill>
        </p:grpSpPr>
        <p:sp>
          <p:nvSpPr>
            <p:cNvPr id="13" name="Google Shape;182;p10">
              <a:extLst>
                <a:ext uri="{FF2B5EF4-FFF2-40B4-BE49-F238E27FC236}">
                  <a16:creationId xmlns:a16="http://schemas.microsoft.com/office/drawing/2014/main" id="{BA176129-7B94-43AF-A269-69A014E7C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83;p10">
              <a:extLst>
                <a:ext uri="{FF2B5EF4-FFF2-40B4-BE49-F238E27FC236}">
                  <a16:creationId xmlns:a16="http://schemas.microsoft.com/office/drawing/2014/main" id="{BB256D22-43B5-E59F-2D9A-3665A6AD0061}"/>
                </a:ext>
              </a:extLst>
            </p:cNvPr>
            <p:cNvSpPr txBox="1"/>
            <p:nvPr/>
          </p:nvSpPr>
          <p:spPr>
            <a:xfrm>
              <a:off x="66589" y="13721"/>
              <a:ext cx="1612494" cy="40006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PROGRAMMING PROJECTS</a:t>
              </a:r>
              <a:endParaRPr kumimoji="0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43" name="Google Shape;181;p10" descr="Sections">
            <a:extLst>
              <a:ext uri="{FF2B5EF4-FFF2-40B4-BE49-F238E27FC236}">
                <a16:creationId xmlns:a16="http://schemas.microsoft.com/office/drawing/2014/main" id="{C2CC1F0D-12D9-F84E-31A8-F3BFB3935D9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253623" y="2863117"/>
            <a:ext cx="1745675" cy="427514"/>
            <a:chOff x="0" y="0"/>
            <a:chExt cx="1745673" cy="427512"/>
          </a:xfrm>
          <a:solidFill>
            <a:srgbClr val="0FBAB1"/>
          </a:solidFill>
        </p:grpSpPr>
        <p:sp>
          <p:nvSpPr>
            <p:cNvPr id="44" name="Google Shape;182;p10">
              <a:extLst>
                <a:ext uri="{FF2B5EF4-FFF2-40B4-BE49-F238E27FC236}">
                  <a16:creationId xmlns:a16="http://schemas.microsoft.com/office/drawing/2014/main" id="{ACD4B9F6-A666-B7F7-37BB-DA9D08D29C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183;p10">
              <a:extLst>
                <a:ext uri="{FF2B5EF4-FFF2-40B4-BE49-F238E27FC236}">
                  <a16:creationId xmlns:a16="http://schemas.microsoft.com/office/drawing/2014/main" id="{24624164-B8E2-4CC1-ED4B-297908E909A4}"/>
                </a:ext>
              </a:extLst>
            </p:cNvPr>
            <p:cNvSpPr txBox="1"/>
            <p:nvPr/>
          </p:nvSpPr>
          <p:spPr>
            <a:xfrm>
              <a:off x="66589" y="90665"/>
              <a:ext cx="1612494" cy="24618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COMPUTER QUIZZES</a:t>
              </a:r>
              <a:endParaRPr kumimoji="0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46" name="Google Shape;181;p10" descr="Sections">
            <a:extLst>
              <a:ext uri="{FF2B5EF4-FFF2-40B4-BE49-F238E27FC236}">
                <a16:creationId xmlns:a16="http://schemas.microsoft.com/office/drawing/2014/main" id="{AF5F91B3-A0CF-C5B1-32A0-9280DEAF776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253623" y="3546474"/>
            <a:ext cx="1745675" cy="427514"/>
            <a:chOff x="0" y="0"/>
            <a:chExt cx="1745673" cy="427512"/>
          </a:xfrm>
          <a:solidFill>
            <a:srgbClr val="EF5777"/>
          </a:solidFill>
        </p:grpSpPr>
        <p:sp>
          <p:nvSpPr>
            <p:cNvPr id="47" name="Google Shape;182;p10">
              <a:extLst>
                <a:ext uri="{FF2B5EF4-FFF2-40B4-BE49-F238E27FC236}">
                  <a16:creationId xmlns:a16="http://schemas.microsoft.com/office/drawing/2014/main" id="{C99A67F4-6E76-FDA5-6609-BDC45C8445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183;p10">
              <a:extLst>
                <a:ext uri="{FF2B5EF4-FFF2-40B4-BE49-F238E27FC236}">
                  <a16:creationId xmlns:a16="http://schemas.microsoft.com/office/drawing/2014/main" id="{416DF3D2-99CB-6975-3725-88D3073B5B85}"/>
                </a:ext>
              </a:extLst>
            </p:cNvPr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PAPER QUIZZES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49" name="Google Shape;181;p10" descr="Sections">
            <a:extLst>
              <a:ext uri="{FF2B5EF4-FFF2-40B4-BE49-F238E27FC236}">
                <a16:creationId xmlns:a16="http://schemas.microsoft.com/office/drawing/2014/main" id="{E543E380-7866-9035-966A-A735C988D90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253622" y="4356720"/>
            <a:ext cx="1745675" cy="427514"/>
            <a:chOff x="0" y="0"/>
            <a:chExt cx="1745673" cy="427512"/>
          </a:xfrm>
          <a:solidFill>
            <a:srgbClr val="64D764"/>
          </a:solidFill>
        </p:grpSpPr>
        <p:sp>
          <p:nvSpPr>
            <p:cNvPr id="50" name="Google Shape;182;p10">
              <a:extLst>
                <a:ext uri="{FF2B5EF4-FFF2-40B4-BE49-F238E27FC236}">
                  <a16:creationId xmlns:a16="http://schemas.microsoft.com/office/drawing/2014/main" id="{1095C262-1E4E-9F0B-1814-A4A9BACDB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183;p10">
              <a:extLst>
                <a:ext uri="{FF2B5EF4-FFF2-40B4-BE49-F238E27FC236}">
                  <a16:creationId xmlns:a16="http://schemas.microsoft.com/office/drawing/2014/main" id="{D13F4A47-DE27-979A-8036-AA2E4638F295}"/>
                </a:ext>
              </a:extLst>
            </p:cNvPr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CODE QUALITY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2" name="Google Shape;181;p10" descr="Sections">
            <a:extLst>
              <a:ext uri="{FF2B5EF4-FFF2-40B4-BE49-F238E27FC236}">
                <a16:creationId xmlns:a16="http://schemas.microsoft.com/office/drawing/2014/main" id="{55298AC1-20A2-F14E-E991-7412B0E08AB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253621" y="5241380"/>
            <a:ext cx="1745675" cy="427514"/>
            <a:chOff x="0" y="0"/>
            <a:chExt cx="1745673" cy="427512"/>
          </a:xfrm>
          <a:solidFill>
            <a:srgbClr val="9D90D5"/>
          </a:solidFill>
        </p:grpSpPr>
        <p:sp>
          <p:nvSpPr>
            <p:cNvPr id="53" name="Google Shape;182;p10">
              <a:extLst>
                <a:ext uri="{FF2B5EF4-FFF2-40B4-BE49-F238E27FC236}">
                  <a16:creationId xmlns:a16="http://schemas.microsoft.com/office/drawing/2014/main" id="{D16D098B-7633-01D6-9E71-9DC112E624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183;p10">
              <a:extLst>
                <a:ext uri="{FF2B5EF4-FFF2-40B4-BE49-F238E27FC236}">
                  <a16:creationId xmlns:a16="http://schemas.microsoft.com/office/drawing/2014/main" id="{A48A18A6-611A-C587-6BED-65688FC98601}"/>
                </a:ext>
              </a:extLst>
            </p:cNvPr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PARTICIPATION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488C4A3B-7EAA-CEBA-2448-D43C16C459C5}"/>
              </a:ext>
            </a:extLst>
          </p:cNvPr>
          <p:cNvSpPr txBox="1"/>
          <p:nvPr/>
        </p:nvSpPr>
        <p:spPr>
          <a:xfrm>
            <a:off x="838200" y="6327259"/>
            <a:ext cx="314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See </a:t>
            </a:r>
            <a:r>
              <a:rPr lang="en-US" dirty="0">
                <a:hlinkClick r:id="rId3"/>
              </a:rPr>
              <a:t>syllabus</a:t>
            </a:r>
            <a:r>
              <a:rPr lang="en-US" dirty="0"/>
              <a:t>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413303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29848-4ABB-0A34-A9A8-2B5657637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Grades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2808F-A570-3FF7-F5E8-671F078688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35B9FD11-A959-6487-2CF7-C9AEE34DA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670099"/>
              </p:ext>
            </p:extLst>
          </p:nvPr>
        </p:nvGraphicFramePr>
        <p:xfrm>
          <a:off x="838200" y="1355621"/>
          <a:ext cx="10515600" cy="4821341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26207071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69635685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18825388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42216760"/>
                    </a:ext>
                  </a:extLst>
                </a:gridCol>
              </a:tblGrid>
              <a:tr h="68876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Category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Count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ESN Grades Per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Total ESN Grades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0803274"/>
                  </a:ext>
                </a:extLst>
              </a:tr>
              <a:tr h="6887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4800083"/>
                  </a:ext>
                </a:extLst>
              </a:tr>
              <a:tr h="6887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5300040"/>
                  </a:ext>
                </a:extLst>
              </a:tr>
              <a:tr h="6887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2699918"/>
                  </a:ext>
                </a:extLst>
              </a:tr>
              <a:tr h="6887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4374977"/>
                  </a:ext>
                </a:extLst>
              </a:tr>
              <a:tr h="6887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9834905"/>
                  </a:ext>
                </a:extLst>
              </a:tr>
              <a:tr h="688763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dirty="0"/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1" dirty="0"/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6794724"/>
                  </a:ext>
                </a:extLst>
              </a:tr>
            </a:tbl>
          </a:graphicData>
        </a:graphic>
      </p:graphicFrame>
      <p:grpSp>
        <p:nvGrpSpPr>
          <p:cNvPr id="35" name="Google Shape;181;p10" descr="Sections">
            <a:extLst>
              <a:ext uri="{FF2B5EF4-FFF2-40B4-BE49-F238E27FC236}">
                <a16:creationId xmlns:a16="http://schemas.microsoft.com/office/drawing/2014/main" id="{42EF5542-49CC-6772-1C22-1E6AA86D938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253623" y="2153026"/>
            <a:ext cx="1745675" cy="427514"/>
            <a:chOff x="0" y="0"/>
            <a:chExt cx="1745673" cy="427512"/>
          </a:xfrm>
          <a:solidFill>
            <a:srgbClr val="53A1FF"/>
          </a:solidFill>
        </p:grpSpPr>
        <p:sp>
          <p:nvSpPr>
            <p:cNvPr id="36" name="Google Shape;182;p10">
              <a:extLst>
                <a:ext uri="{FF2B5EF4-FFF2-40B4-BE49-F238E27FC236}">
                  <a16:creationId xmlns:a16="http://schemas.microsoft.com/office/drawing/2014/main" id="{E71F950F-85D5-E180-FD20-E709EA7B52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83;p10">
              <a:extLst>
                <a:ext uri="{FF2B5EF4-FFF2-40B4-BE49-F238E27FC236}">
                  <a16:creationId xmlns:a16="http://schemas.microsoft.com/office/drawing/2014/main" id="{F6B417B6-EFAB-7C75-F9A4-21D5E0B93729}"/>
                </a:ext>
              </a:extLst>
            </p:cNvPr>
            <p:cNvSpPr txBox="1"/>
            <p:nvPr/>
          </p:nvSpPr>
          <p:spPr>
            <a:xfrm>
              <a:off x="66589" y="13721"/>
              <a:ext cx="1612494" cy="40006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PROGRAMMING PROJECTS</a:t>
              </a:r>
              <a:endParaRPr kumimoji="0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38" name="Google Shape;181;p10" descr="Sections">
            <a:extLst>
              <a:ext uri="{FF2B5EF4-FFF2-40B4-BE49-F238E27FC236}">
                <a16:creationId xmlns:a16="http://schemas.microsoft.com/office/drawing/2014/main" id="{342654E6-8BB9-2012-2D4B-E95028DD28A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253621" y="2843053"/>
            <a:ext cx="1745675" cy="427514"/>
            <a:chOff x="0" y="0"/>
            <a:chExt cx="1745673" cy="427512"/>
          </a:xfrm>
          <a:solidFill>
            <a:srgbClr val="0FBAB1"/>
          </a:solidFill>
        </p:grpSpPr>
        <p:sp>
          <p:nvSpPr>
            <p:cNvPr id="39" name="Google Shape;182;p10">
              <a:extLst>
                <a:ext uri="{FF2B5EF4-FFF2-40B4-BE49-F238E27FC236}">
                  <a16:creationId xmlns:a16="http://schemas.microsoft.com/office/drawing/2014/main" id="{684EC629-892F-C79A-D1F8-86A3E2BD7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83;p10">
              <a:extLst>
                <a:ext uri="{FF2B5EF4-FFF2-40B4-BE49-F238E27FC236}">
                  <a16:creationId xmlns:a16="http://schemas.microsoft.com/office/drawing/2014/main" id="{3CDDFB78-2439-5A9A-63E7-47BD7F1A6389}"/>
                </a:ext>
              </a:extLst>
            </p:cNvPr>
            <p:cNvSpPr txBox="1"/>
            <p:nvPr/>
          </p:nvSpPr>
          <p:spPr>
            <a:xfrm>
              <a:off x="66589" y="90665"/>
              <a:ext cx="1612494" cy="24618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COMPUTER QUIZZES</a:t>
              </a:r>
              <a:endParaRPr kumimoji="0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41" name="Google Shape;181;p10" descr="Sections">
            <a:extLst>
              <a:ext uri="{FF2B5EF4-FFF2-40B4-BE49-F238E27FC236}">
                <a16:creationId xmlns:a16="http://schemas.microsoft.com/office/drawing/2014/main" id="{F6675893-3920-A7AC-B80B-599B4A6FCF7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253622" y="3529922"/>
            <a:ext cx="1745675" cy="427514"/>
            <a:chOff x="0" y="0"/>
            <a:chExt cx="1745673" cy="427512"/>
          </a:xfrm>
          <a:solidFill>
            <a:srgbClr val="EF5777"/>
          </a:solidFill>
        </p:grpSpPr>
        <p:sp>
          <p:nvSpPr>
            <p:cNvPr id="42" name="Google Shape;182;p10">
              <a:extLst>
                <a:ext uri="{FF2B5EF4-FFF2-40B4-BE49-F238E27FC236}">
                  <a16:creationId xmlns:a16="http://schemas.microsoft.com/office/drawing/2014/main" id="{49FFD19A-12B1-CB8D-A2DE-80242600A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83;p10">
              <a:extLst>
                <a:ext uri="{FF2B5EF4-FFF2-40B4-BE49-F238E27FC236}">
                  <a16:creationId xmlns:a16="http://schemas.microsoft.com/office/drawing/2014/main" id="{41A5BD2E-98CC-032B-0131-7BD6057B29A0}"/>
                </a:ext>
              </a:extLst>
            </p:cNvPr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PAPER QUIZZES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44" name="Google Shape;181;p10" descr="Sections">
            <a:extLst>
              <a:ext uri="{FF2B5EF4-FFF2-40B4-BE49-F238E27FC236}">
                <a16:creationId xmlns:a16="http://schemas.microsoft.com/office/drawing/2014/main" id="{93D74BA5-8A48-4810-8AFE-2AEB9F3BD59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253620" y="4216791"/>
            <a:ext cx="1745675" cy="427514"/>
            <a:chOff x="0" y="0"/>
            <a:chExt cx="1745673" cy="427512"/>
          </a:xfrm>
          <a:solidFill>
            <a:srgbClr val="64D764"/>
          </a:solidFill>
        </p:grpSpPr>
        <p:sp>
          <p:nvSpPr>
            <p:cNvPr id="45" name="Google Shape;182;p10">
              <a:extLst>
                <a:ext uri="{FF2B5EF4-FFF2-40B4-BE49-F238E27FC236}">
                  <a16:creationId xmlns:a16="http://schemas.microsoft.com/office/drawing/2014/main" id="{324D257D-0E0A-2787-F5CC-9EBE7A790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183;p10">
              <a:extLst>
                <a:ext uri="{FF2B5EF4-FFF2-40B4-BE49-F238E27FC236}">
                  <a16:creationId xmlns:a16="http://schemas.microsoft.com/office/drawing/2014/main" id="{22B525EE-2DF1-1F6C-5D4F-8EB77AB6BF2D}"/>
                </a:ext>
              </a:extLst>
            </p:cNvPr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CODE QUALITY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47" name="Google Shape;181;p10" descr="Sections">
            <a:extLst>
              <a:ext uri="{FF2B5EF4-FFF2-40B4-BE49-F238E27FC236}">
                <a16:creationId xmlns:a16="http://schemas.microsoft.com/office/drawing/2014/main" id="{BA50ABD3-420A-BBE3-3F49-699C1D41F2B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253619" y="4903660"/>
            <a:ext cx="1745675" cy="427514"/>
            <a:chOff x="0" y="0"/>
            <a:chExt cx="1745673" cy="427512"/>
          </a:xfrm>
          <a:solidFill>
            <a:srgbClr val="9D90D5"/>
          </a:solidFill>
        </p:grpSpPr>
        <p:sp>
          <p:nvSpPr>
            <p:cNvPr id="48" name="Google Shape;182;p10">
              <a:extLst>
                <a:ext uri="{FF2B5EF4-FFF2-40B4-BE49-F238E27FC236}">
                  <a16:creationId xmlns:a16="http://schemas.microsoft.com/office/drawing/2014/main" id="{F59E9A49-E61F-217F-3A3D-FC41762B6A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183;p10">
              <a:extLst>
                <a:ext uri="{FF2B5EF4-FFF2-40B4-BE49-F238E27FC236}">
                  <a16:creationId xmlns:a16="http://schemas.microsoft.com/office/drawing/2014/main" id="{511E898F-0545-43E3-EC4B-C64E34081EEF}"/>
                </a:ext>
              </a:extLst>
            </p:cNvPr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PARTICIPATION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CD176F3C-7B35-5850-8841-3CB05120A30E}"/>
              </a:ext>
            </a:extLst>
          </p:cNvPr>
          <p:cNvSpPr txBox="1"/>
          <p:nvPr/>
        </p:nvSpPr>
        <p:spPr>
          <a:xfrm>
            <a:off x="838200" y="6327259"/>
            <a:ext cx="314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See </a:t>
            </a:r>
            <a:r>
              <a:rPr lang="en-US" dirty="0">
                <a:hlinkClick r:id="rId2"/>
              </a:rPr>
              <a:t>syllabus</a:t>
            </a:r>
            <a:r>
              <a:rPr lang="en-US" dirty="0"/>
              <a:t>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155931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C1E99-A9DE-21DC-8621-EB88C393D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41C33-E04B-2D4D-A1AA-A099101B5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Grades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056478-A5E6-B13E-4C81-A296C3F5B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1"/>
            <a:ext cx="10515600" cy="1151593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We provide a </a:t>
            </a:r>
            <a:r>
              <a:rPr lang="en-US" b="1" dirty="0"/>
              <a:t>“</a:t>
            </a:r>
            <a:r>
              <a:rPr lang="en-US" b="1" i="1" dirty="0"/>
              <a:t>minimum grade guarantee</a:t>
            </a:r>
            <a:r>
              <a:rPr lang="en-US" b="1" dirty="0"/>
              <a:t>”</a:t>
            </a:r>
            <a:r>
              <a:rPr lang="en-US" dirty="0"/>
              <a:t> for translating to a numeric grade, but </a:t>
            </a:r>
            <a:r>
              <a:rPr lang="en-US" i="1" u="sng" dirty="0"/>
              <a:t>not</a:t>
            </a:r>
            <a:r>
              <a:rPr lang="en-US" u="sng" dirty="0"/>
              <a:t> a direct formula</a:t>
            </a:r>
            <a:r>
              <a:rPr lang="en-US" dirty="0"/>
              <a:t>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F7BB56E-0ABE-14B4-F344-6420BA58EF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266521"/>
              </p:ext>
            </p:extLst>
          </p:nvPr>
        </p:nvGraphicFramePr>
        <p:xfrm>
          <a:off x="3552179" y="2523194"/>
          <a:ext cx="5087640" cy="256032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543820">
                  <a:extLst>
                    <a:ext uri="{9D8B030D-6E8A-4147-A177-3AD203B41FA5}">
                      <a16:colId xmlns:a16="http://schemas.microsoft.com/office/drawing/2014/main" val="3431504912"/>
                    </a:ext>
                  </a:extLst>
                </a:gridCol>
                <a:gridCol w="2543820">
                  <a:extLst>
                    <a:ext uri="{9D8B030D-6E8A-4147-A177-3AD203B41FA5}">
                      <a16:colId xmlns:a16="http://schemas.microsoft.com/office/drawing/2014/main" val="6541702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Minimum Grade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Requirements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48580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ESN available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56796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effectLst/>
                        </a:rPr>
                        <a:t>3.5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effectLst/>
                        </a:rPr>
                        <a:t>32 Es </a:t>
                      </a:r>
                      <a:r>
                        <a:rPr lang="en-US" b="1" dirty="0">
                          <a:effectLst/>
                        </a:rPr>
                        <a:t>AND</a:t>
                      </a:r>
                      <a:r>
                        <a:rPr lang="en-US" dirty="0">
                          <a:effectLst/>
                        </a:rPr>
                        <a:t> 3 additional S+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13139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effectLst/>
                        </a:rPr>
                        <a:t>3.0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effectLst/>
                        </a:rPr>
                        <a:t>24 Es </a:t>
                      </a:r>
                      <a:r>
                        <a:rPr lang="en-US" b="1" dirty="0">
                          <a:effectLst/>
                        </a:rPr>
                        <a:t>AND</a:t>
                      </a:r>
                      <a:r>
                        <a:rPr lang="en-US" dirty="0">
                          <a:effectLst/>
                        </a:rPr>
                        <a:t> 8 additional S+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3257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effectLst/>
                        </a:rPr>
                        <a:t>2.5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effectLst/>
                        </a:rPr>
                        <a:t>16 Es </a:t>
                      </a:r>
                      <a:r>
                        <a:rPr lang="en-US" b="1" dirty="0">
                          <a:effectLst/>
                        </a:rPr>
                        <a:t>AND</a:t>
                      </a:r>
                      <a:r>
                        <a:rPr lang="en-US" dirty="0">
                          <a:effectLst/>
                        </a:rPr>
                        <a:t> 13 additional S+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2714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effectLst/>
                        </a:rPr>
                        <a:t>2.0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effectLst/>
                        </a:rPr>
                        <a:t>8 Es </a:t>
                      </a:r>
                      <a:r>
                        <a:rPr lang="en-US" b="1" dirty="0">
                          <a:effectLst/>
                        </a:rPr>
                        <a:t>AND</a:t>
                      </a:r>
                      <a:r>
                        <a:rPr lang="en-US" dirty="0">
                          <a:effectLst/>
                        </a:rPr>
                        <a:t> 18 additional S+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7238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effectLst/>
                        </a:rPr>
                        <a:t>1.5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effectLst/>
                        </a:rPr>
                        <a:t>18 S+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39625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effectLst/>
                        </a:rPr>
                        <a:t>0.7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dirty="0">
                          <a:effectLst/>
                        </a:rPr>
                        <a:t>10 S+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311463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BBC74-BD57-1E24-B9D2-2672B124A7A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235D"/>
              </a:buClr>
              <a:buSzPts val="11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100" b="1" i="0" u="none" strike="noStrike" kern="0" cap="none" spc="0" normalizeH="0" baseline="0" noProof="0" smtClean="0">
                <a:ln>
                  <a:noFill/>
                </a:ln>
                <a:solidFill>
                  <a:srgbClr val="2E235D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235D"/>
                </a:buClr>
                <a:buSzPts val="1100"/>
                <a:buFont typeface="Calibri"/>
                <a:buNone/>
                <a:tabLst/>
                <a:defRPr/>
              </a:pPr>
              <a:t>14</a:t>
            </a:fld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srgbClr val="2E235D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8AD61E-EF0C-5215-3600-ED7F0F4A865F}"/>
              </a:ext>
            </a:extLst>
          </p:cNvPr>
          <p:cNvSpPr txBox="1"/>
          <p:nvPr/>
        </p:nvSpPr>
        <p:spPr>
          <a:xfrm>
            <a:off x="3912197" y="5186992"/>
            <a:ext cx="4367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S+ = S or 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725E7D-674D-ED45-61DB-E4CEBDF0142C}"/>
              </a:ext>
            </a:extLst>
          </p:cNvPr>
          <p:cNvSpPr txBox="1"/>
          <p:nvPr/>
        </p:nvSpPr>
        <p:spPr>
          <a:xfrm>
            <a:off x="838200" y="6327259"/>
            <a:ext cx="314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See </a:t>
            </a:r>
            <a:r>
              <a:rPr lang="en-US" dirty="0">
                <a:hlinkClick r:id="rId2"/>
              </a:rPr>
              <a:t>syllabus</a:t>
            </a:r>
            <a:r>
              <a:rPr lang="en-US" dirty="0"/>
              <a:t> for more details</a:t>
            </a:r>
          </a:p>
        </p:txBody>
      </p:sp>
    </p:spTree>
    <p:extLst>
      <p:ext uri="{BB962C8B-B14F-4D97-AF65-F5344CB8AC3E}">
        <p14:creationId xmlns:p14="http://schemas.microsoft.com/office/powerpoint/2010/main" val="997773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Announcements/Reminders</a:t>
            </a:r>
          </a:p>
          <a:p>
            <a:pPr>
              <a:spcAft>
                <a:spcPts val="1200"/>
              </a:spcAft>
            </a:pPr>
            <a:r>
              <a:rPr lang="en-US" dirty="0"/>
              <a:t>Assignments/Grading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Java Review</a:t>
            </a:r>
          </a:p>
          <a:p>
            <a:pPr>
              <a:spcAft>
                <a:spcPts val="1200"/>
              </a:spcAft>
            </a:pPr>
            <a:r>
              <a:rPr lang="en-US" dirty="0"/>
              <a:t>Functional Decomposition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2974006" y="3120082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193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38E38-D08F-8B27-6ED2-C88F6AB9A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Reminders: Review Java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BDEB8-C966-8EC8-50ED-621E3DF23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Java Tutorial</a:t>
            </a:r>
            <a:r>
              <a:rPr lang="en-US" dirty="0"/>
              <a:t> reviews all the relevant programming features you should familiar with (even if you don’t know them in Java).</a:t>
            </a:r>
          </a:p>
          <a:p>
            <a:pPr lvl="1"/>
            <a:r>
              <a:rPr lang="en-US" dirty="0"/>
              <a:t>Printing and comments</a:t>
            </a:r>
          </a:p>
          <a:p>
            <a:pPr lvl="1"/>
            <a:r>
              <a:rPr lang="en-US" dirty="0"/>
              <a:t>Variables, types, expressions</a:t>
            </a:r>
          </a:p>
          <a:p>
            <a:pPr lvl="1"/>
            <a:r>
              <a:rPr lang="en-US" dirty="0"/>
              <a:t>Conditionals (if/else if/ else)</a:t>
            </a:r>
          </a:p>
          <a:p>
            <a:pPr lvl="1"/>
            <a:r>
              <a:rPr lang="en-US" dirty="0"/>
              <a:t>Loops (for and while)</a:t>
            </a:r>
          </a:p>
          <a:p>
            <a:pPr lvl="1"/>
            <a:r>
              <a:rPr lang="en-US" dirty="0"/>
              <a:t>Strings</a:t>
            </a:r>
          </a:p>
          <a:p>
            <a:pPr lvl="1"/>
            <a:r>
              <a:rPr lang="en-US" dirty="0"/>
              <a:t>Methods</a:t>
            </a:r>
          </a:p>
          <a:p>
            <a:pPr lvl="1"/>
            <a:r>
              <a:rPr lang="en-US" dirty="0"/>
              <a:t>Arrays</a:t>
            </a:r>
          </a:p>
          <a:p>
            <a:pPr lvl="1"/>
            <a:r>
              <a:rPr lang="en-US" dirty="0"/>
              <a:t>2D arrays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5721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FDAD0-8E15-3369-5466-83CFC6E3F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In-Class Activities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2CD5F46-9BDE-40C0-4839-7317955CCD03}"/>
              </a:ext>
            </a:extLst>
          </p:cNvPr>
          <p:cNvSpPr txBox="1">
            <a:spLocks/>
          </p:cNvSpPr>
          <p:nvPr/>
        </p:nvSpPr>
        <p:spPr>
          <a:xfrm>
            <a:off x="838199" y="2150701"/>
            <a:ext cx="10515600" cy="44666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tx1"/>
              </a:buClr>
            </a:pPr>
            <a:r>
              <a:rPr lang="en-US" b="1" dirty="0">
                <a:solidFill>
                  <a:schemeClr val="accent3"/>
                </a:solidFill>
              </a:rPr>
              <a:t>Goal</a:t>
            </a:r>
            <a:r>
              <a:rPr lang="en-US" dirty="0"/>
              <a:t>: Get you actively participating in your learning</a:t>
            </a:r>
            <a:endParaRPr lang="en-US" b="1" dirty="0"/>
          </a:p>
          <a:p>
            <a:pPr fontAlgn="base"/>
            <a:r>
              <a:rPr lang="en-US" dirty="0"/>
              <a:t>Typical Activity</a:t>
            </a:r>
          </a:p>
          <a:p>
            <a:pPr lvl="1" fontAlgn="base"/>
            <a:r>
              <a:rPr lang="en-US" dirty="0"/>
              <a:t>Question is posed</a:t>
            </a:r>
          </a:p>
          <a:p>
            <a:pPr lvl="1" fontAlgn="base">
              <a:buClr>
                <a:schemeClr val="tx1"/>
              </a:buClr>
            </a:pPr>
            <a:r>
              <a:rPr lang="en-US" b="1" dirty="0">
                <a:solidFill>
                  <a:schemeClr val="accent3"/>
                </a:solidFill>
              </a:rPr>
              <a:t>Think</a:t>
            </a:r>
            <a:r>
              <a:rPr lang="en-US" b="1" dirty="0"/>
              <a:t> </a:t>
            </a:r>
            <a:r>
              <a:rPr lang="en-US" dirty="0"/>
              <a:t>(1 min): Think about the question on your own</a:t>
            </a:r>
            <a:endParaRPr lang="en-US" b="1" dirty="0"/>
          </a:p>
          <a:p>
            <a:pPr lvl="1" fontAlgn="base">
              <a:buClr>
                <a:schemeClr val="tx1"/>
              </a:buClr>
            </a:pPr>
            <a:r>
              <a:rPr lang="en-US" b="1" dirty="0">
                <a:solidFill>
                  <a:schemeClr val="accent3"/>
                </a:solidFill>
              </a:rPr>
              <a:t>Pair</a:t>
            </a:r>
            <a:r>
              <a:rPr lang="en-US" b="1" dirty="0"/>
              <a:t> </a:t>
            </a:r>
            <a:r>
              <a:rPr lang="en-US" dirty="0"/>
              <a:t>(2 min): Talk with your neighbor to discuss question</a:t>
            </a:r>
            <a:endParaRPr lang="en-US" b="1" dirty="0"/>
          </a:p>
          <a:p>
            <a:pPr lvl="2" fontAlgn="base">
              <a:buClr>
                <a:schemeClr val="tx1"/>
              </a:buClr>
            </a:pPr>
            <a:r>
              <a:rPr lang="en-US" dirty="0"/>
              <a:t>If you arrive at different conclusions, discuss your logic and figure out why you differ!</a:t>
            </a:r>
          </a:p>
          <a:p>
            <a:pPr lvl="2" fontAlgn="base">
              <a:buClr>
                <a:schemeClr val="tx1"/>
              </a:buClr>
            </a:pPr>
            <a:r>
              <a:rPr lang="en-US" dirty="0"/>
              <a:t>If you arrived at the same conclusion, discuss why the other answers might be wrong!</a:t>
            </a:r>
          </a:p>
          <a:p>
            <a:pPr lvl="1" fontAlgn="base">
              <a:buClr>
                <a:schemeClr val="tx1"/>
              </a:buClr>
            </a:pPr>
            <a:r>
              <a:rPr lang="en-US" b="1" dirty="0">
                <a:solidFill>
                  <a:schemeClr val="accent3"/>
                </a:solidFill>
              </a:rPr>
              <a:t>Share</a:t>
            </a:r>
            <a:r>
              <a:rPr lang="en-US" b="1" dirty="0"/>
              <a:t> </a:t>
            </a:r>
            <a:r>
              <a:rPr lang="en-US" dirty="0"/>
              <a:t>(1 min): We discuss the conclusions as a class</a:t>
            </a:r>
            <a:endParaRPr lang="en-US" b="1" dirty="0"/>
          </a:p>
          <a:p>
            <a:pPr fontAlgn="base"/>
            <a:r>
              <a:rPr lang="en-US" dirty="0"/>
              <a:t>During each of the </a:t>
            </a:r>
            <a:r>
              <a:rPr lang="en-US" b="1" dirty="0">
                <a:solidFill>
                  <a:schemeClr val="accent3"/>
                </a:solidFill>
              </a:rPr>
              <a:t>Think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chemeClr val="accent3"/>
                </a:solidFill>
              </a:rPr>
              <a:t>Pair</a:t>
            </a:r>
            <a:r>
              <a:rPr lang="en-US" dirty="0"/>
              <a:t> stages, you will respond to the question via a </a:t>
            </a:r>
            <a:r>
              <a:rPr lang="en-US" dirty="0" err="1"/>
              <a:t>sli.do</a:t>
            </a:r>
            <a:r>
              <a:rPr lang="en-US" dirty="0"/>
              <a:t> poll</a:t>
            </a:r>
          </a:p>
          <a:p>
            <a:pPr lvl="1" fontAlgn="base"/>
            <a:r>
              <a:rPr lang="en-US" dirty="0"/>
              <a:t>Not worth any points, just here to help you learn! 😉</a:t>
            </a:r>
          </a:p>
          <a:p>
            <a:pPr marL="0" indent="0">
              <a:buNone/>
            </a:pP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8D4A8C-7666-C145-3D59-B71B5BD051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61644" y="292378"/>
            <a:ext cx="761253" cy="75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5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C243E-EE74-FA98-8FF3-AA172138A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output of this Java program?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677358-9337-1BA2-9749-A1C1C5266B77}"/>
              </a:ext>
            </a:extLst>
          </p:cNvPr>
          <p:cNvSpPr txBox="1"/>
          <p:nvPr/>
        </p:nvSpPr>
        <p:spPr>
          <a:xfrm>
            <a:off x="838199" y="2378319"/>
            <a:ext cx="7391402" cy="3139321"/>
          </a:xfrm>
          <a:prstGeom prst="rect">
            <a:avLst/>
          </a:prstGeom>
          <a:solidFill>
            <a:srgbClr val="FAFAFA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33B3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public class 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Demo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</a:t>
            </a:r>
            <a:r>
              <a:rPr lang="en-US" dirty="0">
                <a:solidFill>
                  <a:srgbClr val="0033B3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public static void </a:t>
            </a:r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main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String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[] </a:t>
            </a:r>
            <a:r>
              <a:rPr lang="en-US" dirty="0" err="1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args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 {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</a:t>
            </a:r>
            <a:r>
              <a:rPr lang="en-US" dirty="0">
                <a:solidFill>
                  <a:srgbClr val="0033B3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nums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 {</a:t>
            </a:r>
            <a:r>
              <a:rPr lang="en-US" dirty="0">
                <a:solidFill>
                  <a:srgbClr val="1750EB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dirty="0">
                <a:solidFill>
                  <a:srgbClr val="1750EB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4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dirty="0">
                <a:solidFill>
                  <a:srgbClr val="1750EB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4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dirty="0">
                <a:solidFill>
                  <a:srgbClr val="1750EB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8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dirty="0">
                <a:solidFill>
                  <a:srgbClr val="1750EB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13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};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</a:t>
            </a:r>
            <a:r>
              <a:rPr lang="en-US" dirty="0">
                <a:solidFill>
                  <a:srgbClr val="0033B3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int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totalDiff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 </a:t>
            </a:r>
            <a:r>
              <a:rPr lang="en-US" dirty="0">
                <a:solidFill>
                  <a:srgbClr val="1750EB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0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</a:t>
            </a:r>
            <a:r>
              <a:rPr lang="en-US" dirty="0">
                <a:solidFill>
                  <a:srgbClr val="0033B3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for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>
                <a:solidFill>
                  <a:srgbClr val="0033B3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int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 </a:t>
            </a:r>
            <a:r>
              <a:rPr lang="en-US" dirty="0">
                <a:solidFill>
                  <a:srgbClr val="1750EB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&lt;=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nums</a:t>
            </a:r>
            <a:r>
              <a:rPr lang="en-US" dirty="0" err="1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871094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length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++) {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totalDiff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+= (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] -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 </a:t>
            </a:r>
            <a:r>
              <a:rPr lang="en-US" dirty="0">
                <a:solidFill>
                  <a:srgbClr val="1750EB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]);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}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System</a:t>
            </a:r>
            <a:r>
              <a:rPr lang="en-US" dirty="0" err="1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871094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out</a:t>
            </a:r>
            <a:r>
              <a:rPr lang="en-US" dirty="0" err="1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.println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"Total Diff = "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totalDiff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}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CC2695-6E85-4361-A674-DB5CA686037D}"/>
              </a:ext>
            </a:extLst>
          </p:cNvPr>
          <p:cNvSpPr txBox="1"/>
          <p:nvPr/>
        </p:nvSpPr>
        <p:spPr>
          <a:xfrm>
            <a:off x="8370276" y="2270927"/>
            <a:ext cx="262148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UcParenR"/>
            </a:pPr>
            <a:r>
              <a:rPr lang="en-US" sz="2800" b="1" dirty="0"/>
              <a:t> </a:t>
            </a:r>
            <a:r>
              <a:rPr lang="en-US" sz="2800" dirty="0"/>
              <a:t>Total Diff = 12</a:t>
            </a:r>
          </a:p>
          <a:p>
            <a:pPr marL="342900" indent="-342900">
              <a:buAutoNum type="alphaUcParenR"/>
            </a:pPr>
            <a:r>
              <a:rPr lang="en-US" sz="2800" b="1" dirty="0"/>
              <a:t> </a:t>
            </a:r>
            <a:r>
              <a:rPr lang="en-US" sz="2800" dirty="0"/>
              <a:t>Total Diff = 10</a:t>
            </a:r>
          </a:p>
          <a:p>
            <a:pPr marL="342900" indent="-342900">
              <a:buAutoNum type="alphaUcParenR"/>
            </a:pPr>
            <a:r>
              <a:rPr lang="en-US" sz="2800" b="1" dirty="0"/>
              <a:t> </a:t>
            </a:r>
            <a:r>
              <a:rPr lang="en-US" sz="2800" dirty="0"/>
              <a:t>Total Diff = 9</a:t>
            </a:r>
          </a:p>
          <a:p>
            <a:pPr marL="342900" indent="-342900">
              <a:buAutoNum type="alphaUcParenR"/>
            </a:pPr>
            <a:r>
              <a:rPr lang="en-US" sz="2800" b="1" dirty="0"/>
              <a:t> </a:t>
            </a:r>
            <a:r>
              <a:rPr lang="en-US" sz="2800" dirty="0"/>
              <a:t>Exception!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E5A887-4E4E-0C0D-E23A-BFD6E6E432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61644" y="292378"/>
            <a:ext cx="761253" cy="75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093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C243E-EE74-FA98-8FF3-AA172138A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output of this Java program?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677358-9337-1BA2-9749-A1C1C5266B77}"/>
              </a:ext>
            </a:extLst>
          </p:cNvPr>
          <p:cNvSpPr txBox="1"/>
          <p:nvPr/>
        </p:nvSpPr>
        <p:spPr>
          <a:xfrm>
            <a:off x="838199" y="2378319"/>
            <a:ext cx="7391402" cy="3139321"/>
          </a:xfrm>
          <a:prstGeom prst="rect">
            <a:avLst/>
          </a:prstGeom>
          <a:solidFill>
            <a:srgbClr val="FAFAFA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33B3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public class 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Demo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</a:t>
            </a:r>
            <a:r>
              <a:rPr lang="en-US" dirty="0">
                <a:solidFill>
                  <a:srgbClr val="0033B3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public static void </a:t>
            </a:r>
            <a:r>
              <a:rPr lang="en-US" dirty="0">
                <a:solidFill>
                  <a:srgbClr val="00627A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main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String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[] </a:t>
            </a:r>
            <a:r>
              <a:rPr lang="en-US" dirty="0" err="1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args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 {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</a:t>
            </a:r>
            <a:r>
              <a:rPr lang="en-US" dirty="0">
                <a:solidFill>
                  <a:srgbClr val="0033B3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int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nums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 {</a:t>
            </a:r>
            <a:r>
              <a:rPr lang="en-US" dirty="0">
                <a:solidFill>
                  <a:srgbClr val="1750EB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dirty="0">
                <a:solidFill>
                  <a:srgbClr val="1750EB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4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dirty="0">
                <a:solidFill>
                  <a:srgbClr val="1750EB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4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dirty="0">
                <a:solidFill>
                  <a:srgbClr val="1750EB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8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</a:t>
            </a:r>
            <a:r>
              <a:rPr lang="en-US" dirty="0">
                <a:solidFill>
                  <a:srgbClr val="1750EB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13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};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</a:t>
            </a:r>
            <a:r>
              <a:rPr lang="en-US" dirty="0">
                <a:solidFill>
                  <a:srgbClr val="0033B3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int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totalDiff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 </a:t>
            </a:r>
            <a:r>
              <a:rPr lang="en-US" dirty="0">
                <a:solidFill>
                  <a:srgbClr val="1750EB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0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</a:t>
            </a:r>
            <a:r>
              <a:rPr lang="en-US" dirty="0">
                <a:solidFill>
                  <a:srgbClr val="0033B3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for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>
                <a:solidFill>
                  <a:srgbClr val="0033B3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int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 </a:t>
            </a:r>
            <a:r>
              <a:rPr lang="en-US" dirty="0">
                <a:solidFill>
                  <a:srgbClr val="1750EB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&lt;=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nums</a:t>
            </a:r>
            <a:r>
              <a:rPr lang="en-US" dirty="0" err="1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871094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length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++) {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totalDiff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+= (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] -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nums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 </a:t>
            </a:r>
            <a:r>
              <a:rPr lang="en-US" dirty="0">
                <a:solidFill>
                  <a:srgbClr val="1750EB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]);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}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System</a:t>
            </a:r>
            <a:r>
              <a:rPr lang="en-US" dirty="0" err="1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dirty="0" err="1">
                <a:solidFill>
                  <a:srgbClr val="871094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out</a:t>
            </a:r>
            <a:r>
              <a:rPr lang="en-US" dirty="0" err="1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.println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>
                <a:solidFill>
                  <a:srgbClr val="067D17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"Total Diff = " 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 </a:t>
            </a:r>
            <a:r>
              <a:rPr lang="en-US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totalDiff</a:t>
            </a: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);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}</a:t>
            </a:r>
            <a:b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0BA0B9-F58C-316D-6914-4455BA3DC14D}"/>
              </a:ext>
            </a:extLst>
          </p:cNvPr>
          <p:cNvSpPr txBox="1"/>
          <p:nvPr/>
        </p:nvSpPr>
        <p:spPr>
          <a:xfrm>
            <a:off x="8370276" y="2270927"/>
            <a:ext cx="262148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UcParenR"/>
            </a:pPr>
            <a:r>
              <a:rPr lang="en-US" sz="2800" b="1" dirty="0"/>
              <a:t> </a:t>
            </a:r>
            <a:r>
              <a:rPr lang="en-US" sz="2800" dirty="0"/>
              <a:t>Total Diff = 12</a:t>
            </a:r>
          </a:p>
          <a:p>
            <a:pPr marL="342900" indent="-342900">
              <a:buAutoNum type="alphaUcParenR"/>
            </a:pPr>
            <a:r>
              <a:rPr lang="en-US" sz="2800" b="1" dirty="0"/>
              <a:t> </a:t>
            </a:r>
            <a:r>
              <a:rPr lang="en-US" sz="2800" dirty="0"/>
              <a:t>Total Diff = 10</a:t>
            </a:r>
          </a:p>
          <a:p>
            <a:pPr marL="342900" indent="-342900">
              <a:buAutoNum type="alphaUcParenR"/>
            </a:pPr>
            <a:r>
              <a:rPr lang="en-US" sz="2800" b="1" dirty="0"/>
              <a:t> </a:t>
            </a:r>
            <a:r>
              <a:rPr lang="en-US" sz="2800" dirty="0"/>
              <a:t>Total Diff = 9</a:t>
            </a:r>
          </a:p>
          <a:p>
            <a:pPr marL="342900" indent="-342900">
              <a:buAutoNum type="alphaUcParenR"/>
            </a:pPr>
            <a:r>
              <a:rPr lang="en-US" sz="2800" b="1" dirty="0"/>
              <a:t> </a:t>
            </a:r>
            <a:r>
              <a:rPr lang="en-US" sz="2800" dirty="0"/>
              <a:t>Exception!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7B04FA-9C72-6557-FBA0-5DD4927F9D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61644" y="292378"/>
            <a:ext cx="761253" cy="75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96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Announcements/Reminders</a:t>
            </a:r>
          </a:p>
          <a:p>
            <a:pPr>
              <a:spcAft>
                <a:spcPts val="1200"/>
              </a:spcAft>
            </a:pPr>
            <a:r>
              <a:rPr lang="en-US" dirty="0"/>
              <a:t>Assignments/Grading</a:t>
            </a:r>
          </a:p>
          <a:p>
            <a:pPr>
              <a:spcAft>
                <a:spcPts val="1200"/>
              </a:spcAft>
            </a:pPr>
            <a:r>
              <a:rPr lang="en-US" dirty="0"/>
              <a:t>Java Review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Functional Decomposition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5064063" y="3429002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947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Decomposition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C77E-E536-86A6-2B31-928F86478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Functional decomposition </a:t>
            </a:r>
            <a:r>
              <a:rPr lang="en-US" dirty="0"/>
              <a:t>is the process of breaking down a complex problem or system into parts that are easier to </a:t>
            </a:r>
            <a:r>
              <a:rPr lang="en-US" i="1" dirty="0"/>
              <a:t>conceive, understand, program, </a:t>
            </a:r>
            <a:r>
              <a:rPr lang="en-US" dirty="0"/>
              <a:t>and </a:t>
            </a:r>
            <a:r>
              <a:rPr lang="en-US" i="1" dirty="0"/>
              <a:t>maintain.</a:t>
            </a:r>
          </a:p>
          <a:p>
            <a:pPr marL="0" indent="0">
              <a:buNone/>
            </a:pPr>
            <a:endParaRPr lang="en-US" b="1" i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2EE31E-DFCA-1791-4DAB-3BF7BC2E86D1}"/>
              </a:ext>
            </a:extLst>
          </p:cNvPr>
          <p:cNvSpPr txBox="1"/>
          <p:nvPr/>
        </p:nvSpPr>
        <p:spPr>
          <a:xfrm>
            <a:off x="762433" y="4040621"/>
            <a:ext cx="3708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“Bake the cookies”</a:t>
            </a:r>
          </a:p>
        </p:txBody>
      </p:sp>
      <p:pic>
        <p:nvPicPr>
          <p:cNvPr id="7" name="Graphic 6" descr="Arrow Right with solid fill">
            <a:extLst>
              <a:ext uri="{FF2B5EF4-FFF2-40B4-BE49-F238E27FC236}">
                <a16:creationId xmlns:a16="http://schemas.microsoft.com/office/drawing/2014/main" id="{BD3A8F9F-D3B9-1F98-B078-8BC147770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86995" y="3906586"/>
            <a:ext cx="914400" cy="914400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13D7C51-1DDB-588C-CAE4-2756B917A9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9745868"/>
              </p:ext>
            </p:extLst>
          </p:nvPr>
        </p:nvGraphicFramePr>
        <p:xfrm>
          <a:off x="6082535" y="2829554"/>
          <a:ext cx="5852405" cy="3417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0028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8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8937D-8A4D-276D-662B-9F073A4A7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Decomposition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F0359-3093-4ED8-B2A5-C30896C56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should use methods to:</a:t>
            </a:r>
          </a:p>
          <a:p>
            <a:pPr lvl="1"/>
            <a:r>
              <a:rPr lang="en-US" dirty="0"/>
              <a:t>Reduce redundancy</a:t>
            </a:r>
          </a:p>
          <a:p>
            <a:pPr lvl="1"/>
            <a:r>
              <a:rPr lang="en-US" dirty="0"/>
              <a:t>Increase reusability</a:t>
            </a:r>
          </a:p>
          <a:p>
            <a:pPr lvl="1"/>
            <a:r>
              <a:rPr lang="en-US" dirty="0"/>
              <a:t>Generalize functionality</a:t>
            </a:r>
          </a:p>
          <a:p>
            <a:pPr lvl="1"/>
            <a:r>
              <a:rPr lang="en-US" dirty="0"/>
              <a:t>Improve readability</a:t>
            </a:r>
          </a:p>
          <a:p>
            <a:pPr lvl="1"/>
            <a:r>
              <a:rPr lang="en-US" dirty="0"/>
              <a:t>Abstract away details</a:t>
            </a:r>
          </a:p>
          <a:p>
            <a:pPr lvl="1"/>
            <a:r>
              <a:rPr lang="en-US" dirty="0"/>
              <a:t>…</a:t>
            </a:r>
          </a:p>
          <a:p>
            <a:pPr lvl="1"/>
            <a:endParaRPr lang="en-US" dirty="0"/>
          </a:p>
          <a:p>
            <a:r>
              <a:rPr lang="en-US" dirty="0"/>
              <a:t>We </a:t>
            </a:r>
            <a:r>
              <a:rPr lang="en-US" i="1" dirty="0"/>
              <a:t>should not</a:t>
            </a:r>
            <a:r>
              <a:rPr lang="en-US" dirty="0"/>
              <a:t> use methods to:</a:t>
            </a:r>
          </a:p>
          <a:p>
            <a:pPr lvl="1"/>
            <a:r>
              <a:rPr lang="en-US" dirty="0"/>
              <a:t>Give new names to existing methods</a:t>
            </a:r>
          </a:p>
          <a:p>
            <a:pPr lvl="1"/>
            <a:r>
              <a:rPr lang="en-US" dirty="0"/>
              <a:t>“Shorten” code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767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1CAB6-D7DE-B816-FA32-86F830EA7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Decomposition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0B653-7797-2D6B-C71D-01F400D08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our code, functional decomposition often means breaking a task into smaller methods (also called functions).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Example: Bingo</a:t>
            </a:r>
          </a:p>
          <a:p>
            <a:pPr lvl="1"/>
            <a:r>
              <a:rPr lang="en-US" dirty="0"/>
              <a:t>Set up populated game card </a:t>
            </a:r>
          </a:p>
          <a:p>
            <a:pPr lvl="1"/>
            <a:r>
              <a:rPr lang="en-US" dirty="0"/>
              <a:t>Roll and call a new number</a:t>
            </a:r>
          </a:p>
          <a:p>
            <a:pPr lvl="1"/>
            <a:r>
              <a:rPr lang="en-US" dirty="0"/>
              <a:t>Mark your card if the number called is present</a:t>
            </a:r>
          </a:p>
          <a:p>
            <a:pPr lvl="1"/>
            <a:r>
              <a:rPr lang="en-US" dirty="0"/>
              <a:t>Check card for bingo</a:t>
            </a:r>
          </a:p>
        </p:txBody>
      </p:sp>
    </p:spTree>
    <p:extLst>
      <p:ext uri="{BB962C8B-B14F-4D97-AF65-F5344CB8AC3E}">
        <p14:creationId xmlns:p14="http://schemas.microsoft.com/office/powerpoint/2010/main" val="216375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F28DC-F311-4D56-BBF2-B1B9B1E01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Avoid Trivial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83ACD-65AE-0C5F-2BE3-3FCE668798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Introduce methods to decompose a complex problem, not just for the sake of adding a method. 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 dirty="0"/>
              <a:t>Bad example:				Good Example: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Rule of thumb: A method should do at least </a:t>
            </a:r>
            <a:r>
              <a:rPr lang="en-US" u="sng" dirty="0"/>
              <a:t>two</a:t>
            </a:r>
            <a:r>
              <a:rPr lang="en-US" dirty="0"/>
              <a:t> steps</a:t>
            </a:r>
          </a:p>
          <a:p>
            <a:pPr lvl="1"/>
            <a:r>
              <a:rPr lang="en-US" dirty="0"/>
              <a:t>Ask yourself: Does adding this method make my code easier to understand?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DAB6C3-6C1D-02A4-BAEA-3EDD8EBD93A3}"/>
              </a:ext>
            </a:extLst>
          </p:cNvPr>
          <p:cNvSpPr txBox="1"/>
          <p:nvPr/>
        </p:nvSpPr>
        <p:spPr>
          <a:xfrm>
            <a:off x="930583" y="3312616"/>
            <a:ext cx="5049431" cy="954107"/>
          </a:xfrm>
          <a:prstGeom prst="rect">
            <a:avLst/>
          </a:prstGeom>
          <a:solidFill>
            <a:srgbClr val="FAFAFA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33B3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public static void </a:t>
            </a:r>
            <a:r>
              <a:rPr lang="en-US" sz="1400" dirty="0" err="1">
                <a:solidFill>
                  <a:srgbClr val="00627A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printMessage</a:t>
            </a:r>
            <a: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1400" dirty="0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String </a:t>
            </a:r>
            <a: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message) {</a:t>
            </a:r>
            <a:b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n-US" sz="1400" dirty="0" err="1">
                <a:solidFill>
                  <a:srgbClr val="000000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System</a:t>
            </a:r>
            <a:r>
              <a:rPr lang="en-US" sz="1400" dirty="0" err="1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sz="1400" i="1" dirty="0" err="1">
                <a:solidFill>
                  <a:srgbClr val="871094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out</a:t>
            </a:r>
            <a:r>
              <a:rPr lang="en-US" sz="1400" dirty="0" err="1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.println</a:t>
            </a:r>
            <a: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(message);</a:t>
            </a:r>
          </a:p>
          <a:p>
            <a: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n-US" sz="1400" dirty="0" err="1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System.</a:t>
            </a:r>
            <a:r>
              <a:rPr lang="en-US" sz="1400" i="1" dirty="0" err="1">
                <a:solidFill>
                  <a:srgbClr val="871094"/>
                </a:solidFill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out</a:t>
            </a:r>
            <a:r>
              <a:rPr lang="en-US" sz="1400" dirty="0" err="1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.println</a:t>
            </a:r>
            <a: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();</a:t>
            </a:r>
            <a:b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</a:br>
            <a: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AF1D26-2175-7878-C069-94119D1EF968}"/>
              </a:ext>
            </a:extLst>
          </p:cNvPr>
          <p:cNvSpPr txBox="1"/>
          <p:nvPr/>
        </p:nvSpPr>
        <p:spPr>
          <a:xfrm>
            <a:off x="6096000" y="3307218"/>
            <a:ext cx="6024957" cy="1169551"/>
          </a:xfrm>
          <a:prstGeom prst="rect">
            <a:avLst/>
          </a:prstGeom>
          <a:solidFill>
            <a:srgbClr val="FAFAFA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33B3"/>
                </a:solidFill>
                <a:effectLst/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public static String </a:t>
            </a:r>
            <a:r>
              <a:rPr lang="en-US" sz="1400" dirty="0">
                <a:solidFill>
                  <a:srgbClr val="00627A"/>
                </a:solidFill>
                <a:latin typeface="Consolas" panose="020B0609020204030204" pitchFamily="49" charset="0"/>
              </a:rPr>
              <a:t>prompt</a:t>
            </a:r>
            <a: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(Scanner input, String prompt)</a:t>
            </a:r>
            <a:r>
              <a:rPr lang="en-US" sz="14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 </a:t>
            </a:r>
            <a: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    </a:t>
            </a:r>
          </a:p>
          <a:p>
            <a: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n-US" sz="1400" dirty="0" err="1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System.out.print</a:t>
            </a:r>
            <a: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(prompt);</a:t>
            </a:r>
          </a:p>
          <a:p>
            <a: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String response = </a:t>
            </a:r>
            <a:r>
              <a:rPr lang="en-US" sz="1400" dirty="0" err="1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input.nextLine</a:t>
            </a:r>
            <a: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();</a:t>
            </a:r>
          </a:p>
          <a:p>
            <a: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n-US" sz="140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return response;</a:t>
            </a:r>
            <a:endParaRPr lang="en-US" sz="1400" dirty="0">
              <a:latin typeface="Consolas" panose="020B060902020403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1400" dirty="0">
                <a:latin typeface="Consolas" panose="020B060902020403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89944017"/>
      </p:ext>
    </p:extLst>
  </p:cSld>
  <p:clrMapOvr>
    <a:masterClrMapping/>
  </p:clrMapOvr>
</p:sld>
</file>

<file path=ppt/theme/theme1.xml><?xml version="1.0" encoding="utf-8"?>
<a:theme xmlns:a="http://schemas.openxmlformats.org/drawingml/2006/main" name="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SE 373 Summer 2020">
  <a:themeElements>
    <a:clrScheme name="CSE 373 Summer 2020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SE 12X (adopted from CSE 373)">
  <a:themeElements>
    <a:clrScheme name="Custom 1">
      <a:dk1>
        <a:srgbClr val="222222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2699A9"/>
      </a:hlink>
      <a:folHlink>
        <a:srgbClr val="269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18044</TotalTime>
  <Words>1681</Words>
  <Application>Microsoft Office PowerPoint</Application>
  <PresentationFormat>Widescreen</PresentationFormat>
  <Paragraphs>336</Paragraphs>
  <Slides>24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Arial</vt:lpstr>
      <vt:lpstr>Calibri</vt:lpstr>
      <vt:lpstr>Consolas</vt:lpstr>
      <vt:lpstr>Helvetica Neue</vt:lpstr>
      <vt:lpstr>Montserrat</vt:lpstr>
      <vt:lpstr>Montserrat ExtraBold</vt:lpstr>
      <vt:lpstr>Montserrat SemiBold</vt:lpstr>
      <vt:lpstr>Noto Sans Symbols</vt:lpstr>
      <vt:lpstr>System Font Regular</vt:lpstr>
      <vt:lpstr>Wingdings</vt:lpstr>
      <vt:lpstr>CSE 373 Summer 2020</vt:lpstr>
      <vt:lpstr>1_CSE 373 Summer 2020</vt:lpstr>
      <vt:lpstr>1_CSE 12X (adopted from CSE 373)</vt:lpstr>
      <vt:lpstr>Java Review; Functional Decomposition</vt:lpstr>
      <vt:lpstr>Lecture Outline</vt:lpstr>
      <vt:lpstr>Announcements/Reminders</vt:lpstr>
      <vt:lpstr>Ed</vt:lpstr>
      <vt:lpstr>Other Course Tools</vt:lpstr>
      <vt:lpstr>Help Us Improve!</vt:lpstr>
      <vt:lpstr>Lecture Outline</vt:lpstr>
      <vt:lpstr>Course Components</vt:lpstr>
      <vt:lpstr>Collaboration and AI Policy</vt:lpstr>
      <vt:lpstr>Assessment</vt:lpstr>
      <vt:lpstr>Grading Scheme</vt:lpstr>
      <vt:lpstr>Graded Course Components</vt:lpstr>
      <vt:lpstr>Assignment Grades</vt:lpstr>
      <vt:lpstr>Course Grades</vt:lpstr>
      <vt:lpstr>Lecture Outline</vt:lpstr>
      <vt:lpstr>Reminders: Review Java Syntax</vt:lpstr>
      <vt:lpstr>In-Class Activities</vt:lpstr>
      <vt:lpstr>What is the output of this Java program?</vt:lpstr>
      <vt:lpstr>What is the output of this Java program?</vt:lpstr>
      <vt:lpstr>Lecture Outline</vt:lpstr>
      <vt:lpstr>Functional Decomposition</vt:lpstr>
      <vt:lpstr>Functional Decomposition</vt:lpstr>
      <vt:lpstr>Functional Decomposition</vt:lpstr>
      <vt:lpstr>Avoid Trivial Methods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S Johnston</dc:creator>
  <cp:lastModifiedBy>Brett Wortzman</cp:lastModifiedBy>
  <cp:revision>266</cp:revision>
  <cp:lastPrinted>2022-09-27T21:33:44Z</cp:lastPrinted>
  <dcterms:created xsi:type="dcterms:W3CDTF">2020-06-13T06:27:42Z</dcterms:created>
  <dcterms:modified xsi:type="dcterms:W3CDTF">2026-10-02T18:58:47Z</dcterms:modified>
</cp:coreProperties>
</file>