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handoutMasterIdLst>
    <p:handoutMasterId r:id="rId40"/>
  </p:handoutMasterIdLst>
  <p:sldIdLst>
    <p:sldId id="256" r:id="rId2"/>
    <p:sldId id="366" r:id="rId3"/>
    <p:sldId id="351" r:id="rId4"/>
    <p:sldId id="259" r:id="rId5"/>
    <p:sldId id="368" r:id="rId6"/>
    <p:sldId id="260" r:id="rId7"/>
    <p:sldId id="261" r:id="rId8"/>
    <p:sldId id="333" r:id="rId9"/>
    <p:sldId id="367" r:id="rId10"/>
    <p:sldId id="334" r:id="rId11"/>
    <p:sldId id="300" r:id="rId12"/>
    <p:sldId id="301" r:id="rId13"/>
    <p:sldId id="302" r:id="rId14"/>
    <p:sldId id="354" r:id="rId15"/>
    <p:sldId id="365" r:id="rId16"/>
    <p:sldId id="373" r:id="rId17"/>
    <p:sldId id="355" r:id="rId18"/>
    <p:sldId id="356" r:id="rId19"/>
    <p:sldId id="357" r:id="rId20"/>
    <p:sldId id="358" r:id="rId21"/>
    <p:sldId id="359" r:id="rId22"/>
    <p:sldId id="336" r:id="rId23"/>
    <p:sldId id="337" r:id="rId24"/>
    <p:sldId id="370" r:id="rId25"/>
    <p:sldId id="349" r:id="rId26"/>
    <p:sldId id="361" r:id="rId27"/>
    <p:sldId id="362" r:id="rId28"/>
    <p:sldId id="363" r:id="rId29"/>
    <p:sldId id="277" r:id="rId30"/>
    <p:sldId id="371" r:id="rId31"/>
    <p:sldId id="352" r:id="rId32"/>
    <p:sldId id="353" r:id="rId33"/>
    <p:sldId id="268" r:id="rId34"/>
    <p:sldId id="372" r:id="rId35"/>
    <p:sldId id="280" r:id="rId36"/>
    <p:sldId id="281" r:id="rId37"/>
    <p:sldId id="282" r:id="rId38"/>
  </p:sldIdLst>
  <p:sldSz cx="12192000" cy="6858000"/>
  <p:notesSz cx="6858000" cy="9144000"/>
  <p:embeddedFontLst>
    <p:embeddedFont>
      <p:font typeface="Helvetica Neue" panose="020B0604020202020204" charset="0"/>
      <p:regular r:id="rId41"/>
      <p:bold r:id="rId42"/>
      <p:italic r:id="rId43"/>
      <p:boldItalic r:id="rId44"/>
    </p:embeddedFont>
    <p:embeddedFont>
      <p:font typeface="Montserrat" panose="00000500000000000000" pitchFamily="2" charset="0"/>
      <p:regular r:id="rId45"/>
      <p:bold r:id="rId46"/>
      <p:italic r:id="rId47"/>
      <p:boldItalic r:id="rId48"/>
    </p:embeddedFont>
    <p:embeddedFont>
      <p:font typeface="Montserrat ExtraBold" panose="00000900000000000000" pitchFamily="2" charset="0"/>
      <p:bold r:id="rId49"/>
      <p:italic r:id="rId50"/>
      <p:boldItalic r:id="rId51"/>
    </p:embeddedFont>
    <p:embeddedFont>
      <p:font typeface="Montserrat SemiBold" panose="00000700000000000000" pitchFamily="2" charset="0"/>
      <p:regular r:id="rId52"/>
      <p:bold r:id="rId53"/>
      <p:italic r:id="rId54"/>
      <p:boldItalic r:id="rId55"/>
    </p:embeddedFont>
    <p:embeddedFont>
      <p:font typeface="Noto Sans Symbols" panose="020B0604020202020204" charset="0"/>
      <p:regular r:id="rId56"/>
      <p:bold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i8dWrwCSJhu53tQRppDdHoobhi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A64"/>
    <a:srgbClr val="C57F1A"/>
    <a:srgbClr val="EFB673"/>
    <a:srgbClr val="F7D57E"/>
    <a:srgbClr val="64D764"/>
    <a:srgbClr val="78E178"/>
    <a:srgbClr val="9437FF"/>
    <a:srgbClr val="4C2A84"/>
    <a:srgbClr val="FF2F92"/>
    <a:srgbClr val="CFFF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737"/>
  </p:normalViewPr>
  <p:slideViewPr>
    <p:cSldViewPr snapToGrid="0">
      <p:cViewPr varScale="1">
        <p:scale>
          <a:sx n="115" d="100"/>
          <a:sy n="115" d="100"/>
        </p:scale>
        <p:origin x="509" y="72"/>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75" d="100"/>
          <a:sy n="75" d="100"/>
        </p:scale>
        <p:origin x="2649" y="2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customschemas.google.com/relationships/presentationmetadata" Target="meta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65BF56-4A4D-4DEA-BF4B-8ED38A61B52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DE3BD0-CCFC-4760-AAF3-CF9B94D18C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E50203-2B6C-4376-BFEA-B4E212133564}" type="datetimeFigureOut">
              <a:rPr lang="en-US" smtClean="0"/>
              <a:t>9/30/2026</a:t>
            </a:fld>
            <a:endParaRPr lang="en-US"/>
          </a:p>
        </p:txBody>
      </p:sp>
      <p:sp>
        <p:nvSpPr>
          <p:cNvPr id="4" name="Footer Placeholder 3">
            <a:extLst>
              <a:ext uri="{FF2B5EF4-FFF2-40B4-BE49-F238E27FC236}">
                <a16:creationId xmlns:a16="http://schemas.microsoft.com/office/drawing/2014/main" id="{99C70846-9548-41CC-857D-BF91CA71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666BCD5-B21F-45B8-9F34-078703248D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182362-2E36-4DA0-BABD-FE59F686457C}" type="slidenum">
              <a:rPr lang="en-US" smtClean="0"/>
              <a:t>‹#›</a:t>
            </a:fld>
            <a:endParaRPr lang="en-US"/>
          </a:p>
        </p:txBody>
      </p:sp>
    </p:spTree>
    <p:extLst>
      <p:ext uri="{BB962C8B-B14F-4D97-AF65-F5344CB8AC3E}">
        <p14:creationId xmlns:p14="http://schemas.microsoft.com/office/powerpoint/2010/main" val="3544614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5596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Brett</a:t>
            </a:r>
          </a:p>
        </p:txBody>
      </p:sp>
    </p:spTree>
    <p:extLst>
      <p:ext uri="{BB962C8B-B14F-4D97-AF65-F5344CB8AC3E}">
        <p14:creationId xmlns:p14="http://schemas.microsoft.com/office/powerpoint/2010/main" val="3424173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688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Brett</a:t>
            </a:r>
          </a:p>
        </p:txBody>
      </p:sp>
    </p:spTree>
    <p:extLst>
      <p:ext uri="{BB962C8B-B14F-4D97-AF65-F5344CB8AC3E}">
        <p14:creationId xmlns:p14="http://schemas.microsoft.com/office/powerpoint/2010/main" val="3270591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8370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Brett</a:t>
            </a:r>
          </a:p>
        </p:txBody>
      </p:sp>
    </p:spTree>
    <p:extLst>
      <p:ext uri="{BB962C8B-B14F-4D97-AF65-F5344CB8AC3E}">
        <p14:creationId xmlns:p14="http://schemas.microsoft.com/office/powerpoint/2010/main" val="1504275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Brett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 learned to crochet! I bought a kit, read the instructions, and watched a bunch of videos. This is what I was supposed to make.</a:t>
            </a:r>
            <a:endParaRPr/>
          </a:p>
        </p:txBody>
      </p:sp>
      <p:sp>
        <p:nvSpPr>
          <p:cNvPr id="241" name="Google Shape;24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89657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Brett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This is what I actually made!</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Except that wasn’t my first penguin– it was my second…</a:t>
            </a:r>
            <a:endParaRPr/>
          </a:p>
        </p:txBody>
      </p:sp>
      <p:sp>
        <p:nvSpPr>
          <p:cNvPr id="250" name="Google Shape;25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583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Brett</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THIS was my first penguin.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 did everything “right”: followed instructions, looked for resources, paid attention. But I still made mistakes.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We don’t learn by watching, listening, or reading; we learn by DOING! And we almost always make mistakes along the way. Don’t expect to just show up to class, watch and listen, and get things exactly right the first time. Plan to engage, practice, and make mistakes.</a:t>
            </a:r>
            <a:endParaRPr/>
          </a:p>
        </p:txBody>
      </p:sp>
      <p:sp>
        <p:nvSpPr>
          <p:cNvPr id="260" name="Google Shape;26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8751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2: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Brett</a:t>
            </a:r>
            <a:endParaRPr dirty="0"/>
          </a:p>
          <a:p>
            <a:pPr marL="0" lvl="0" indent="0" algn="l" rtl="0">
              <a:lnSpc>
                <a:spcPct val="100000"/>
              </a:lnSpc>
              <a:spcBef>
                <a:spcPts val="0"/>
              </a:spcBef>
              <a:spcAft>
                <a:spcPts val="0"/>
              </a:spcAft>
              <a:buSzPts val="1400"/>
              <a:buNone/>
            </a:pPr>
            <a:endParaRPr dirty="0"/>
          </a:p>
        </p:txBody>
      </p:sp>
      <p:sp>
        <p:nvSpPr>
          <p:cNvPr id="189" name="Google Shape;189;p1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3089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James</a:t>
            </a:r>
            <a:endParaRPr dirty="0"/>
          </a:p>
        </p:txBody>
      </p:sp>
      <p:sp>
        <p:nvSpPr>
          <p:cNvPr id="174" name="Google Shape;17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3849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James</a:t>
            </a:r>
          </a:p>
        </p:txBody>
      </p:sp>
    </p:spTree>
    <p:extLst>
      <p:ext uri="{BB962C8B-B14F-4D97-AF65-F5344CB8AC3E}">
        <p14:creationId xmlns:p14="http://schemas.microsoft.com/office/powerpoint/2010/main" val="2558159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James</a:t>
            </a:r>
          </a:p>
        </p:txBody>
      </p:sp>
    </p:spTree>
    <p:extLst>
      <p:ext uri="{BB962C8B-B14F-4D97-AF65-F5344CB8AC3E}">
        <p14:creationId xmlns:p14="http://schemas.microsoft.com/office/powerpoint/2010/main" val="75013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James</a:t>
            </a:r>
          </a:p>
        </p:txBody>
      </p:sp>
    </p:spTree>
    <p:extLst>
      <p:ext uri="{BB962C8B-B14F-4D97-AF65-F5344CB8AC3E}">
        <p14:creationId xmlns:p14="http://schemas.microsoft.com/office/powerpoint/2010/main" val="3515810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Brett</a:t>
            </a:r>
          </a:p>
        </p:txBody>
      </p:sp>
    </p:spTree>
    <p:extLst>
      <p:ext uri="{BB962C8B-B14F-4D97-AF65-F5344CB8AC3E}">
        <p14:creationId xmlns:p14="http://schemas.microsoft.com/office/powerpoint/2010/main" val="560684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Brett</a:t>
            </a:r>
          </a:p>
        </p:txBody>
      </p:sp>
    </p:spTree>
    <p:extLst>
      <p:ext uri="{BB962C8B-B14F-4D97-AF65-F5344CB8AC3E}">
        <p14:creationId xmlns:p14="http://schemas.microsoft.com/office/powerpoint/2010/main" val="3739975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5867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1905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6144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8035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837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82704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38297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3463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8746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James</a:t>
            </a:r>
            <a:endParaRPr dirty="0"/>
          </a:p>
        </p:txBody>
      </p:sp>
      <p:sp>
        <p:nvSpPr>
          <p:cNvPr id="174" name="Google Shape;17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41187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11600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x">
  <p:cSld name="TITLE_AND_BODY">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29"/>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 name="Google Shape;18;p29"/>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19" name="Google Shape;19;p29"/>
          <p:cNvSpPr txBox="1">
            <a:spLocks noGrp="1"/>
          </p:cNvSpPr>
          <p:nvPr>
            <p:ph type="title"/>
          </p:nvPr>
        </p:nvSpPr>
        <p:spPr>
          <a:xfrm>
            <a:off x="292977" y="4013370"/>
            <a:ext cx="6212926" cy="1954787"/>
          </a:xfrm>
          <a:prstGeom prst="rect">
            <a:avLst/>
          </a:prstGeom>
          <a:noFill/>
          <a:ln>
            <a:noFill/>
          </a:ln>
        </p:spPr>
        <p:txBody>
          <a:bodyPr spcFirstLastPara="1" wrap="square" lIns="45700" tIns="45700" rIns="45700" bIns="45700" anchor="t" anchorCtr="0">
            <a:normAutofit/>
          </a:bodyPr>
          <a:lstStyle>
            <a:lvl1pPr lvl="0" algn="l">
              <a:lnSpc>
                <a:spcPct val="90000"/>
              </a:lnSpc>
              <a:spcBef>
                <a:spcPts val="0"/>
              </a:spcBef>
              <a:spcAft>
                <a:spcPts val="0"/>
              </a:spcAft>
              <a:buClr>
                <a:srgbClr val="F0F0F0"/>
              </a:buClr>
              <a:buSzPts val="6000"/>
              <a:buFont typeface="Montserrat SemiBold"/>
              <a:buNone/>
              <a:defRPr sz="6000" b="0">
                <a:solidFill>
                  <a:srgbClr val="F0F0F0"/>
                </a:solidFill>
                <a:latin typeface="Montserrat SemiBold"/>
                <a:ea typeface="Montserrat SemiBold"/>
                <a:cs typeface="Montserrat SemiBold"/>
                <a:sym typeface="Montserrat SemiBold"/>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0" name="Google Shape;20;p29"/>
          <p:cNvSpPr txBox="1"/>
          <p:nvPr/>
        </p:nvSpPr>
        <p:spPr>
          <a:xfrm>
            <a:off x="338697" y="3182199"/>
            <a:ext cx="3062976" cy="6375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0F0F0"/>
              </a:buClr>
              <a:buSzPts val="3600"/>
              <a:buFont typeface="Montserrat ExtraBold"/>
              <a:buNone/>
            </a:pPr>
            <a:r>
              <a:rPr lang="en-US" sz="3600" b="1" i="0" u="none" strike="noStrike" cap="none">
                <a:solidFill>
                  <a:srgbClr val="F0F0F0"/>
                </a:solidFill>
                <a:latin typeface="Montserrat ExtraBold"/>
                <a:ea typeface="Montserrat ExtraBold"/>
                <a:cs typeface="Montserrat ExtraBold"/>
                <a:sym typeface="Montserrat ExtraBold"/>
              </a:rPr>
              <a:t>CSE 122</a:t>
            </a:r>
            <a:endParaRPr/>
          </a:p>
        </p:txBody>
      </p:sp>
      <p:grpSp>
        <p:nvGrpSpPr>
          <p:cNvPr id="21" name="Google Shape;21;p29"/>
          <p:cNvGrpSpPr/>
          <p:nvPr/>
        </p:nvGrpSpPr>
        <p:grpSpPr>
          <a:xfrm>
            <a:off x="420127" y="2753847"/>
            <a:ext cx="1269525" cy="420132"/>
            <a:chOff x="0" y="0"/>
            <a:chExt cx="1269523" cy="420130"/>
          </a:xfrm>
        </p:grpSpPr>
        <p:sp>
          <p:nvSpPr>
            <p:cNvPr id="22" name="Google Shape;22;p29"/>
            <p:cNvSpPr/>
            <p:nvPr/>
          </p:nvSpPr>
          <p:spPr>
            <a:xfrm>
              <a:off x="0" y="0"/>
              <a:ext cx="1269523" cy="420130"/>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 name="Google Shape;23;p29"/>
            <p:cNvSpPr txBox="1"/>
            <p:nvPr/>
          </p:nvSpPr>
          <p:spPr>
            <a:xfrm>
              <a:off x="66228" y="43694"/>
              <a:ext cx="1137067" cy="3327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Montserrat"/>
                <a:buNone/>
              </a:pPr>
              <a:r>
                <a:rPr lang="en-US" sz="1600" b="0" i="0" u="none" strike="noStrike" cap="none">
                  <a:solidFill>
                    <a:srgbClr val="FFFFFF"/>
                  </a:solidFill>
                  <a:latin typeface="Montserrat"/>
                  <a:ea typeface="Montserrat"/>
                  <a:cs typeface="Montserrat"/>
                  <a:sym typeface="Montserrat"/>
                </a:rPr>
                <a:t>LEC 00</a:t>
              </a:r>
              <a:endParaRPr/>
            </a:p>
          </p:txBody>
        </p:sp>
      </p:grpSp>
      <p:sp>
        <p:nvSpPr>
          <p:cNvPr id="24" name="Google Shape;24;p29"/>
          <p:cNvSpPr/>
          <p:nvPr/>
        </p:nvSpPr>
        <p:spPr>
          <a:xfrm>
            <a:off x="6714463" y="1251642"/>
            <a:ext cx="5250244" cy="5153776"/>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cxnSp>
        <p:nvCxnSpPr>
          <p:cNvPr id="25" name="Google Shape;25;p29"/>
          <p:cNvCxnSpPr/>
          <p:nvPr/>
        </p:nvCxnSpPr>
        <p:spPr>
          <a:xfrm>
            <a:off x="7452793" y="4551419"/>
            <a:ext cx="4468306" cy="1"/>
          </a:xfrm>
          <a:prstGeom prst="straightConnector1">
            <a:avLst/>
          </a:prstGeom>
          <a:noFill/>
          <a:ln w="9525" cap="flat" cmpd="sng">
            <a:solidFill>
              <a:srgbClr val="BFBFBF"/>
            </a:solidFill>
            <a:prstDash val="solid"/>
            <a:miter lim="8000"/>
            <a:headEnd type="none" w="sm" len="sm"/>
            <a:tailEnd type="none" w="sm" len="sm"/>
          </a:ln>
        </p:spPr>
      </p:cxnSp>
      <p:sp>
        <p:nvSpPr>
          <p:cNvPr id="26" name="Google Shape;26;p29"/>
          <p:cNvSpPr/>
          <p:nvPr/>
        </p:nvSpPr>
        <p:spPr>
          <a:xfrm>
            <a:off x="6931" y="5505568"/>
            <a:ext cx="4514270" cy="1340914"/>
          </a:xfrm>
          <a:prstGeom prst="roundRect">
            <a:avLst>
              <a:gd name="adj" fmla="val 9433"/>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7" name="Google Shape;27;p29"/>
          <p:cNvSpPr txBox="1"/>
          <p:nvPr/>
        </p:nvSpPr>
        <p:spPr>
          <a:xfrm>
            <a:off x="238457" y="5823174"/>
            <a:ext cx="2159236" cy="269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A6A6A6"/>
              </a:buClr>
              <a:buSzPts val="1200"/>
              <a:buFont typeface="Montserrat"/>
              <a:buNone/>
            </a:pPr>
            <a:r>
              <a:rPr lang="en-US" sz="1200" b="1" i="0" u="none" strike="noStrike" cap="none">
                <a:solidFill>
                  <a:srgbClr val="A6A6A6"/>
                </a:solidFill>
                <a:latin typeface="Montserrat"/>
                <a:ea typeface="Montserrat"/>
                <a:cs typeface="Montserrat"/>
                <a:sym typeface="Montserrat"/>
              </a:rPr>
              <a:t>Questions during Class?</a:t>
            </a:r>
            <a:endParaRPr/>
          </a:p>
        </p:txBody>
      </p:sp>
      <p:sp>
        <p:nvSpPr>
          <p:cNvPr id="28" name="Google Shape;28;p29"/>
          <p:cNvSpPr txBox="1"/>
          <p:nvPr/>
        </p:nvSpPr>
        <p:spPr>
          <a:xfrm>
            <a:off x="242828" y="6094422"/>
            <a:ext cx="2154864" cy="7518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595959"/>
              </a:buClr>
              <a:buSzPts val="1200"/>
              <a:buFont typeface="Montserrat SemiBold"/>
              <a:buNone/>
            </a:pPr>
            <a:r>
              <a:rPr lang="en-US" sz="1200" b="1" i="0" u="none" strike="noStrike" cap="none">
                <a:solidFill>
                  <a:srgbClr val="595959"/>
                </a:solidFill>
                <a:latin typeface="Montserrat SemiBold"/>
                <a:ea typeface="Montserrat SemiBold"/>
                <a:cs typeface="Montserrat SemiBold"/>
                <a:sym typeface="Montserrat SemiBold"/>
              </a:rPr>
              <a:t>Raise hand or send here</a:t>
            </a:r>
            <a:endParaRPr/>
          </a:p>
          <a:p>
            <a:pPr marL="0" marR="0" lvl="0" indent="0" algn="l" rtl="0">
              <a:lnSpc>
                <a:spcPct val="100000"/>
              </a:lnSpc>
              <a:spcBef>
                <a:spcPts val="0"/>
              </a:spcBef>
              <a:spcAft>
                <a:spcPts val="0"/>
              </a:spcAft>
              <a:buClr>
                <a:srgbClr val="595959"/>
              </a:buClr>
              <a:buSzPts val="1200"/>
              <a:buFont typeface="Montserrat SemiBold"/>
              <a:buNone/>
            </a:pPr>
            <a:endParaRPr sz="1200" b="1" i="0" u="none" strike="noStrike" cap="none">
              <a:solidFill>
                <a:srgbClr val="595959"/>
              </a:solidFill>
              <a:latin typeface="Montserrat SemiBold"/>
              <a:ea typeface="Montserrat SemiBold"/>
              <a:cs typeface="Montserrat SemiBold"/>
              <a:sym typeface="Montserrat SemiBold"/>
            </a:endParaRPr>
          </a:p>
          <a:p>
            <a:pPr marL="0" marR="0" lvl="0" indent="0" algn="l" rtl="0">
              <a:lnSpc>
                <a:spcPct val="100000"/>
              </a:lnSpc>
              <a:spcBef>
                <a:spcPts val="0"/>
              </a:spcBef>
              <a:spcAft>
                <a:spcPts val="0"/>
              </a:spcAft>
              <a:buClr>
                <a:srgbClr val="595959"/>
              </a:buClr>
              <a:buSzPts val="2000"/>
              <a:buFont typeface="Montserrat SemiBold"/>
              <a:buNone/>
            </a:pPr>
            <a:r>
              <a:rPr lang="en-US" sz="2000" b="0" i="0" u="none" strike="noStrike" cap="none">
                <a:solidFill>
                  <a:srgbClr val="595959"/>
                </a:solidFill>
                <a:latin typeface="Montserrat SemiBold"/>
                <a:ea typeface="Montserrat SemiBold"/>
                <a:cs typeface="Montserrat SemiBold"/>
                <a:sym typeface="Montserrat SemiBold"/>
              </a:rPr>
              <a:t>sli.do    #cse122 </a:t>
            </a:r>
            <a:endParaRPr/>
          </a:p>
        </p:txBody>
      </p:sp>
      <p:sp>
        <p:nvSpPr>
          <p:cNvPr id="29" name="Google Shape;29;p29"/>
          <p:cNvSpPr/>
          <p:nvPr/>
        </p:nvSpPr>
        <p:spPr>
          <a:xfrm>
            <a:off x="3243845" y="5574550"/>
            <a:ext cx="1218439" cy="1223090"/>
          </a:xfrm>
          <a:prstGeom prst="roundRect">
            <a:avLst>
              <a:gd name="adj" fmla="val 5827"/>
            </a:avLst>
          </a:prstGeom>
          <a:solidFill>
            <a:srgbClr val="A6A6A6"/>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1" name="Google Shape;31;p29"/>
          <p:cNvSpPr txBox="1">
            <a:spLocks noGrp="1"/>
          </p:cNvSpPr>
          <p:nvPr>
            <p:ph type="sldNum" idx="12"/>
          </p:nvPr>
        </p:nvSpPr>
        <p:spPr>
          <a:xfrm>
            <a:off x="9301481" y="6447714"/>
            <a:ext cx="2844800" cy="36830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pic>
        <p:nvPicPr>
          <p:cNvPr id="6" name="Picture 5">
            <a:extLst>
              <a:ext uri="{FF2B5EF4-FFF2-40B4-BE49-F238E27FC236}">
                <a16:creationId xmlns:a16="http://schemas.microsoft.com/office/drawing/2014/main" id="{14A5CE83-B61D-7724-61E8-93A5D138A1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763" y="29972"/>
            <a:ext cx="2150721" cy="169037"/>
          </a:xfrm>
          <a:prstGeom prst="rect">
            <a:avLst/>
          </a:prstGeom>
        </p:spPr>
      </p:pic>
      <p:sp>
        <p:nvSpPr>
          <p:cNvPr id="2" name="Google Shape;35;p30">
            <a:extLst>
              <a:ext uri="{FF2B5EF4-FFF2-40B4-BE49-F238E27FC236}">
                <a16:creationId xmlns:a16="http://schemas.microsoft.com/office/drawing/2014/main" id="{9101F63B-C09E-9BE0-7D97-B8DE940758D0}"/>
              </a:ext>
            </a:extLst>
          </p:cNvPr>
          <p:cNvSpPr txBox="1"/>
          <p:nvPr userDrawn="1"/>
        </p:nvSpPr>
        <p:spPr>
          <a:xfrm>
            <a:off x="10615294" y="5195"/>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32"/>
        <p:cNvGrpSpPr/>
        <p:nvPr/>
      </p:nvGrpSpPr>
      <p:grpSpPr>
        <a:xfrm>
          <a:off x="0" y="0"/>
          <a:ext cx="0" cy="0"/>
          <a:chOff x="0" y="0"/>
          <a:chExt cx="0" cy="0"/>
        </a:xfrm>
      </p:grpSpPr>
      <p:sp>
        <p:nvSpPr>
          <p:cNvPr id="33" name="Google Shape;33;p30"/>
          <p:cNvSpPr/>
          <p:nvPr userDrawn="1"/>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4" name="Google Shape;34;p30" descr="Picture 6"/>
          <p:cNvPicPr preferRelativeResize="0"/>
          <p:nvPr/>
        </p:nvPicPr>
        <p:blipFill rotWithShape="1">
          <a:blip r:embed="rId2">
            <a:alphaModFix/>
          </a:blip>
          <a:srcRect/>
          <a:stretch/>
        </p:blipFill>
        <p:spPr>
          <a:xfrm>
            <a:off x="29762" y="29971"/>
            <a:ext cx="2150723" cy="169039"/>
          </a:xfrm>
          <a:prstGeom prst="rect">
            <a:avLst/>
          </a:prstGeom>
          <a:noFill/>
          <a:ln>
            <a:noFill/>
          </a:ln>
        </p:spPr>
      </p:pic>
      <p:sp>
        <p:nvSpPr>
          <p:cNvPr id="35" name="Google Shape;35;p30"/>
          <p:cNvSpPr txBox="1"/>
          <p:nvPr/>
        </p:nvSpPr>
        <p:spPr>
          <a:xfrm>
            <a:off x="10615294" y="5195"/>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
        <p:nvSpPr>
          <p:cNvPr id="36" name="Google Shape;36;p30"/>
          <p:cNvSpPr txBox="1"/>
          <p:nvPr/>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37" name="Google Shape;37;p30"/>
          <p:cNvSpPr txBox="1">
            <a:spLocks noGrp="1"/>
          </p:cNvSpPr>
          <p:nvPr>
            <p:ph type="title"/>
          </p:nvPr>
        </p:nvSpPr>
        <p:spPr>
          <a:xfrm>
            <a:off x="838200" y="456565"/>
            <a:ext cx="10515600" cy="762635"/>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8" name="Google Shape;38;p30"/>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ts val="18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a:p>
        </p:txBody>
      </p:sp>
      <p:sp>
        <p:nvSpPr>
          <p:cNvPr id="39" name="Google Shape;39;p30"/>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40"/>
        <p:cNvGrpSpPr/>
        <p:nvPr/>
      </p:nvGrpSpPr>
      <p:grpSpPr>
        <a:xfrm>
          <a:off x="0" y="0"/>
          <a:ext cx="0" cy="0"/>
          <a:chOff x="0" y="0"/>
          <a:chExt cx="0" cy="0"/>
        </a:xfrm>
      </p:grpSpPr>
      <p:sp>
        <p:nvSpPr>
          <p:cNvPr id="41" name="Google Shape;41;p31"/>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Practice: Think">
  <p:cSld name="Practice: Think">
    <p:spTree>
      <p:nvGrpSpPr>
        <p:cNvPr id="1" name="Shape 42"/>
        <p:cNvGrpSpPr/>
        <p:nvPr/>
      </p:nvGrpSpPr>
      <p:grpSpPr>
        <a:xfrm>
          <a:off x="0" y="0"/>
          <a:ext cx="0" cy="0"/>
          <a:chOff x="0" y="0"/>
          <a:chExt cx="0" cy="0"/>
        </a:xfrm>
      </p:grpSpPr>
      <p:sp>
        <p:nvSpPr>
          <p:cNvPr id="43" name="Google Shape;43;p32"/>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4" name="Google Shape;44;p32" descr="Picture 6"/>
          <p:cNvPicPr preferRelativeResize="0"/>
          <p:nvPr/>
        </p:nvPicPr>
        <p:blipFill rotWithShape="1">
          <a:blip r:embed="rId2">
            <a:alphaModFix/>
          </a:blip>
          <a:srcRect/>
          <a:stretch/>
        </p:blipFill>
        <p:spPr>
          <a:xfrm>
            <a:off x="29762" y="29971"/>
            <a:ext cx="2150723" cy="169039"/>
          </a:xfrm>
          <a:prstGeom prst="rect">
            <a:avLst/>
          </a:prstGeom>
          <a:noFill/>
          <a:ln>
            <a:noFill/>
          </a:ln>
        </p:spPr>
      </p:pic>
      <p:sp>
        <p:nvSpPr>
          <p:cNvPr id="45" name="Google Shape;45;p32"/>
          <p:cNvSpPr txBox="1"/>
          <p:nvPr/>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
        <p:nvSpPr>
          <p:cNvPr id="46" name="Google Shape;46;p32"/>
          <p:cNvSpPr txBox="1"/>
          <p:nvPr/>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47" name="Google Shape;47;p32"/>
          <p:cNvSpPr txBox="1">
            <a:spLocks noGrp="1"/>
          </p:cNvSpPr>
          <p:nvPr>
            <p:ph type="title"/>
          </p:nvPr>
        </p:nvSpPr>
        <p:spPr>
          <a:xfrm>
            <a:off x="838199" y="1388065"/>
            <a:ext cx="10515601" cy="762636"/>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48" name="Google Shape;48;p32"/>
          <p:cNvSpPr/>
          <p:nvPr/>
        </p:nvSpPr>
        <p:spPr>
          <a:xfrm>
            <a:off x="-29764" y="231049"/>
            <a:ext cx="12221765" cy="984404"/>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grpSp>
        <p:nvGrpSpPr>
          <p:cNvPr id="49" name="Google Shape;49;p32"/>
          <p:cNvGrpSpPr/>
          <p:nvPr/>
        </p:nvGrpSpPr>
        <p:grpSpPr>
          <a:xfrm>
            <a:off x="8414950" y="403661"/>
            <a:ext cx="3380433" cy="556056"/>
            <a:chOff x="0" y="0"/>
            <a:chExt cx="3380431" cy="556054"/>
          </a:xfrm>
        </p:grpSpPr>
        <p:sp>
          <p:nvSpPr>
            <p:cNvPr id="50" name="Google Shape;50;p32"/>
            <p:cNvSpPr/>
            <p:nvPr/>
          </p:nvSpPr>
          <p:spPr>
            <a:xfrm>
              <a:off x="0" y="0"/>
              <a:ext cx="3380431" cy="556054"/>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 name="Google Shape;51;p32"/>
            <p:cNvSpPr txBox="1"/>
            <p:nvPr/>
          </p:nvSpPr>
          <p:spPr>
            <a:xfrm>
              <a:off x="72864" y="60856"/>
              <a:ext cx="3234702" cy="4343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sli.do      #cse122</a:t>
              </a:r>
              <a:endParaRPr/>
            </a:p>
          </p:txBody>
        </p:sp>
      </p:grpSp>
      <p:sp>
        <p:nvSpPr>
          <p:cNvPr id="52" name="Google Shape;52;p32"/>
          <p:cNvSpPr txBox="1"/>
          <p:nvPr/>
        </p:nvSpPr>
        <p:spPr>
          <a:xfrm>
            <a:off x="1152635" y="300370"/>
            <a:ext cx="3506055" cy="777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FFFF"/>
              </a:buClr>
              <a:buSzPts val="4400"/>
              <a:buFont typeface="Calibri"/>
              <a:buNone/>
            </a:pPr>
            <a:r>
              <a:rPr lang="en-US" sz="4400" b="1" i="0" u="none" strike="noStrike" cap="none">
                <a:solidFill>
                  <a:srgbClr val="FFFFFF"/>
                </a:solidFill>
                <a:latin typeface="Calibri"/>
                <a:ea typeface="Calibri"/>
                <a:cs typeface="Calibri"/>
                <a:sym typeface="Calibri"/>
              </a:rPr>
              <a:t>Practice: Think</a:t>
            </a:r>
            <a:endParaRPr/>
          </a:p>
        </p:txBody>
      </p:sp>
      <p:pic>
        <p:nvPicPr>
          <p:cNvPr id="53" name="Google Shape;53;p32" descr="Graphic 12"/>
          <p:cNvPicPr preferRelativeResize="0"/>
          <p:nvPr/>
        </p:nvPicPr>
        <p:blipFill rotWithShape="1">
          <a:blip r:embed="rId3">
            <a:alphaModFix/>
          </a:blip>
          <a:srcRect/>
          <a:stretch/>
        </p:blipFill>
        <p:spPr>
          <a:xfrm flipH="1">
            <a:off x="154038" y="300371"/>
            <a:ext cx="684161" cy="781897"/>
          </a:xfrm>
          <a:prstGeom prst="rect">
            <a:avLst/>
          </a:prstGeom>
          <a:noFill/>
          <a:ln>
            <a:noFill/>
          </a:ln>
        </p:spPr>
      </p:pic>
      <p:sp>
        <p:nvSpPr>
          <p:cNvPr id="54" name="Google Shape;54;p32"/>
          <p:cNvSpPr/>
          <p:nvPr/>
        </p:nvSpPr>
        <p:spPr>
          <a:xfrm>
            <a:off x="7058213" y="109691"/>
            <a:ext cx="960121" cy="960121"/>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200"/>
              <a:buFont typeface="Calibri"/>
              <a:buNone/>
            </a:pPr>
            <a:endParaRPr sz="2200" b="1" i="0" u="none" strike="noStrike" cap="none">
              <a:solidFill>
                <a:srgbClr val="FFFFFF"/>
              </a:solidFill>
              <a:latin typeface="Calibri"/>
              <a:ea typeface="Calibri"/>
              <a:cs typeface="Calibri"/>
              <a:sym typeface="Calibri"/>
            </a:endParaRPr>
          </a:p>
        </p:txBody>
      </p:sp>
      <p:sp>
        <p:nvSpPr>
          <p:cNvPr id="55" name="Google Shape;55;p32"/>
          <p:cNvSpPr/>
          <p:nvPr/>
        </p:nvSpPr>
        <p:spPr>
          <a:xfrm>
            <a:off x="7163368" y="214847"/>
            <a:ext cx="749809" cy="74981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7" name="Google Shape;57;p32"/>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74"/>
        <p:cNvGrpSpPr/>
        <p:nvPr/>
      </p:nvGrpSpPr>
      <p:grpSpPr>
        <a:xfrm>
          <a:off x="0" y="0"/>
          <a:ext cx="0" cy="0"/>
          <a:chOff x="0" y="0"/>
          <a:chExt cx="0" cy="0"/>
        </a:xfrm>
      </p:grpSpPr>
      <p:sp>
        <p:nvSpPr>
          <p:cNvPr id="75" name="Google Shape;75;p34"/>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6" name="Google Shape;76;p34" descr="Picture 6"/>
          <p:cNvPicPr preferRelativeResize="0"/>
          <p:nvPr/>
        </p:nvPicPr>
        <p:blipFill rotWithShape="1">
          <a:blip r:embed="rId2">
            <a:alphaModFix/>
          </a:blip>
          <a:srcRect/>
          <a:stretch/>
        </p:blipFill>
        <p:spPr>
          <a:xfrm>
            <a:off x="29762" y="29971"/>
            <a:ext cx="2150723" cy="169039"/>
          </a:xfrm>
          <a:prstGeom prst="rect">
            <a:avLst/>
          </a:prstGeom>
          <a:noFill/>
          <a:ln>
            <a:noFill/>
          </a:ln>
        </p:spPr>
      </p:pic>
      <p:sp>
        <p:nvSpPr>
          <p:cNvPr id="78" name="Google Shape;78;p34"/>
          <p:cNvSpPr txBox="1"/>
          <p:nvPr/>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79" name="Google Shape;79;p34"/>
          <p:cNvSpPr txBox="1">
            <a:spLocks noGrp="1"/>
          </p:cNvSpPr>
          <p:nvPr>
            <p:ph type="title"/>
          </p:nvPr>
        </p:nvSpPr>
        <p:spPr>
          <a:xfrm>
            <a:off x="838200" y="456565"/>
            <a:ext cx="10515600" cy="762635"/>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80" name="Google Shape;80;p34"/>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
        <p:nvSpPr>
          <p:cNvPr id="2" name="Google Shape;45;p32">
            <a:extLst>
              <a:ext uri="{FF2B5EF4-FFF2-40B4-BE49-F238E27FC236}">
                <a16:creationId xmlns:a16="http://schemas.microsoft.com/office/drawing/2014/main" id="{C83F8E99-61C4-787F-DDEE-4B485F63A773}"/>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81"/>
        <p:cNvGrpSpPr/>
        <p:nvPr/>
      </p:nvGrpSpPr>
      <p:grpSpPr>
        <a:xfrm>
          <a:off x="0" y="0"/>
          <a:ext cx="0" cy="0"/>
          <a:chOff x="0" y="0"/>
          <a:chExt cx="0" cy="0"/>
        </a:xfrm>
      </p:grpSpPr>
      <p:sp>
        <p:nvSpPr>
          <p:cNvPr id="82" name="Google Shape;82;p35"/>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83" name="Google Shape;83;p35" descr="Picture 6"/>
          <p:cNvPicPr preferRelativeResize="0"/>
          <p:nvPr/>
        </p:nvPicPr>
        <p:blipFill rotWithShape="1">
          <a:blip r:embed="rId2">
            <a:alphaModFix/>
          </a:blip>
          <a:srcRect/>
          <a:stretch/>
        </p:blipFill>
        <p:spPr>
          <a:xfrm>
            <a:off x="29762" y="29971"/>
            <a:ext cx="2150723" cy="169039"/>
          </a:xfrm>
          <a:prstGeom prst="rect">
            <a:avLst/>
          </a:prstGeom>
          <a:noFill/>
          <a:ln>
            <a:noFill/>
          </a:ln>
        </p:spPr>
      </p:pic>
      <p:sp>
        <p:nvSpPr>
          <p:cNvPr id="85" name="Google Shape;85;p35"/>
          <p:cNvSpPr txBox="1"/>
          <p:nvPr/>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86" name="Google Shape;86;p35"/>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
        <p:nvSpPr>
          <p:cNvPr id="2" name="Google Shape;45;p32">
            <a:extLst>
              <a:ext uri="{FF2B5EF4-FFF2-40B4-BE49-F238E27FC236}">
                <a16:creationId xmlns:a16="http://schemas.microsoft.com/office/drawing/2014/main" id="{F4A29E4D-4C0E-217D-C866-78FD7F0B252C}"/>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Tree>
    <p:extLst>
      <p:ext uri="{BB962C8B-B14F-4D97-AF65-F5344CB8AC3E}">
        <p14:creationId xmlns:p14="http://schemas.microsoft.com/office/powerpoint/2010/main" val="88182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Pracitce: Pair">
  <p:cSld name="Pracitce: Pair">
    <p:spTree>
      <p:nvGrpSpPr>
        <p:cNvPr id="1" name="Shape 58"/>
        <p:cNvGrpSpPr/>
        <p:nvPr/>
      </p:nvGrpSpPr>
      <p:grpSpPr>
        <a:xfrm>
          <a:off x="0" y="0"/>
          <a:ext cx="0" cy="0"/>
          <a:chOff x="0" y="0"/>
          <a:chExt cx="0" cy="0"/>
        </a:xfrm>
      </p:grpSpPr>
      <p:sp>
        <p:nvSpPr>
          <p:cNvPr id="59" name="Google Shape;59;p33"/>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60" name="Google Shape;60;p33" descr="Picture 6"/>
          <p:cNvPicPr preferRelativeResize="0"/>
          <p:nvPr/>
        </p:nvPicPr>
        <p:blipFill rotWithShape="1">
          <a:blip r:embed="rId2">
            <a:alphaModFix/>
          </a:blip>
          <a:srcRect/>
          <a:stretch/>
        </p:blipFill>
        <p:spPr>
          <a:xfrm>
            <a:off x="29762" y="29971"/>
            <a:ext cx="2150723" cy="169039"/>
          </a:xfrm>
          <a:prstGeom prst="rect">
            <a:avLst/>
          </a:prstGeom>
          <a:noFill/>
          <a:ln>
            <a:noFill/>
          </a:ln>
        </p:spPr>
      </p:pic>
      <p:sp>
        <p:nvSpPr>
          <p:cNvPr id="62" name="Google Shape;62;p33"/>
          <p:cNvSpPr txBox="1"/>
          <p:nvPr/>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63" name="Google Shape;63;p33"/>
          <p:cNvSpPr txBox="1">
            <a:spLocks noGrp="1"/>
          </p:cNvSpPr>
          <p:nvPr>
            <p:ph type="title"/>
          </p:nvPr>
        </p:nvSpPr>
        <p:spPr>
          <a:xfrm>
            <a:off x="838199" y="1388065"/>
            <a:ext cx="10515601" cy="762636"/>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64" name="Google Shape;64;p33"/>
          <p:cNvSpPr/>
          <p:nvPr/>
        </p:nvSpPr>
        <p:spPr>
          <a:xfrm>
            <a:off x="-29764" y="231049"/>
            <a:ext cx="12221765" cy="984404"/>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grpSp>
        <p:nvGrpSpPr>
          <p:cNvPr id="65" name="Google Shape;65;p33"/>
          <p:cNvGrpSpPr/>
          <p:nvPr/>
        </p:nvGrpSpPr>
        <p:grpSpPr>
          <a:xfrm>
            <a:off x="8414950" y="403661"/>
            <a:ext cx="3380433" cy="556056"/>
            <a:chOff x="0" y="0"/>
            <a:chExt cx="3380431" cy="556054"/>
          </a:xfrm>
        </p:grpSpPr>
        <p:sp>
          <p:nvSpPr>
            <p:cNvPr id="66" name="Google Shape;66;p33"/>
            <p:cNvSpPr/>
            <p:nvPr/>
          </p:nvSpPr>
          <p:spPr>
            <a:xfrm>
              <a:off x="0" y="0"/>
              <a:ext cx="3380431" cy="556054"/>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7" name="Google Shape;67;p33"/>
            <p:cNvSpPr txBox="1"/>
            <p:nvPr/>
          </p:nvSpPr>
          <p:spPr>
            <a:xfrm>
              <a:off x="72864" y="60856"/>
              <a:ext cx="3234702" cy="4343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sli.do      #cse122</a:t>
              </a:r>
              <a:endParaRPr/>
            </a:p>
          </p:txBody>
        </p:sp>
      </p:grpSp>
      <p:sp>
        <p:nvSpPr>
          <p:cNvPr id="68" name="Google Shape;68;p33"/>
          <p:cNvSpPr txBox="1"/>
          <p:nvPr/>
        </p:nvSpPr>
        <p:spPr>
          <a:xfrm>
            <a:off x="1152635" y="300370"/>
            <a:ext cx="4597925" cy="777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FFFF"/>
              </a:buClr>
              <a:buSzPts val="4400"/>
              <a:buFont typeface="Calibri"/>
              <a:buNone/>
            </a:pPr>
            <a:r>
              <a:rPr lang="en-US" sz="4400" b="1" i="0" u="none" strike="noStrike" cap="none" dirty="0">
                <a:solidFill>
                  <a:srgbClr val="FFFFFF"/>
                </a:solidFill>
                <a:latin typeface="Calibri"/>
                <a:ea typeface="Calibri"/>
                <a:cs typeface="Calibri"/>
                <a:sym typeface="Calibri"/>
              </a:rPr>
              <a:t>Practice: Pair</a:t>
            </a:r>
            <a:endParaRPr dirty="0"/>
          </a:p>
        </p:txBody>
      </p:sp>
      <p:pic>
        <p:nvPicPr>
          <p:cNvPr id="69" name="Google Shape;69;p33" descr="Graphic 7"/>
          <p:cNvPicPr preferRelativeResize="0"/>
          <p:nvPr/>
        </p:nvPicPr>
        <p:blipFill rotWithShape="1">
          <a:blip r:embed="rId3">
            <a:alphaModFix/>
          </a:blip>
          <a:srcRect/>
          <a:stretch/>
        </p:blipFill>
        <p:spPr>
          <a:xfrm>
            <a:off x="154038" y="300371"/>
            <a:ext cx="961803" cy="769442"/>
          </a:xfrm>
          <a:prstGeom prst="rect">
            <a:avLst/>
          </a:prstGeom>
          <a:noFill/>
          <a:ln>
            <a:noFill/>
          </a:ln>
        </p:spPr>
      </p:pic>
      <p:sp>
        <p:nvSpPr>
          <p:cNvPr id="70" name="Google Shape;70;p33"/>
          <p:cNvSpPr/>
          <p:nvPr/>
        </p:nvSpPr>
        <p:spPr>
          <a:xfrm>
            <a:off x="7058213" y="123442"/>
            <a:ext cx="960121" cy="960121"/>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200"/>
              <a:buFont typeface="Calibri"/>
              <a:buNone/>
            </a:pPr>
            <a:endParaRPr sz="2200" b="1" i="0" u="none" strike="noStrike" cap="none">
              <a:solidFill>
                <a:srgbClr val="FFFFFF"/>
              </a:solidFill>
              <a:latin typeface="Calibri"/>
              <a:ea typeface="Calibri"/>
              <a:cs typeface="Calibri"/>
              <a:sym typeface="Calibri"/>
            </a:endParaRPr>
          </a:p>
        </p:txBody>
      </p:sp>
      <p:sp>
        <p:nvSpPr>
          <p:cNvPr id="71" name="Google Shape;71;p33"/>
          <p:cNvSpPr/>
          <p:nvPr/>
        </p:nvSpPr>
        <p:spPr>
          <a:xfrm>
            <a:off x="7163368" y="214847"/>
            <a:ext cx="749809" cy="74981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 name="Google Shape;73;p33"/>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
        <p:nvSpPr>
          <p:cNvPr id="2" name="Google Shape;45;p32">
            <a:extLst>
              <a:ext uri="{FF2B5EF4-FFF2-40B4-BE49-F238E27FC236}">
                <a16:creationId xmlns:a16="http://schemas.microsoft.com/office/drawing/2014/main" id="{3D5EFC24-01D0-52A6-EDFA-F2F4F54CD671}"/>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Tree>
    <p:extLst>
      <p:ext uri="{BB962C8B-B14F-4D97-AF65-F5344CB8AC3E}">
        <p14:creationId xmlns:p14="http://schemas.microsoft.com/office/powerpoint/2010/main" val="153091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28"/>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 name="Google Shape;7;p28" descr="Picture 6"/>
          <p:cNvPicPr preferRelativeResize="0"/>
          <p:nvPr/>
        </p:nvPicPr>
        <p:blipFill rotWithShape="1">
          <a:blip r:embed="rId9">
            <a:alphaModFix/>
          </a:blip>
          <a:srcRect/>
          <a:stretch/>
        </p:blipFill>
        <p:spPr>
          <a:xfrm>
            <a:off x="29762" y="29971"/>
            <a:ext cx="2150723" cy="169039"/>
          </a:xfrm>
          <a:prstGeom prst="rect">
            <a:avLst/>
          </a:prstGeom>
          <a:noFill/>
          <a:ln>
            <a:noFill/>
          </a:ln>
        </p:spPr>
      </p:pic>
      <p:sp>
        <p:nvSpPr>
          <p:cNvPr id="8" name="Google Shape;8;p28"/>
          <p:cNvSpPr txBox="1"/>
          <p:nvPr/>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122 Autumn 2026</a:t>
            </a:r>
            <a:endParaRPr dirty="0"/>
          </a:p>
        </p:txBody>
      </p:sp>
      <p:sp>
        <p:nvSpPr>
          <p:cNvPr id="9" name="Google Shape;9;p28"/>
          <p:cNvSpPr txBox="1"/>
          <p:nvPr/>
        </p:nvSpPr>
        <p:spPr>
          <a:xfrm>
            <a:off x="3046095" y="-8015"/>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a:solidFill>
                  <a:srgbClr val="FFFFFF"/>
                </a:solidFill>
                <a:latin typeface="Montserrat SemiBold"/>
                <a:ea typeface="Montserrat SemiBold"/>
                <a:cs typeface="Montserrat SemiBold"/>
                <a:sym typeface="Montserrat SemiBold"/>
              </a:rPr>
              <a:t>LEC 00: Welcome</a:t>
            </a:r>
            <a:endParaRPr/>
          </a:p>
        </p:txBody>
      </p:sp>
      <p:sp>
        <p:nvSpPr>
          <p:cNvPr id="10" name="Google Shape;10;p28"/>
          <p:cNvSpPr txBox="1"/>
          <p:nvPr/>
        </p:nvSpPr>
        <p:spPr>
          <a:xfrm>
            <a:off x="614129" y="469556"/>
            <a:ext cx="1922714" cy="777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400"/>
              <a:buFont typeface="Calibri"/>
              <a:buNone/>
            </a:pPr>
            <a:r>
              <a:rPr lang="en-US" sz="4400" b="1" i="0" u="none" strike="noStrike" cap="none">
                <a:solidFill>
                  <a:srgbClr val="000000"/>
                </a:solidFill>
                <a:latin typeface="Calibri"/>
                <a:ea typeface="Calibri"/>
                <a:cs typeface="Calibri"/>
                <a:sym typeface="Calibri"/>
              </a:rPr>
              <a:t>Agenda</a:t>
            </a:r>
            <a:endParaRPr/>
          </a:p>
        </p:txBody>
      </p:sp>
      <p:sp>
        <p:nvSpPr>
          <p:cNvPr id="11" name="Google Shape;11;p28"/>
          <p:cNvSpPr txBox="1">
            <a:spLocks noGrp="1"/>
          </p:cNvSpPr>
          <p:nvPr>
            <p:ph type="title"/>
          </p:nvPr>
        </p:nvSpPr>
        <p:spPr>
          <a:xfrm>
            <a:off x="609600" y="92074"/>
            <a:ext cx="10972800" cy="1508127"/>
          </a:xfrm>
          <a:prstGeom prst="rect">
            <a:avLst/>
          </a:prstGeom>
          <a:noFill/>
          <a:ln>
            <a:noFill/>
          </a:ln>
        </p:spPr>
        <p:txBody>
          <a:bodyPr spcFirstLastPara="1" wrap="square" lIns="45700" tIns="45700" rIns="45700" bIns="45700" anchor="ctr" anchorCtr="0">
            <a:normAutofit/>
          </a:bodyPr>
          <a:lstStyle>
            <a:lvl1pPr marR="0" lvl="0"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9pPr>
          </a:lstStyle>
          <a:p>
            <a:endParaRPr dirty="0"/>
          </a:p>
        </p:txBody>
      </p:sp>
      <p:sp>
        <p:nvSpPr>
          <p:cNvPr id="12" name="Google Shape;12;p28"/>
          <p:cNvSpPr txBox="1">
            <a:spLocks noGrp="1"/>
          </p:cNvSpPr>
          <p:nvPr>
            <p:ph type="body" idx="1"/>
          </p:nvPr>
        </p:nvSpPr>
        <p:spPr>
          <a:xfrm>
            <a:off x="609600" y="1600200"/>
            <a:ext cx="10972800" cy="5257800"/>
          </a:xfrm>
          <a:prstGeom prst="rect">
            <a:avLst/>
          </a:prstGeom>
          <a:noFill/>
          <a:ln>
            <a:noFill/>
          </a:ln>
        </p:spPr>
        <p:txBody>
          <a:bodyPr spcFirstLastPara="1" wrap="square" lIns="45700" tIns="45700" rIns="45700"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3pPr>
            <a:lvl4pPr marL="1828800" marR="0" lvl="3"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4pPr>
            <a:lvl5pPr marL="2286000" marR="0" lvl="4"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5pPr>
            <a:lvl6pPr marL="2743200" marR="0" lvl="5"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6pPr>
            <a:lvl7pPr marL="3200400" marR="0" lvl="6"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7pPr>
            <a:lvl8pPr marL="3657600" marR="0" lvl="7"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8pPr>
            <a:lvl9pPr marL="4114800" marR="0" lvl="8"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9pPr>
          </a:lstStyle>
          <a:p>
            <a:endParaRPr/>
          </a:p>
        </p:txBody>
      </p:sp>
      <p:sp>
        <p:nvSpPr>
          <p:cNvPr id="13" name="Google Shape;13;p28"/>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1pPr>
            <a:lvl2pPr marL="0" marR="0" lvl="1"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2pPr>
            <a:lvl3pPr marL="0" marR="0" lvl="2"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3pPr>
            <a:lvl4pPr marL="0" marR="0" lvl="3"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4pPr>
            <a:lvl5pPr marL="0" marR="0" lvl="4"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5pPr>
            <a:lvl6pPr marL="0" marR="0" lvl="5"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6pPr>
            <a:lvl7pPr marL="0" marR="0" lvl="6"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7pPr>
            <a:lvl8pPr marL="0" marR="0" lvl="7"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8pPr>
            <a:lvl9pPr marL="0" marR="0" lvl="8"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b="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se12x.github.io/java-tutorial/index.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placement.cs.washington.ed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lacement.cs.washington.edu/"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www.cs.washington.edu/academics/undergraduate/non-major-options/#intro-course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2" Type="http://schemas.openxmlformats.org/officeDocument/2006/relationships/hyperlink" Target="https://courses.cs.washington.edu/courses/cse12x/26au/26au-whats-new.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edstem.org/us/courses/106639/"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cse12x.github.io/java-tutorial/index.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forms.gle/Q2s47Wixe9YEAQzDA"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cs.uw.edu/122/syllab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a:spLocks noGrp="1"/>
          </p:cNvSpPr>
          <p:nvPr>
            <p:ph type="title"/>
          </p:nvPr>
        </p:nvSpPr>
        <p:spPr>
          <a:xfrm>
            <a:off x="305332" y="4125093"/>
            <a:ext cx="6212927" cy="1954786"/>
          </a:xfrm>
          <a:prstGeom prst="rect">
            <a:avLst/>
          </a:prstGeom>
          <a:noFill/>
          <a:ln>
            <a:noFill/>
          </a:ln>
        </p:spPr>
        <p:txBody>
          <a:bodyPr spcFirstLastPara="1" wrap="square" lIns="45700" tIns="45700" rIns="45700" bIns="45700" anchor="t" anchorCtr="0">
            <a:normAutofit/>
          </a:bodyPr>
          <a:lstStyle/>
          <a:p>
            <a:pPr marL="0" lvl="0" indent="0" algn="l" rtl="0">
              <a:lnSpc>
                <a:spcPct val="90000"/>
              </a:lnSpc>
              <a:spcBef>
                <a:spcPts val="0"/>
              </a:spcBef>
              <a:spcAft>
                <a:spcPts val="0"/>
              </a:spcAft>
              <a:buClr>
                <a:srgbClr val="F0F0F0"/>
              </a:buClr>
              <a:buSzPts val="6000"/>
              <a:buFont typeface="Montserrat SemiBold"/>
              <a:buNone/>
            </a:pPr>
            <a:r>
              <a:rPr lang="en-US" sz="6000" b="0">
                <a:solidFill>
                  <a:srgbClr val="F0F0F0"/>
                </a:solidFill>
                <a:latin typeface="Montserrat SemiBold"/>
                <a:ea typeface="Montserrat SemiBold"/>
                <a:cs typeface="Montserrat SemiBold"/>
                <a:sym typeface="Montserrat SemiBold"/>
              </a:rPr>
              <a:t>Welcome!</a:t>
            </a:r>
            <a:endParaRPr/>
          </a:p>
        </p:txBody>
      </p:sp>
      <p:sp>
        <p:nvSpPr>
          <p:cNvPr id="92" name="Google Shape;92;p1"/>
          <p:cNvSpPr txBox="1"/>
          <p:nvPr/>
        </p:nvSpPr>
        <p:spPr>
          <a:xfrm>
            <a:off x="7148324" y="1757979"/>
            <a:ext cx="4385400" cy="17856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404040"/>
              </a:buClr>
              <a:buSzPts val="2200"/>
              <a:buFont typeface="Calibri"/>
              <a:buNone/>
            </a:pPr>
            <a:r>
              <a:rPr lang="en-US" sz="2200" b="1" i="1" u="none" strike="noStrike" cap="none" dirty="0">
                <a:solidFill>
                  <a:srgbClr val="404040"/>
                </a:solidFill>
                <a:latin typeface="Calibri"/>
                <a:ea typeface="Calibri"/>
                <a:cs typeface="Calibri"/>
                <a:sym typeface="Calibri"/>
              </a:rPr>
              <a:t>Talk to your neighbors:</a:t>
            </a:r>
            <a:endParaRPr dirty="0"/>
          </a:p>
          <a:p>
            <a:pPr marL="0" marR="0" lvl="0" indent="0" algn="ctr" rtl="0">
              <a:lnSpc>
                <a:spcPct val="100000"/>
              </a:lnSpc>
              <a:spcBef>
                <a:spcPts val="0"/>
              </a:spcBef>
              <a:spcAft>
                <a:spcPts val="0"/>
              </a:spcAft>
              <a:buClr>
                <a:srgbClr val="404040"/>
              </a:buClr>
              <a:buSzPts val="2200"/>
              <a:buFont typeface="Calibri"/>
              <a:buNone/>
            </a:pPr>
            <a:r>
              <a:rPr lang="en-US" sz="2200" b="0" i="1" u="none" strike="noStrike" cap="none" dirty="0">
                <a:solidFill>
                  <a:srgbClr val="404040"/>
                </a:solidFill>
                <a:latin typeface="Calibri"/>
                <a:ea typeface="Calibri"/>
                <a:cs typeface="Calibri"/>
                <a:sym typeface="Calibri"/>
              </a:rPr>
              <a:t>Introduce yourself to your neighbor!</a:t>
            </a:r>
            <a:br>
              <a:rPr lang="en-US" sz="2200" b="0" i="1" u="none" strike="noStrike" cap="none" dirty="0">
                <a:solidFill>
                  <a:srgbClr val="404040"/>
                </a:solidFill>
                <a:latin typeface="Calibri"/>
                <a:ea typeface="Calibri"/>
                <a:cs typeface="Calibri"/>
                <a:sym typeface="Calibri"/>
              </a:rPr>
            </a:br>
            <a:br>
              <a:rPr lang="en-US" sz="2200" b="0" i="1" u="none" strike="noStrike" cap="none" dirty="0">
                <a:solidFill>
                  <a:srgbClr val="404040"/>
                </a:solidFill>
                <a:latin typeface="Calibri"/>
                <a:ea typeface="Calibri"/>
                <a:cs typeface="Calibri"/>
                <a:sym typeface="Calibri"/>
              </a:rPr>
            </a:br>
            <a:r>
              <a:rPr lang="en-US" sz="2200" b="0" i="1" u="none" strike="noStrike" cap="none" dirty="0">
                <a:solidFill>
                  <a:srgbClr val="404040"/>
                </a:solidFill>
                <a:latin typeface="Calibri"/>
                <a:ea typeface="Calibri"/>
                <a:cs typeface="Calibri"/>
                <a:sym typeface="Calibri"/>
              </a:rPr>
              <a:t>What is your name? Year? Major? What did you do over summer break?</a:t>
            </a:r>
            <a:endParaRPr dirty="0"/>
          </a:p>
        </p:txBody>
      </p:sp>
      <p:pic>
        <p:nvPicPr>
          <p:cNvPr id="93" name="Google Shape;93;p1" descr="Picture 4"/>
          <p:cNvPicPr preferRelativeResize="0"/>
          <p:nvPr/>
        </p:nvPicPr>
        <p:blipFill rotWithShape="1">
          <a:blip r:embed="rId3">
            <a:alphaModFix/>
          </a:blip>
          <a:srcRect/>
          <a:stretch/>
        </p:blipFill>
        <p:spPr>
          <a:xfrm>
            <a:off x="4664869" y="3857228"/>
            <a:ext cx="1305170" cy="1305170"/>
          </a:xfrm>
          <a:prstGeom prst="rect">
            <a:avLst/>
          </a:prstGeom>
          <a:noFill/>
          <a:ln>
            <a:noFill/>
          </a:ln>
        </p:spPr>
      </p:pic>
      <p:sp>
        <p:nvSpPr>
          <p:cNvPr id="94" name="Google Shape;94;p1"/>
          <p:cNvSpPr txBox="1"/>
          <p:nvPr/>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a:solidFill>
                  <a:srgbClr val="A6A6A6"/>
                </a:solidFill>
                <a:latin typeface="Montserrat SemiBold"/>
                <a:ea typeface="Montserrat SemiBold"/>
                <a:cs typeface="Montserrat SemiBold"/>
                <a:sym typeface="Montserrat SemiBold"/>
              </a:rPr>
              <a:t>BEFORE WE START</a:t>
            </a:r>
            <a:endParaRPr/>
          </a:p>
        </p:txBody>
      </p:sp>
      <p:sp>
        <p:nvSpPr>
          <p:cNvPr id="96" name="Google Shape;96;p1"/>
          <p:cNvSpPr txBox="1"/>
          <p:nvPr/>
        </p:nvSpPr>
        <p:spPr>
          <a:xfrm>
            <a:off x="6996450" y="4177924"/>
            <a:ext cx="11529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200" dirty="0">
                <a:solidFill>
                  <a:schemeClr val="lt2"/>
                </a:solidFill>
                <a:latin typeface="Montserrat ExtraBold"/>
                <a:ea typeface="Montserrat ExtraBold"/>
                <a:cs typeface="Montserrat ExtraBold"/>
                <a:sym typeface="Montserrat ExtraBold"/>
              </a:rPr>
              <a:t>Instructor:</a:t>
            </a:r>
            <a:endParaRPr sz="1200" dirty="0">
              <a:solidFill>
                <a:schemeClr val="lt2"/>
              </a:solidFill>
              <a:latin typeface="Montserrat ExtraBold"/>
              <a:ea typeface="Montserrat ExtraBold"/>
              <a:cs typeface="Montserrat ExtraBold"/>
              <a:sym typeface="Montserrat ExtraBold"/>
            </a:endParaRPr>
          </a:p>
        </p:txBody>
      </p:sp>
      <p:sp>
        <p:nvSpPr>
          <p:cNvPr id="97" name="Google Shape;97;p1"/>
          <p:cNvSpPr txBox="1"/>
          <p:nvPr/>
        </p:nvSpPr>
        <p:spPr>
          <a:xfrm>
            <a:off x="6996450" y="4640308"/>
            <a:ext cx="11529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200">
                <a:solidFill>
                  <a:schemeClr val="lt2"/>
                </a:solidFill>
                <a:latin typeface="Montserrat ExtraBold"/>
                <a:ea typeface="Montserrat ExtraBold"/>
                <a:cs typeface="Montserrat ExtraBold"/>
                <a:sym typeface="Montserrat ExtraBold"/>
              </a:rPr>
              <a:t>TAs:</a:t>
            </a:r>
            <a:endParaRPr sz="1200">
              <a:solidFill>
                <a:schemeClr val="lt2"/>
              </a:solidFill>
              <a:latin typeface="Montserrat ExtraBold"/>
              <a:ea typeface="Montserrat ExtraBold"/>
              <a:cs typeface="Montserrat ExtraBold"/>
              <a:sym typeface="Montserrat ExtraBold"/>
            </a:endParaRPr>
          </a:p>
        </p:txBody>
      </p:sp>
      <p:sp>
        <p:nvSpPr>
          <p:cNvPr id="98" name="Google Shape;98;p1"/>
          <p:cNvSpPr txBox="1"/>
          <p:nvPr/>
        </p:nvSpPr>
        <p:spPr>
          <a:xfrm>
            <a:off x="8129593" y="4177922"/>
            <a:ext cx="3556009"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solidFill>
                  <a:schemeClr val="lt2"/>
                </a:solidFill>
                <a:latin typeface="Montserrat SemiBold"/>
                <a:ea typeface="Montserrat SemiBold"/>
                <a:cs typeface="Montserrat SemiBold"/>
                <a:sym typeface="Montserrat SemiBold"/>
              </a:rPr>
              <a:t>Brett Wortzman</a:t>
            </a:r>
            <a:endParaRPr sz="1200" dirty="0">
              <a:solidFill>
                <a:schemeClr val="lt2"/>
              </a:solidFill>
              <a:latin typeface="Montserrat SemiBold"/>
              <a:ea typeface="Montserrat SemiBold"/>
              <a:cs typeface="Montserrat SemiBold"/>
              <a:sym typeface="Montserrat SemiBold"/>
            </a:endParaRPr>
          </a:p>
        </p:txBody>
      </p:sp>
      <p:sp>
        <p:nvSpPr>
          <p:cNvPr id="99" name="Google Shape;99;p1"/>
          <p:cNvSpPr txBox="1"/>
          <p:nvPr/>
        </p:nvSpPr>
        <p:spPr>
          <a:xfrm>
            <a:off x="8149349" y="4640324"/>
            <a:ext cx="3737319" cy="1323206"/>
          </a:xfrm>
          <a:prstGeom prst="rect">
            <a:avLst/>
          </a:prstGeom>
          <a:noFill/>
          <a:ln>
            <a:noFill/>
          </a:ln>
        </p:spPr>
        <p:txBody>
          <a:bodyPr spcFirstLastPara="1" wrap="square" lIns="91440" tIns="91425" rIns="91425" bIns="91425" numCol="4" anchor="t" anchorCtr="0">
            <a:noAutofit/>
          </a:bodyPr>
          <a:lstStyle/>
          <a:p>
            <a:pPr lvl="0">
              <a:lnSpc>
                <a:spcPct val="115000"/>
              </a:lnSpc>
            </a:pPr>
            <a:r>
              <a:rPr lang="en-US" sz="1000" dirty="0" err="1">
                <a:solidFill>
                  <a:schemeClr val="lt2"/>
                </a:solidFill>
                <a:latin typeface="Montserrat SemiBold"/>
                <a:ea typeface="Montserrat SemiBold"/>
                <a:cs typeface="Montserrat SemiBold"/>
                <a:sym typeface="Montserrat SemiBold"/>
              </a:rPr>
              <a:t>Archit</a:t>
            </a:r>
            <a:endParaRPr lang="en-US" sz="1000" dirty="0">
              <a:solidFill>
                <a:schemeClr val="lt2"/>
              </a:solidFill>
              <a:latin typeface="Montserrat SemiBold"/>
              <a:ea typeface="Montserrat SemiBold"/>
              <a:cs typeface="Montserrat SemiBold"/>
              <a:sym typeface="Montserrat SemiBold"/>
            </a:endParaRPr>
          </a:p>
          <a:p>
            <a:pPr lvl="0">
              <a:lnSpc>
                <a:spcPct val="115000"/>
              </a:lnSpc>
            </a:pPr>
            <a:r>
              <a:rPr lang="en-US" sz="1000" dirty="0">
                <a:solidFill>
                  <a:schemeClr val="lt2"/>
                </a:solidFill>
                <a:latin typeface="Montserrat SemiBold"/>
                <a:ea typeface="Montserrat SemiBold"/>
                <a:cs typeface="Montserrat SemiBold"/>
                <a:sym typeface="Montserrat SemiBold"/>
              </a:rPr>
              <a:t>Blake P.</a:t>
            </a:r>
          </a:p>
          <a:p>
            <a:pPr lvl="0">
              <a:lnSpc>
                <a:spcPct val="115000"/>
              </a:lnSpc>
            </a:pPr>
            <a:r>
              <a:rPr lang="en-US" sz="1000" dirty="0">
                <a:solidFill>
                  <a:schemeClr val="lt2"/>
                </a:solidFill>
                <a:latin typeface="Montserrat SemiBold"/>
                <a:ea typeface="Montserrat SemiBold"/>
                <a:cs typeface="Montserrat SemiBold"/>
                <a:sym typeface="Montserrat SemiBold"/>
              </a:rPr>
              <a:t>Blake R.</a:t>
            </a:r>
          </a:p>
          <a:p>
            <a:pPr lvl="0">
              <a:lnSpc>
                <a:spcPct val="115000"/>
              </a:lnSpc>
            </a:pPr>
            <a:r>
              <a:rPr lang="en-US" sz="1000" dirty="0">
                <a:solidFill>
                  <a:schemeClr val="lt2"/>
                </a:solidFill>
                <a:latin typeface="Montserrat SemiBold"/>
                <a:ea typeface="Montserrat SemiBold"/>
                <a:cs typeface="Montserrat SemiBold"/>
                <a:sym typeface="Montserrat SemiBold"/>
              </a:rPr>
              <a:t>Cady</a:t>
            </a:r>
          </a:p>
          <a:p>
            <a:pPr lvl="0">
              <a:lnSpc>
                <a:spcPct val="115000"/>
              </a:lnSpc>
            </a:pPr>
            <a:r>
              <a:rPr lang="en-US" sz="1000" dirty="0">
                <a:solidFill>
                  <a:schemeClr val="lt2"/>
                </a:solidFill>
                <a:latin typeface="Montserrat SemiBold"/>
                <a:ea typeface="Montserrat SemiBold"/>
                <a:cs typeface="Montserrat SemiBold"/>
                <a:sym typeface="Montserrat SemiBold"/>
              </a:rPr>
              <a:t>Carson</a:t>
            </a:r>
          </a:p>
          <a:p>
            <a:pPr lvl="0">
              <a:lnSpc>
                <a:spcPct val="115000"/>
              </a:lnSpc>
            </a:pPr>
            <a:r>
              <a:rPr lang="en-US" sz="1000" dirty="0">
                <a:solidFill>
                  <a:schemeClr val="lt2"/>
                </a:solidFill>
                <a:latin typeface="Montserrat SemiBold"/>
                <a:ea typeface="Montserrat SemiBold"/>
                <a:cs typeface="Montserrat SemiBold"/>
                <a:sym typeface="Montserrat SemiBold"/>
              </a:rPr>
              <a:t>Cole</a:t>
            </a:r>
          </a:p>
          <a:p>
            <a:pPr lvl="0">
              <a:lnSpc>
                <a:spcPct val="115000"/>
              </a:lnSpc>
            </a:pPr>
            <a:r>
              <a:rPr lang="en-US" sz="1000" dirty="0">
                <a:solidFill>
                  <a:schemeClr val="lt2"/>
                </a:solidFill>
                <a:latin typeface="Montserrat SemiBold"/>
                <a:ea typeface="Montserrat SemiBold"/>
                <a:cs typeface="Montserrat SemiBold"/>
                <a:sym typeface="Montserrat SemiBold"/>
              </a:rPr>
              <a:t>Connor</a:t>
            </a:r>
          </a:p>
          <a:p>
            <a:pPr lvl="0">
              <a:lnSpc>
                <a:spcPct val="115000"/>
              </a:lnSpc>
            </a:pPr>
            <a:r>
              <a:rPr lang="en-US" sz="1000" dirty="0">
                <a:solidFill>
                  <a:schemeClr val="lt2"/>
                </a:solidFill>
                <a:latin typeface="Montserrat SemiBold"/>
                <a:ea typeface="Montserrat SemiBold"/>
                <a:cs typeface="Montserrat SemiBold"/>
                <a:sym typeface="Montserrat SemiBold"/>
              </a:rPr>
              <a:t>Daniel</a:t>
            </a:r>
          </a:p>
          <a:p>
            <a:pPr lvl="0">
              <a:lnSpc>
                <a:spcPct val="115000"/>
              </a:lnSpc>
            </a:pPr>
            <a:r>
              <a:rPr lang="en-US" sz="1000" dirty="0">
                <a:solidFill>
                  <a:schemeClr val="lt2"/>
                </a:solidFill>
                <a:latin typeface="Montserrat SemiBold"/>
                <a:ea typeface="Montserrat SemiBold"/>
                <a:cs typeface="Montserrat SemiBold"/>
                <a:sym typeface="Montserrat SemiBold"/>
              </a:rPr>
              <a:t>David</a:t>
            </a:r>
          </a:p>
          <a:p>
            <a:pPr lvl="0">
              <a:lnSpc>
                <a:spcPct val="115000"/>
              </a:lnSpc>
            </a:pPr>
            <a:r>
              <a:rPr lang="en-US" sz="1000" dirty="0">
                <a:solidFill>
                  <a:schemeClr val="lt2"/>
                </a:solidFill>
                <a:latin typeface="Montserrat SemiBold"/>
                <a:ea typeface="Montserrat SemiBold"/>
                <a:cs typeface="Montserrat SemiBold"/>
                <a:sym typeface="Montserrat SemiBold"/>
              </a:rPr>
              <a:t>Hanna</a:t>
            </a:r>
          </a:p>
          <a:p>
            <a:pPr lvl="0">
              <a:lnSpc>
                <a:spcPct val="115000"/>
              </a:lnSpc>
            </a:pPr>
            <a:r>
              <a:rPr lang="en-US" sz="1000" dirty="0">
                <a:solidFill>
                  <a:schemeClr val="lt2"/>
                </a:solidFill>
                <a:latin typeface="Montserrat SemiBold"/>
                <a:ea typeface="Montserrat SemiBold"/>
                <a:cs typeface="Montserrat SemiBold"/>
                <a:sym typeface="Montserrat SemiBold"/>
              </a:rPr>
              <a:t>Isis</a:t>
            </a:r>
          </a:p>
          <a:p>
            <a:pPr lvl="0">
              <a:lnSpc>
                <a:spcPct val="115000"/>
              </a:lnSpc>
            </a:pPr>
            <a:r>
              <a:rPr lang="en-US" sz="1000" dirty="0">
                <a:solidFill>
                  <a:schemeClr val="lt2"/>
                </a:solidFill>
                <a:latin typeface="Montserrat SemiBold"/>
                <a:ea typeface="Montserrat SemiBold"/>
                <a:cs typeface="Montserrat SemiBold"/>
                <a:sym typeface="Montserrat SemiBold"/>
              </a:rPr>
              <a:t>Jun</a:t>
            </a:r>
          </a:p>
          <a:p>
            <a:pPr lvl="0">
              <a:lnSpc>
                <a:spcPct val="115000"/>
              </a:lnSpc>
            </a:pPr>
            <a:r>
              <a:rPr lang="en-US" sz="1000" dirty="0">
                <a:solidFill>
                  <a:schemeClr val="lt2"/>
                </a:solidFill>
                <a:latin typeface="Montserrat SemiBold"/>
                <a:ea typeface="Montserrat SemiBold"/>
                <a:cs typeface="Montserrat SemiBold"/>
                <a:sym typeface="Montserrat SemiBold"/>
              </a:rPr>
              <a:t>Landon</a:t>
            </a:r>
          </a:p>
          <a:p>
            <a:pPr lvl="0">
              <a:lnSpc>
                <a:spcPct val="115000"/>
              </a:lnSpc>
            </a:pPr>
            <a:r>
              <a:rPr lang="en-US" sz="1000" dirty="0">
                <a:solidFill>
                  <a:schemeClr val="lt2"/>
                </a:solidFill>
                <a:latin typeface="Montserrat SemiBold"/>
                <a:ea typeface="Montserrat SemiBold"/>
                <a:cs typeface="Montserrat SemiBold"/>
                <a:sym typeface="Montserrat SemiBold"/>
              </a:rPr>
              <a:t>Michelle</a:t>
            </a:r>
          </a:p>
          <a:p>
            <a:pPr lvl="0">
              <a:lnSpc>
                <a:spcPct val="115000"/>
              </a:lnSpc>
            </a:pPr>
            <a:r>
              <a:rPr lang="en-US" sz="1000" dirty="0">
                <a:solidFill>
                  <a:schemeClr val="lt2"/>
                </a:solidFill>
                <a:latin typeface="Montserrat SemiBold"/>
                <a:ea typeface="Montserrat SemiBold"/>
                <a:cs typeface="Montserrat SemiBold"/>
                <a:sym typeface="Montserrat SemiBold"/>
              </a:rPr>
              <a:t>Naomi</a:t>
            </a:r>
          </a:p>
          <a:p>
            <a:pPr lvl="0">
              <a:lnSpc>
                <a:spcPct val="115000"/>
              </a:lnSpc>
            </a:pPr>
            <a:r>
              <a:rPr lang="en-US" sz="1000" dirty="0">
                <a:solidFill>
                  <a:schemeClr val="lt2"/>
                </a:solidFill>
                <a:latin typeface="Montserrat SemiBold"/>
                <a:ea typeface="Montserrat SemiBold"/>
                <a:cs typeface="Montserrat SemiBold"/>
                <a:sym typeface="Montserrat SemiBold"/>
              </a:rPr>
              <a:t>Neha</a:t>
            </a:r>
          </a:p>
          <a:p>
            <a:pPr lvl="0">
              <a:lnSpc>
                <a:spcPct val="115000"/>
              </a:lnSpc>
            </a:pPr>
            <a:r>
              <a:rPr lang="en-US" sz="1000" dirty="0">
                <a:solidFill>
                  <a:schemeClr val="lt2"/>
                </a:solidFill>
                <a:latin typeface="Montserrat SemiBold"/>
                <a:ea typeface="Montserrat SemiBold"/>
                <a:cs typeface="Montserrat SemiBold"/>
                <a:sym typeface="Montserrat SemiBold"/>
              </a:rPr>
              <a:t>Nicole</a:t>
            </a:r>
          </a:p>
          <a:p>
            <a:pPr lvl="0">
              <a:lnSpc>
                <a:spcPct val="115000"/>
              </a:lnSpc>
            </a:pPr>
            <a:r>
              <a:rPr lang="en-US" sz="1000" dirty="0">
                <a:solidFill>
                  <a:schemeClr val="lt2"/>
                </a:solidFill>
                <a:latin typeface="Montserrat SemiBold"/>
                <a:ea typeface="Montserrat SemiBold"/>
                <a:cs typeface="Montserrat SemiBold"/>
                <a:sym typeface="Montserrat SemiBold"/>
              </a:rPr>
              <a:t>Rio</a:t>
            </a:r>
          </a:p>
          <a:p>
            <a:pPr lvl="0">
              <a:lnSpc>
                <a:spcPct val="115000"/>
              </a:lnSpc>
            </a:pPr>
            <a:r>
              <a:rPr lang="en-US" sz="1000" dirty="0">
                <a:solidFill>
                  <a:schemeClr val="lt2"/>
                </a:solidFill>
                <a:latin typeface="Montserrat SemiBold"/>
                <a:ea typeface="Montserrat SemiBold"/>
                <a:cs typeface="Montserrat SemiBold"/>
                <a:sym typeface="Montserrat SemiBold"/>
              </a:rPr>
              <a:t>Rohan</a:t>
            </a:r>
          </a:p>
          <a:p>
            <a:pPr lvl="0">
              <a:lnSpc>
                <a:spcPct val="115000"/>
              </a:lnSpc>
            </a:pPr>
            <a:r>
              <a:rPr lang="en-US" sz="1000" dirty="0" err="1">
                <a:solidFill>
                  <a:schemeClr val="lt2"/>
                </a:solidFill>
                <a:latin typeface="Montserrat SemiBold"/>
                <a:ea typeface="Montserrat SemiBold"/>
                <a:cs typeface="Montserrat SemiBold"/>
                <a:sym typeface="Montserrat SemiBold"/>
              </a:rPr>
              <a:t>Shreyank</a:t>
            </a:r>
            <a:endParaRPr lang="en-US" sz="1000" dirty="0">
              <a:solidFill>
                <a:schemeClr val="lt2"/>
              </a:solidFill>
              <a:latin typeface="Montserrat SemiBold"/>
              <a:ea typeface="Montserrat SemiBold"/>
              <a:cs typeface="Montserrat SemiBold"/>
              <a:sym typeface="Montserrat SemiBold"/>
            </a:endParaRPr>
          </a:p>
          <a:p>
            <a:pPr lvl="0">
              <a:lnSpc>
                <a:spcPct val="115000"/>
              </a:lnSpc>
            </a:pPr>
            <a:r>
              <a:rPr lang="en-US" sz="1000" dirty="0">
                <a:solidFill>
                  <a:schemeClr val="lt2"/>
                </a:solidFill>
                <a:latin typeface="Montserrat SemiBold"/>
                <a:ea typeface="Montserrat SemiBold"/>
                <a:cs typeface="Montserrat SemiBold"/>
                <a:sym typeface="Montserrat SemiBold"/>
              </a:rPr>
              <a:t>Somya</a:t>
            </a:r>
          </a:p>
          <a:p>
            <a:pPr lvl="0">
              <a:lnSpc>
                <a:spcPct val="115000"/>
              </a:lnSpc>
            </a:pPr>
            <a:r>
              <a:rPr lang="en-US" sz="1000" dirty="0" err="1">
                <a:solidFill>
                  <a:schemeClr val="lt2"/>
                </a:solidFill>
                <a:latin typeface="Montserrat SemiBold"/>
                <a:ea typeface="Montserrat SemiBold"/>
                <a:cs typeface="Montserrat SemiBold"/>
                <a:sym typeface="Montserrat SemiBold"/>
              </a:rPr>
              <a:t>Sreshta</a:t>
            </a:r>
            <a:endParaRPr lang="en-US" sz="1000" dirty="0">
              <a:solidFill>
                <a:schemeClr val="lt2"/>
              </a:solidFill>
              <a:latin typeface="Montserrat SemiBold"/>
              <a:ea typeface="Montserrat SemiBold"/>
              <a:cs typeface="Montserrat SemiBold"/>
              <a:sym typeface="Montserrat SemiBold"/>
            </a:endParaRPr>
          </a:p>
          <a:p>
            <a:pPr lvl="0">
              <a:lnSpc>
                <a:spcPct val="115000"/>
              </a:lnSpc>
            </a:pPr>
            <a:r>
              <a:rPr lang="en-US" sz="1000" dirty="0" err="1">
                <a:solidFill>
                  <a:schemeClr val="lt2"/>
                </a:solidFill>
                <a:latin typeface="Montserrat SemiBold"/>
                <a:ea typeface="Montserrat SemiBold"/>
                <a:cs typeface="Montserrat SemiBold"/>
                <a:sym typeface="Montserrat SemiBold"/>
              </a:rPr>
              <a:t>Suyash</a:t>
            </a:r>
            <a:endParaRPr lang="en-US" sz="1000" dirty="0">
              <a:solidFill>
                <a:schemeClr val="lt2"/>
              </a:solidFill>
              <a:latin typeface="Montserrat SemiBold"/>
              <a:ea typeface="Montserrat SemiBold"/>
              <a:cs typeface="Montserrat SemiBold"/>
              <a:sym typeface="Montserrat SemiBold"/>
            </a:endParaRPr>
          </a:p>
          <a:p>
            <a:pPr lvl="0">
              <a:lnSpc>
                <a:spcPct val="115000"/>
              </a:lnSpc>
            </a:pPr>
            <a:r>
              <a:rPr lang="en-US" sz="1000" dirty="0">
                <a:solidFill>
                  <a:schemeClr val="lt2"/>
                </a:solidFill>
                <a:latin typeface="Montserrat SemiBold"/>
                <a:ea typeface="Montserrat SemiBold"/>
                <a:cs typeface="Montserrat SemiBold"/>
                <a:sym typeface="Montserrat SemiBold"/>
              </a:rPr>
              <a:t>Trisha</a:t>
            </a:r>
          </a:p>
          <a:p>
            <a:pPr lvl="0">
              <a:lnSpc>
                <a:spcPct val="115000"/>
              </a:lnSpc>
            </a:pPr>
            <a:r>
              <a:rPr lang="en-US" sz="1000" dirty="0">
                <a:solidFill>
                  <a:schemeClr val="lt2"/>
                </a:solidFill>
                <a:latin typeface="Montserrat SemiBold"/>
                <a:ea typeface="Montserrat SemiBold"/>
                <a:cs typeface="Montserrat SemiBold"/>
                <a:sym typeface="Montserrat SemiBold"/>
              </a:rPr>
              <a:t>Wesley</a:t>
            </a:r>
          </a:p>
          <a:p>
            <a:pPr lvl="0">
              <a:lnSpc>
                <a:spcPct val="115000"/>
              </a:lnSpc>
            </a:pPr>
            <a:r>
              <a:rPr lang="en-US" sz="1000" dirty="0">
                <a:solidFill>
                  <a:schemeClr val="lt2"/>
                </a:solidFill>
                <a:latin typeface="Montserrat SemiBold"/>
                <a:ea typeface="Montserrat SemiBold"/>
                <a:cs typeface="Montserrat SemiBold"/>
                <a:sym typeface="Montserrat SemiBold"/>
              </a:rPr>
              <a:t>Yash</a:t>
            </a:r>
          </a:p>
        </p:txBody>
      </p:sp>
      <p:sp>
        <p:nvSpPr>
          <p:cNvPr id="7" name="Rectangle 6">
            <a:extLst>
              <a:ext uri="{FF2B5EF4-FFF2-40B4-BE49-F238E27FC236}">
                <a16:creationId xmlns:a16="http://schemas.microsoft.com/office/drawing/2014/main" id="{69222533-4092-295A-57CD-F63902190B19}"/>
              </a:ext>
            </a:extLst>
          </p:cNvPr>
          <p:cNvSpPr/>
          <p:nvPr/>
        </p:nvSpPr>
        <p:spPr>
          <a:xfrm>
            <a:off x="3299180" y="5637984"/>
            <a:ext cx="1100215" cy="10977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C56AF5E-8AA2-AD4C-02B1-63F323F8BC46}"/>
              </a:ext>
            </a:extLst>
          </p:cNvPr>
          <p:cNvPicPr>
            <a:picLocks noChangeAspect="1"/>
          </p:cNvPicPr>
          <p:nvPr/>
        </p:nvPicPr>
        <p:blipFill>
          <a:blip r:embed="rId4"/>
          <a:stretch>
            <a:fillRect/>
          </a:stretch>
        </p:blipFill>
        <p:spPr>
          <a:xfrm>
            <a:off x="3292554" y="5617614"/>
            <a:ext cx="1124766" cy="11247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Lecture Outline</a:t>
            </a:r>
            <a:endParaRPr dirty="0"/>
          </a:p>
        </p:txBody>
      </p:sp>
      <p:sp>
        <p:nvSpPr>
          <p:cNvPr id="284" name="Google Shape;284;p18"/>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600"/>
              </a:spcAft>
              <a:buClr>
                <a:srgbClr val="000000"/>
              </a:buClr>
              <a:buSzPts val="2800"/>
              <a:buChar char="•"/>
            </a:pPr>
            <a:r>
              <a:rPr lang="en-US" b="1" dirty="0">
                <a:solidFill>
                  <a:srgbClr val="EE8A64"/>
                </a:solidFill>
              </a:rPr>
              <a:t>Introductions</a:t>
            </a:r>
          </a:p>
          <a:p>
            <a:pPr marL="228600" lvl="0" indent="-228600" algn="l" rtl="0">
              <a:lnSpc>
                <a:spcPct val="90000"/>
              </a:lnSpc>
              <a:spcBef>
                <a:spcPts val="0"/>
              </a:spcBef>
              <a:spcAft>
                <a:spcPts val="600"/>
              </a:spcAft>
              <a:buClr>
                <a:srgbClr val="000000"/>
              </a:buClr>
              <a:buSzPts val="2800"/>
              <a:buChar char="•"/>
            </a:pPr>
            <a:r>
              <a:rPr lang="en-US" dirty="0"/>
              <a:t>About this Course</a:t>
            </a:r>
          </a:p>
          <a:p>
            <a:pPr marL="685800" lvl="1" indent="-228600">
              <a:spcBef>
                <a:spcPts val="0"/>
              </a:spcBef>
              <a:spcAft>
                <a:spcPts val="600"/>
              </a:spcAft>
              <a:buSzPts val="2800"/>
              <a:buChar char="•"/>
            </a:pPr>
            <a:r>
              <a:rPr lang="en-US" dirty="0"/>
              <a:t>Making the Most of this Class</a:t>
            </a:r>
          </a:p>
          <a:p>
            <a:pPr marL="685800" lvl="1" indent="-228600">
              <a:spcBef>
                <a:spcPts val="0"/>
              </a:spcBef>
              <a:spcAft>
                <a:spcPts val="600"/>
              </a:spcAft>
              <a:buSzPts val="2800"/>
              <a:buChar char="•"/>
            </a:pPr>
            <a:r>
              <a:rPr lang="en-US" dirty="0"/>
              <a:t>Community and Culture</a:t>
            </a:r>
          </a:p>
          <a:p>
            <a:pPr marL="685800" lvl="1" indent="-228600">
              <a:spcBef>
                <a:spcPts val="0"/>
              </a:spcBef>
              <a:spcAft>
                <a:spcPts val="600"/>
              </a:spcAft>
              <a:buSzPts val="2800"/>
              <a:buChar char="•"/>
            </a:pPr>
            <a:r>
              <a:rPr lang="en-US" dirty="0"/>
              <a:t>Course Components &amp; Tools</a:t>
            </a:r>
          </a:p>
          <a:p>
            <a:pPr marL="228600" lvl="0" indent="-228600" algn="l" rtl="0">
              <a:lnSpc>
                <a:spcPct val="90000"/>
              </a:lnSpc>
              <a:spcBef>
                <a:spcPts val="1000"/>
              </a:spcBef>
              <a:spcAft>
                <a:spcPts val="600"/>
              </a:spcAft>
              <a:buClr>
                <a:srgbClr val="000000"/>
              </a:buClr>
              <a:buSzPts val="2800"/>
              <a:buChar char="•"/>
            </a:pPr>
            <a:r>
              <a:rPr lang="en-US" b="0" i="0" u="none" strike="noStrike" cap="none" dirty="0">
                <a:solidFill>
                  <a:srgbClr val="000000"/>
                </a:solidFill>
                <a:latin typeface="Calibri"/>
                <a:ea typeface="Calibri"/>
                <a:cs typeface="Calibri"/>
                <a:sym typeface="Calibri"/>
              </a:rPr>
              <a:t>Intro/Review Java</a:t>
            </a:r>
            <a:endParaRPr dirty="0"/>
          </a:p>
        </p:txBody>
      </p:sp>
      <p:sp>
        <p:nvSpPr>
          <p:cNvPr id="285" name="Google Shape;285;p18"/>
          <p:cNvSpPr/>
          <p:nvPr/>
        </p:nvSpPr>
        <p:spPr>
          <a:xfrm rot="10800000">
            <a:off x="3145604" y="1468671"/>
            <a:ext cx="444852" cy="308934"/>
          </a:xfrm>
          <a:custGeom>
            <a:avLst/>
            <a:gdLst/>
            <a:ahLst/>
            <a:cxnLst/>
            <a:rect l="l" t="t" r="r" b="b"/>
            <a:pathLst>
              <a:path w="21600" h="21600" extrusionOk="0">
                <a:moveTo>
                  <a:pt x="0" y="0"/>
                </a:moveTo>
                <a:lnTo>
                  <a:pt x="14100" y="0"/>
                </a:lnTo>
                <a:lnTo>
                  <a:pt x="21600" y="10800"/>
                </a:lnTo>
                <a:lnTo>
                  <a:pt x="14100" y="21600"/>
                </a:lnTo>
                <a:lnTo>
                  <a:pt x="0" y="21600"/>
                </a:lnTo>
                <a:close/>
              </a:path>
            </a:pathLst>
          </a:custGeom>
          <a:solidFill>
            <a:schemeClr val="accent5"/>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535277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28B93-C730-98DA-5676-1C45C1565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C15C8-0396-5E93-9CCB-866EF42BCBB6}"/>
              </a:ext>
            </a:extLst>
          </p:cNvPr>
          <p:cNvSpPr>
            <a:spLocks noGrp="1"/>
          </p:cNvSpPr>
          <p:nvPr>
            <p:ph type="title"/>
          </p:nvPr>
        </p:nvSpPr>
        <p:spPr/>
        <p:txBody>
          <a:bodyPr/>
          <a:lstStyle/>
          <a:p>
            <a:r>
              <a:rPr lang="en-US" dirty="0"/>
              <a:t>Hi, I’m Brett! </a:t>
            </a:r>
            <a:r>
              <a:rPr lang="en-US" b="0" dirty="0"/>
              <a:t>(he/him)</a:t>
            </a:r>
            <a:endParaRPr lang="en-US" dirty="0"/>
          </a:p>
        </p:txBody>
      </p:sp>
      <p:sp>
        <p:nvSpPr>
          <p:cNvPr id="3" name="Text Placeholder 2">
            <a:extLst>
              <a:ext uri="{FF2B5EF4-FFF2-40B4-BE49-F238E27FC236}">
                <a16:creationId xmlns:a16="http://schemas.microsoft.com/office/drawing/2014/main" id="{749B8AD9-02C8-A59D-6FE8-8AC974634552}"/>
              </a:ext>
            </a:extLst>
          </p:cNvPr>
          <p:cNvSpPr>
            <a:spLocks noGrp="1"/>
          </p:cNvSpPr>
          <p:nvPr>
            <p:ph type="body" idx="1"/>
          </p:nvPr>
        </p:nvSpPr>
        <p:spPr>
          <a:xfrm>
            <a:off x="838200" y="1371600"/>
            <a:ext cx="6963888" cy="4805363"/>
          </a:xfrm>
        </p:spPr>
        <p:txBody>
          <a:bodyPr>
            <a:normAutofit/>
          </a:bodyPr>
          <a:lstStyle/>
          <a:p>
            <a:r>
              <a:rPr lang="en-US" sz="2400" dirty="0"/>
              <a:t>Associate Teaching Professor</a:t>
            </a:r>
          </a:p>
          <a:p>
            <a:r>
              <a:rPr lang="en-US" sz="2400" dirty="0"/>
              <a:t>Frequent intro CS instructor</a:t>
            </a:r>
          </a:p>
          <a:p>
            <a:r>
              <a:rPr lang="en-US" sz="2400" dirty="0"/>
              <a:t>Also interested in CS education/pedagogy</a:t>
            </a:r>
          </a:p>
          <a:p>
            <a:r>
              <a:rPr lang="en-US" sz="2400" dirty="0"/>
              <a:t>Previously:</a:t>
            </a:r>
          </a:p>
          <a:p>
            <a:pPr lvl="1"/>
            <a:r>
              <a:rPr lang="en-US" sz="1600" dirty="0"/>
              <a:t>trained CS teachers (and still!)</a:t>
            </a:r>
          </a:p>
          <a:p>
            <a:pPr lvl="1"/>
            <a:r>
              <a:rPr lang="en-US" sz="1600" dirty="0"/>
              <a:t>developed CS curriculum (and still!)</a:t>
            </a:r>
          </a:p>
          <a:p>
            <a:pPr lvl="1"/>
            <a:r>
              <a:rPr lang="en-US" sz="1600" dirty="0"/>
              <a:t>taught high school CS</a:t>
            </a:r>
          </a:p>
          <a:p>
            <a:pPr lvl="1"/>
            <a:r>
              <a:rPr lang="en-US" sz="1600" dirty="0"/>
              <a:t>worked as a software engineering</a:t>
            </a:r>
          </a:p>
          <a:p>
            <a:r>
              <a:rPr lang="en-US" sz="2400" dirty="0"/>
              <a:t>Non-CS hobbies: board games/RPGs, officiating football, announcing robotics competitions</a:t>
            </a:r>
          </a:p>
        </p:txBody>
      </p:sp>
      <p:sp>
        <p:nvSpPr>
          <p:cNvPr id="6" name="Slide Number Placeholder 5">
            <a:extLst>
              <a:ext uri="{FF2B5EF4-FFF2-40B4-BE49-F238E27FC236}">
                <a16:creationId xmlns:a16="http://schemas.microsoft.com/office/drawing/2014/main" id="{1ECC4CAD-72BF-49BD-480B-35992E600E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dirty="0"/>
          </a:p>
        </p:txBody>
      </p:sp>
      <p:pic>
        <p:nvPicPr>
          <p:cNvPr id="5" name="Picture 4" descr="A headshot of Brett, a white man with short black hair and a beard and wearing a blue collared shirt, smiling at the camera.">
            <a:extLst>
              <a:ext uri="{FF2B5EF4-FFF2-40B4-BE49-F238E27FC236}">
                <a16:creationId xmlns:a16="http://schemas.microsoft.com/office/drawing/2014/main" id="{8F00B0AC-2A0B-773D-E099-136AEDE13F84}"/>
              </a:ext>
            </a:extLst>
          </p:cNvPr>
          <p:cNvPicPr>
            <a:picLocks noChangeAspect="1"/>
          </p:cNvPicPr>
          <p:nvPr/>
        </p:nvPicPr>
        <p:blipFill>
          <a:blip r:embed="rId3"/>
          <a:stretch>
            <a:fillRect/>
          </a:stretch>
        </p:blipFill>
        <p:spPr>
          <a:xfrm>
            <a:off x="8273716" y="1888958"/>
            <a:ext cx="3080084" cy="3080084"/>
          </a:xfrm>
          <a:prstGeom prst="rect">
            <a:avLst/>
          </a:prstGeom>
        </p:spPr>
      </p:pic>
    </p:spTree>
    <p:extLst>
      <p:ext uri="{BB962C8B-B14F-4D97-AF65-F5344CB8AC3E}">
        <p14:creationId xmlns:p14="http://schemas.microsoft.com/office/powerpoint/2010/main" val="248406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4"/>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Students</a:t>
            </a:r>
            <a:endParaRPr/>
          </a:p>
        </p:txBody>
      </p:sp>
      <p:sp>
        <p:nvSpPr>
          <p:cNvPr id="126" name="Google Shape;126;p4"/>
          <p:cNvSpPr txBox="1">
            <a:spLocks noGrp="1"/>
          </p:cNvSpPr>
          <p:nvPr>
            <p:ph type="body" idx="1"/>
          </p:nvPr>
        </p:nvSpPr>
        <p:spPr>
          <a:xfrm>
            <a:off x="838200" y="1371599"/>
            <a:ext cx="10515600" cy="5029837"/>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0"/>
              </a:spcAft>
              <a:buClr>
                <a:srgbClr val="000000"/>
              </a:buClr>
              <a:buSzPts val="2800"/>
              <a:buChar char="•"/>
            </a:pPr>
            <a:r>
              <a:rPr lang="en-US" sz="2800" b="0" i="0" u="none" strike="noStrike" cap="none" dirty="0">
                <a:solidFill>
                  <a:srgbClr val="000000"/>
                </a:solidFill>
                <a:latin typeface="Calibri"/>
                <a:ea typeface="Calibri"/>
                <a:cs typeface="Calibri"/>
                <a:sym typeface="Calibri"/>
              </a:rPr>
              <a:t>Currently </a:t>
            </a:r>
            <a:r>
              <a:rPr lang="en-US" dirty="0"/>
              <a:t>418 </a:t>
            </a:r>
            <a:r>
              <a:rPr lang="en-US" sz="2800" b="0" i="0" u="none" strike="noStrike" cap="none" dirty="0">
                <a:solidFill>
                  <a:srgbClr val="000000"/>
                </a:solidFill>
                <a:latin typeface="Calibri"/>
                <a:ea typeface="Calibri"/>
                <a:cs typeface="Calibri"/>
                <a:sym typeface="Calibri"/>
              </a:rPr>
              <a:t>students registered for the course!</a:t>
            </a:r>
            <a:endParaRPr dirty="0"/>
          </a:p>
          <a:p>
            <a:pPr marL="0" lvl="0" indent="0" algn="l" rtl="0">
              <a:lnSpc>
                <a:spcPct val="90000"/>
              </a:lnSpc>
              <a:spcBef>
                <a:spcPts val="1000"/>
              </a:spcBef>
              <a:spcAft>
                <a:spcPts val="0"/>
              </a:spcAft>
              <a:buClr>
                <a:srgbClr val="000000"/>
              </a:buClr>
              <a:buSzPts val="2800"/>
              <a:buNone/>
            </a:pPr>
            <a:endParaRPr sz="2000" b="0" i="0" u="none" strike="noStrike" cap="none" dirty="0">
              <a:solidFill>
                <a:srgbClr val="000000"/>
              </a:solidFill>
              <a:latin typeface="Calibri"/>
              <a:ea typeface="Calibri"/>
              <a:cs typeface="Calibri"/>
              <a:sym typeface="Calibri"/>
            </a:endParaRPr>
          </a:p>
          <a:p>
            <a:pPr marL="228600" lvl="0" indent="-228600" algn="l" rtl="0">
              <a:lnSpc>
                <a:spcPct val="90000"/>
              </a:lnSpc>
              <a:spcBef>
                <a:spcPts val="1000"/>
              </a:spcBef>
              <a:spcAft>
                <a:spcPts val="0"/>
              </a:spcAft>
              <a:buClr>
                <a:srgbClr val="000000"/>
              </a:buClr>
              <a:buSzPts val="2800"/>
              <a:buChar char="•"/>
            </a:pPr>
            <a:r>
              <a:rPr lang="en-US" sz="2800" b="0" i="0" u="none" strike="noStrike" cap="none" dirty="0">
                <a:solidFill>
                  <a:srgbClr val="000000"/>
                </a:solidFill>
                <a:latin typeface="Calibri"/>
                <a:ea typeface="Calibri"/>
                <a:cs typeface="Calibri"/>
                <a:sym typeface="Calibri"/>
              </a:rPr>
              <a:t>Strength in numbers</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With 418 students, if you’re confused about something, we guarantee someone else is too! Ask questions in </a:t>
            </a:r>
            <a:r>
              <a:rPr lang="en-US" sz="2400" dirty="0" err="1"/>
              <a:t>Slido</a:t>
            </a:r>
            <a:r>
              <a:rPr lang="en-US" sz="2400" dirty="0"/>
              <a:t> or in class 🗣️</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Students come from all different backgrounds, majors, &amp; interests in future career goals.</a:t>
            </a:r>
            <a:endParaRPr dirty="0"/>
          </a:p>
          <a:p>
            <a:pPr marL="228600" lvl="0" indent="-76200" algn="l" rtl="0">
              <a:lnSpc>
                <a:spcPct val="90000"/>
              </a:lnSpc>
              <a:spcBef>
                <a:spcPts val="1000"/>
              </a:spcBef>
              <a:spcAft>
                <a:spcPts val="0"/>
              </a:spcAft>
              <a:buClr>
                <a:srgbClr val="000000"/>
              </a:buClr>
              <a:buSzPts val="2400"/>
              <a:buNone/>
            </a:pPr>
            <a:endParaRPr sz="2000" dirty="0"/>
          </a:p>
          <a:p>
            <a:pPr marL="228600" lvl="0" indent="-228600" algn="l" rtl="0">
              <a:lnSpc>
                <a:spcPct val="90000"/>
              </a:lnSpc>
              <a:spcBef>
                <a:spcPts val="1000"/>
              </a:spcBef>
              <a:spcAft>
                <a:spcPts val="0"/>
              </a:spcAft>
              <a:buClr>
                <a:srgbClr val="000000"/>
              </a:buClr>
              <a:buSzPts val="2800"/>
              <a:buChar char="•"/>
            </a:pPr>
            <a:r>
              <a:rPr lang="en-US" sz="2800" b="0" i="0" u="none" strike="noStrike" cap="none" dirty="0">
                <a:solidFill>
                  <a:srgbClr val="000000"/>
                </a:solidFill>
                <a:latin typeface="Calibri"/>
                <a:ea typeface="Calibri"/>
                <a:cs typeface="Calibri"/>
                <a:sym typeface="Calibri"/>
              </a:rPr>
              <a:t>Focus on us trying to help you build community</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Meet others in the class to form study groups or have people you can work with.</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Lecture Outline</a:t>
            </a:r>
            <a:endParaRPr dirty="0"/>
          </a:p>
        </p:txBody>
      </p:sp>
      <p:sp>
        <p:nvSpPr>
          <p:cNvPr id="284" name="Google Shape;284;p18"/>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600"/>
              </a:spcAft>
              <a:buClr>
                <a:srgbClr val="000000"/>
              </a:buClr>
              <a:buSzPts val="2800"/>
              <a:buChar char="•"/>
            </a:pPr>
            <a:r>
              <a:rPr lang="en-US" dirty="0"/>
              <a:t>Introductions</a:t>
            </a:r>
          </a:p>
          <a:p>
            <a:pPr marL="228600" lvl="0" indent="-228600" algn="l" rtl="0">
              <a:lnSpc>
                <a:spcPct val="90000"/>
              </a:lnSpc>
              <a:spcBef>
                <a:spcPts val="0"/>
              </a:spcBef>
              <a:spcAft>
                <a:spcPts val="600"/>
              </a:spcAft>
              <a:buClr>
                <a:srgbClr val="000000"/>
              </a:buClr>
              <a:buSzPts val="2800"/>
              <a:buChar char="•"/>
            </a:pPr>
            <a:r>
              <a:rPr lang="en-US" b="1" dirty="0">
                <a:solidFill>
                  <a:srgbClr val="EE8A64"/>
                </a:solidFill>
              </a:rPr>
              <a:t>About this Course</a:t>
            </a:r>
          </a:p>
          <a:p>
            <a:pPr marL="685800" lvl="1" indent="-228600">
              <a:spcBef>
                <a:spcPts val="0"/>
              </a:spcBef>
              <a:spcAft>
                <a:spcPts val="600"/>
              </a:spcAft>
              <a:buSzPts val="2800"/>
              <a:buChar char="•"/>
            </a:pPr>
            <a:r>
              <a:rPr lang="en-US" dirty="0"/>
              <a:t>Making the Most of this Class</a:t>
            </a:r>
          </a:p>
          <a:p>
            <a:pPr marL="685800" lvl="1" indent="-228600">
              <a:spcBef>
                <a:spcPts val="0"/>
              </a:spcBef>
              <a:spcAft>
                <a:spcPts val="600"/>
              </a:spcAft>
              <a:buSzPts val="2800"/>
              <a:buChar char="•"/>
            </a:pPr>
            <a:r>
              <a:rPr lang="en-US" dirty="0"/>
              <a:t>Community and Culture</a:t>
            </a:r>
          </a:p>
          <a:p>
            <a:pPr marL="685800" lvl="1" indent="-228600">
              <a:spcBef>
                <a:spcPts val="0"/>
              </a:spcBef>
              <a:spcAft>
                <a:spcPts val="600"/>
              </a:spcAft>
              <a:buSzPts val="2800"/>
              <a:buChar char="•"/>
            </a:pPr>
            <a:r>
              <a:rPr lang="en-US" dirty="0"/>
              <a:t>Course Components &amp; Tools</a:t>
            </a:r>
          </a:p>
          <a:p>
            <a:pPr marL="228600" lvl="0" indent="-228600" algn="l" rtl="0">
              <a:lnSpc>
                <a:spcPct val="90000"/>
              </a:lnSpc>
              <a:spcBef>
                <a:spcPts val="1000"/>
              </a:spcBef>
              <a:spcAft>
                <a:spcPts val="600"/>
              </a:spcAft>
              <a:buClr>
                <a:srgbClr val="000000"/>
              </a:buClr>
              <a:buSzPts val="2800"/>
              <a:buChar char="•"/>
            </a:pPr>
            <a:r>
              <a:rPr lang="en-US" b="0" i="0" u="none" strike="noStrike" cap="none" dirty="0">
                <a:solidFill>
                  <a:srgbClr val="000000"/>
                </a:solidFill>
                <a:latin typeface="Calibri"/>
                <a:ea typeface="Calibri"/>
                <a:cs typeface="Calibri"/>
                <a:sym typeface="Calibri"/>
              </a:rPr>
              <a:t>Intro/Review Java</a:t>
            </a:r>
            <a:endParaRPr dirty="0"/>
          </a:p>
        </p:txBody>
      </p:sp>
      <p:sp>
        <p:nvSpPr>
          <p:cNvPr id="285" name="Google Shape;285;p18"/>
          <p:cNvSpPr/>
          <p:nvPr/>
        </p:nvSpPr>
        <p:spPr>
          <a:xfrm rot="10800000">
            <a:off x="3834717" y="1919245"/>
            <a:ext cx="444852" cy="308934"/>
          </a:xfrm>
          <a:custGeom>
            <a:avLst/>
            <a:gdLst/>
            <a:ahLst/>
            <a:cxnLst/>
            <a:rect l="l" t="t" r="r" b="b"/>
            <a:pathLst>
              <a:path w="21600" h="21600" extrusionOk="0">
                <a:moveTo>
                  <a:pt x="0" y="0"/>
                </a:moveTo>
                <a:lnTo>
                  <a:pt x="14100" y="0"/>
                </a:lnTo>
                <a:lnTo>
                  <a:pt x="21600" y="10800"/>
                </a:lnTo>
                <a:lnTo>
                  <a:pt x="14100" y="21600"/>
                </a:lnTo>
                <a:lnTo>
                  <a:pt x="0" y="21600"/>
                </a:lnTo>
                <a:close/>
              </a:path>
            </a:pathLst>
          </a:custGeom>
          <a:solidFill>
            <a:schemeClr val="accent5"/>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325615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5"/>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What is this Class?</a:t>
            </a:r>
            <a:endParaRPr/>
          </a:p>
        </p:txBody>
      </p:sp>
      <p:sp>
        <p:nvSpPr>
          <p:cNvPr id="132" name="Google Shape;132;p5"/>
          <p:cNvSpPr txBox="1"/>
          <p:nvPr/>
        </p:nvSpPr>
        <p:spPr>
          <a:xfrm>
            <a:off x="620959" y="1531279"/>
            <a:ext cx="5306249" cy="863600"/>
          </a:xfrm>
          <a:prstGeom prst="rect">
            <a:avLst/>
          </a:prstGeom>
          <a:noFill/>
          <a:ln>
            <a:noFill/>
          </a:ln>
        </p:spPr>
        <p:txBody>
          <a:bodyPr spcFirstLastPara="1" wrap="square" lIns="45700" tIns="45700" rIns="45700" bIns="45700" anchor="t" anchorCtr="0">
            <a:spAutoFit/>
          </a:bodyPr>
          <a:lstStyle/>
          <a:p>
            <a:pPr marL="0" marR="0" lvl="0" indent="0" algn="l" rtl="0">
              <a:lnSpc>
                <a:spcPct val="90000"/>
              </a:lnSpc>
              <a:spcBef>
                <a:spcPts val="0"/>
              </a:spcBef>
              <a:spcAft>
                <a:spcPts val="0"/>
              </a:spcAft>
              <a:buClr>
                <a:srgbClr val="000000"/>
              </a:buClr>
              <a:buSzPts val="2600"/>
              <a:buFont typeface="Calibri"/>
              <a:buNone/>
            </a:pPr>
            <a:r>
              <a:rPr lang="en-US" sz="2600" b="1" i="0" u="none" strike="noStrike" cap="none" dirty="0">
                <a:solidFill>
                  <a:srgbClr val="000000"/>
                </a:solidFill>
                <a:latin typeface="Calibri"/>
                <a:ea typeface="Calibri"/>
                <a:cs typeface="Calibri"/>
                <a:sym typeface="Calibri"/>
              </a:rPr>
              <a:t>CSE 121 – Computer Programming I</a:t>
            </a:r>
            <a:br>
              <a:rPr lang="en-US" sz="2600" b="1" i="0" u="none" strike="noStrike" cap="none" dirty="0">
                <a:solidFill>
                  <a:srgbClr val="000000"/>
                </a:solidFill>
                <a:latin typeface="Calibri"/>
                <a:ea typeface="Calibri"/>
                <a:cs typeface="Calibri"/>
                <a:sym typeface="Calibri"/>
              </a:rPr>
            </a:br>
            <a:r>
              <a:rPr lang="en-US" sz="2600" b="0" i="0" u="none" strike="noStrike" cap="none" dirty="0">
                <a:solidFill>
                  <a:srgbClr val="000000"/>
                </a:solidFill>
                <a:latin typeface="Calibri"/>
                <a:ea typeface="Calibri"/>
                <a:cs typeface="Calibri"/>
                <a:sym typeface="Calibri"/>
              </a:rPr>
              <a:t>or </a:t>
            </a:r>
            <a:r>
              <a:rPr lang="en-US" sz="2600" b="1" i="0" u="none" strike="noStrike" cap="none" dirty="0">
                <a:solidFill>
                  <a:srgbClr val="000000"/>
                </a:solidFill>
                <a:latin typeface="Calibri"/>
                <a:ea typeface="Calibri"/>
                <a:cs typeface="Calibri"/>
                <a:sym typeface="Calibri"/>
              </a:rPr>
              <a:t>Other Programming Experience</a:t>
            </a:r>
            <a:endParaRPr dirty="0"/>
          </a:p>
        </p:txBody>
      </p:sp>
      <p:sp>
        <p:nvSpPr>
          <p:cNvPr id="133" name="Google Shape;133;p5"/>
          <p:cNvSpPr txBox="1"/>
          <p:nvPr/>
        </p:nvSpPr>
        <p:spPr>
          <a:xfrm>
            <a:off x="629937" y="2485623"/>
            <a:ext cx="5306251" cy="3941259"/>
          </a:xfrm>
          <a:prstGeom prst="rect">
            <a:avLst/>
          </a:prstGeom>
          <a:noFill/>
          <a:ln>
            <a:noFill/>
          </a:ln>
        </p:spPr>
        <p:txBody>
          <a:bodyPr spcFirstLastPara="1" wrap="square" lIns="45700" tIns="45700" rIns="45700" bIns="45700" anchor="t" anchorCtr="0">
            <a:normAutofit/>
          </a:bodyPr>
          <a:lstStyle/>
          <a:p>
            <a:pPr marL="637794" marR="0" lvl="1" indent="-212597" algn="l" rtl="0">
              <a:lnSpc>
                <a:spcPct val="81000"/>
              </a:lnSpc>
              <a:spcBef>
                <a:spcPts val="0"/>
              </a:spcBef>
              <a:spcAft>
                <a:spcPts val="0"/>
              </a:spcAft>
              <a:buClr>
                <a:srgbClr val="000000"/>
              </a:buClr>
              <a:buSzPts val="2045"/>
              <a:buFont typeface="Helvetica Neue"/>
              <a:buChar char="-"/>
            </a:pPr>
            <a:r>
              <a:rPr lang="en-US" sz="2045" b="0" i="0" u="none" strike="noStrike" cap="none">
                <a:solidFill>
                  <a:srgbClr val="000000"/>
                </a:solidFill>
                <a:latin typeface="Calibri"/>
                <a:ea typeface="Calibri"/>
                <a:cs typeface="Calibri"/>
                <a:sym typeface="Calibri"/>
              </a:rPr>
              <a:t>Print statements</a:t>
            </a:r>
            <a:endParaRPr/>
          </a:p>
          <a:p>
            <a:pPr marL="637794" marR="0" lvl="1" indent="-212597" algn="l" rtl="0">
              <a:lnSpc>
                <a:spcPct val="81000"/>
              </a:lnSpc>
              <a:spcBef>
                <a:spcPts val="400"/>
              </a:spcBef>
              <a:spcAft>
                <a:spcPts val="0"/>
              </a:spcAft>
              <a:buClr>
                <a:srgbClr val="000000"/>
              </a:buClr>
              <a:buSzPts val="2045"/>
              <a:buFont typeface="Helvetica Neue"/>
              <a:buChar char="-"/>
            </a:pPr>
            <a:r>
              <a:rPr lang="en-US" sz="2045" b="0" i="0" u="none" strike="noStrike" cap="none">
                <a:solidFill>
                  <a:srgbClr val="000000"/>
                </a:solidFill>
                <a:latin typeface="Calibri"/>
                <a:ea typeface="Calibri"/>
                <a:cs typeface="Calibri"/>
                <a:sym typeface="Calibri"/>
              </a:rPr>
              <a:t>Data types (int, String, boolean)</a:t>
            </a:r>
            <a:endParaRPr/>
          </a:p>
          <a:p>
            <a:pPr marL="637794" marR="0" lvl="1" indent="-212597" algn="l" rtl="0">
              <a:lnSpc>
                <a:spcPct val="81000"/>
              </a:lnSpc>
              <a:spcBef>
                <a:spcPts val="400"/>
              </a:spcBef>
              <a:spcAft>
                <a:spcPts val="0"/>
              </a:spcAft>
              <a:buClr>
                <a:srgbClr val="000000"/>
              </a:buClr>
              <a:buSzPts val="2045"/>
              <a:buFont typeface="Helvetica Neue"/>
              <a:buChar char="-"/>
            </a:pPr>
            <a:r>
              <a:rPr lang="en-US" sz="2045" b="0" i="0" u="none" strike="noStrike" cap="none">
                <a:solidFill>
                  <a:srgbClr val="000000"/>
                </a:solidFill>
                <a:latin typeface="Calibri"/>
                <a:ea typeface="Calibri"/>
                <a:cs typeface="Calibri"/>
                <a:sym typeface="Calibri"/>
              </a:rPr>
              <a:t>Methods / Functions</a:t>
            </a:r>
            <a:endParaRPr/>
          </a:p>
          <a:p>
            <a:pPr marL="1062989" marR="0" lvl="2" indent="-212597" algn="l" rtl="0">
              <a:lnSpc>
                <a:spcPct val="81000"/>
              </a:lnSpc>
              <a:spcBef>
                <a:spcPts val="400"/>
              </a:spcBef>
              <a:spcAft>
                <a:spcPts val="0"/>
              </a:spcAft>
              <a:buClr>
                <a:srgbClr val="000000"/>
              </a:buClr>
              <a:buSzPts val="1674"/>
              <a:buFont typeface="Helvetica Neue"/>
              <a:buChar char="-"/>
            </a:pPr>
            <a:r>
              <a:rPr lang="en-US" sz="1674" b="0" i="0" u="none" strike="noStrike" cap="none">
                <a:solidFill>
                  <a:srgbClr val="000000"/>
                </a:solidFill>
                <a:latin typeface="Calibri"/>
                <a:ea typeface="Calibri"/>
                <a:cs typeface="Calibri"/>
                <a:sym typeface="Calibri"/>
              </a:rPr>
              <a:t>Parameters</a:t>
            </a:r>
            <a:endParaRPr/>
          </a:p>
          <a:p>
            <a:pPr marL="1062989" marR="0" lvl="2" indent="-212597" algn="l" rtl="0">
              <a:lnSpc>
                <a:spcPct val="81000"/>
              </a:lnSpc>
              <a:spcBef>
                <a:spcPts val="400"/>
              </a:spcBef>
              <a:spcAft>
                <a:spcPts val="0"/>
              </a:spcAft>
              <a:buClr>
                <a:srgbClr val="000000"/>
              </a:buClr>
              <a:buSzPts val="1674"/>
              <a:buFont typeface="Helvetica Neue"/>
              <a:buChar char="-"/>
            </a:pPr>
            <a:r>
              <a:rPr lang="en-US" sz="1674" b="0" i="0" u="none" strike="noStrike" cap="none">
                <a:solidFill>
                  <a:srgbClr val="000000"/>
                </a:solidFill>
                <a:latin typeface="Calibri"/>
                <a:ea typeface="Calibri"/>
                <a:cs typeface="Calibri"/>
                <a:sym typeface="Calibri"/>
              </a:rPr>
              <a:t>Returns</a:t>
            </a:r>
            <a:endParaRPr/>
          </a:p>
          <a:p>
            <a:pPr marL="637794" marR="0" lvl="1" indent="-212597" algn="l" rtl="0">
              <a:lnSpc>
                <a:spcPct val="81000"/>
              </a:lnSpc>
              <a:spcBef>
                <a:spcPts val="400"/>
              </a:spcBef>
              <a:spcAft>
                <a:spcPts val="0"/>
              </a:spcAft>
              <a:buClr>
                <a:srgbClr val="000000"/>
              </a:buClr>
              <a:buSzPts val="2045"/>
              <a:buFont typeface="Helvetica Neue"/>
              <a:buChar char="-"/>
            </a:pPr>
            <a:r>
              <a:rPr lang="en-US" sz="2045" b="0" i="0" u="none" strike="noStrike" cap="none">
                <a:solidFill>
                  <a:srgbClr val="000000"/>
                </a:solidFill>
                <a:latin typeface="Calibri"/>
                <a:ea typeface="Calibri"/>
                <a:cs typeface="Calibri"/>
                <a:sym typeface="Calibri"/>
              </a:rPr>
              <a:t>Control structures</a:t>
            </a:r>
            <a:endParaRPr/>
          </a:p>
          <a:p>
            <a:pPr marL="1062989" marR="0" lvl="2" indent="-212597" algn="l" rtl="0">
              <a:lnSpc>
                <a:spcPct val="81000"/>
              </a:lnSpc>
              <a:spcBef>
                <a:spcPts val="400"/>
              </a:spcBef>
              <a:spcAft>
                <a:spcPts val="0"/>
              </a:spcAft>
              <a:buClr>
                <a:srgbClr val="000000"/>
              </a:buClr>
              <a:buSzPts val="1674"/>
              <a:buFont typeface="Helvetica Neue"/>
              <a:buChar char="-"/>
            </a:pPr>
            <a:r>
              <a:rPr lang="en-US" sz="1674" b="0" i="0" u="none" strike="noStrike" cap="none">
                <a:solidFill>
                  <a:srgbClr val="000000"/>
                </a:solidFill>
                <a:latin typeface="Calibri"/>
                <a:ea typeface="Calibri"/>
                <a:cs typeface="Calibri"/>
                <a:sym typeface="Calibri"/>
              </a:rPr>
              <a:t>Loops</a:t>
            </a:r>
            <a:endParaRPr/>
          </a:p>
          <a:p>
            <a:pPr marL="1062988" marR="0" lvl="2" indent="-212596" algn="l" rtl="0">
              <a:lnSpc>
                <a:spcPct val="81000"/>
              </a:lnSpc>
              <a:spcBef>
                <a:spcPts val="400"/>
              </a:spcBef>
              <a:spcAft>
                <a:spcPts val="0"/>
              </a:spcAft>
              <a:buClr>
                <a:srgbClr val="000000"/>
              </a:buClr>
              <a:buSzPts val="1674"/>
              <a:buFont typeface="Helvetica Neue"/>
              <a:buChar char="-"/>
            </a:pPr>
            <a:r>
              <a:rPr lang="en-US" sz="1674" b="0" i="0" u="none" strike="noStrike" cap="none">
                <a:solidFill>
                  <a:srgbClr val="000000"/>
                </a:solidFill>
                <a:latin typeface="Calibri"/>
                <a:ea typeface="Calibri"/>
                <a:cs typeface="Calibri"/>
                <a:sym typeface="Calibri"/>
              </a:rPr>
              <a:t>Conditionals</a:t>
            </a:r>
            <a:endParaRPr/>
          </a:p>
          <a:p>
            <a:pPr marL="637794" marR="0" lvl="1" indent="-212597" algn="l" rtl="0">
              <a:lnSpc>
                <a:spcPct val="81000"/>
              </a:lnSpc>
              <a:spcBef>
                <a:spcPts val="400"/>
              </a:spcBef>
              <a:spcAft>
                <a:spcPts val="0"/>
              </a:spcAft>
              <a:buClr>
                <a:srgbClr val="000000"/>
              </a:buClr>
              <a:buSzPts val="2045"/>
              <a:buFont typeface="Helvetica Neue"/>
              <a:buChar char="-"/>
            </a:pPr>
            <a:r>
              <a:rPr lang="en-US" sz="2045" b="0" i="0" u="none" strike="noStrike" cap="none">
                <a:solidFill>
                  <a:srgbClr val="000000"/>
                </a:solidFill>
                <a:latin typeface="Calibri"/>
                <a:ea typeface="Calibri"/>
                <a:cs typeface="Calibri"/>
                <a:sym typeface="Calibri"/>
              </a:rPr>
              <a:t>Arrays &amp; 2</a:t>
            </a:r>
            <a:r>
              <a:rPr lang="en-US" sz="2045">
                <a:latin typeface="Calibri"/>
                <a:ea typeface="Calibri"/>
                <a:cs typeface="Calibri"/>
                <a:sym typeface="Calibri"/>
              </a:rPr>
              <a:t>D</a:t>
            </a:r>
            <a:r>
              <a:rPr lang="en-US" sz="2045" b="0" i="0" u="none" strike="noStrike" cap="none">
                <a:solidFill>
                  <a:srgbClr val="000000"/>
                </a:solidFill>
                <a:latin typeface="Calibri"/>
                <a:ea typeface="Calibri"/>
                <a:cs typeface="Calibri"/>
                <a:sym typeface="Calibri"/>
              </a:rPr>
              <a:t> </a:t>
            </a:r>
            <a:r>
              <a:rPr lang="en-US" sz="2045">
                <a:latin typeface="Calibri"/>
                <a:ea typeface="Calibri"/>
                <a:cs typeface="Calibri"/>
                <a:sym typeface="Calibri"/>
              </a:rPr>
              <a:t>arrays</a:t>
            </a:r>
            <a:endParaRPr/>
          </a:p>
          <a:p>
            <a:pPr marL="637794" marR="0" lvl="1" indent="-212597" algn="l" rtl="0">
              <a:lnSpc>
                <a:spcPct val="81000"/>
              </a:lnSpc>
              <a:spcBef>
                <a:spcPts val="400"/>
              </a:spcBef>
              <a:spcAft>
                <a:spcPts val="0"/>
              </a:spcAft>
              <a:buClr>
                <a:srgbClr val="000000"/>
              </a:buClr>
              <a:buSzPts val="2045"/>
              <a:buFont typeface="Helvetica Neue"/>
              <a:buChar char="-"/>
            </a:pPr>
            <a:r>
              <a:rPr lang="en-US" sz="2045" b="1" i="0" u="none" strike="noStrike" cap="none">
                <a:solidFill>
                  <a:srgbClr val="000000"/>
                </a:solidFill>
                <a:latin typeface="Calibri"/>
                <a:ea typeface="Calibri"/>
                <a:cs typeface="Calibri"/>
                <a:sym typeface="Calibri"/>
              </a:rPr>
              <a:t>Computational Thinking</a:t>
            </a:r>
            <a:br>
              <a:rPr lang="en-US" sz="2045" b="1" i="0" u="none" strike="noStrike" cap="none">
                <a:solidFill>
                  <a:srgbClr val="000000"/>
                </a:solidFill>
                <a:latin typeface="Calibri"/>
                <a:ea typeface="Calibri"/>
                <a:cs typeface="Calibri"/>
                <a:sym typeface="Calibri"/>
              </a:rPr>
            </a:br>
            <a:r>
              <a:rPr lang="en-US" sz="2045" b="0" i="0" u="none" strike="noStrike" cap="none">
                <a:solidFill>
                  <a:srgbClr val="000000"/>
                </a:solidFill>
                <a:latin typeface="Calibri"/>
                <a:ea typeface="Calibri"/>
                <a:cs typeface="Calibri"/>
                <a:sym typeface="Calibri"/>
              </a:rPr>
              <a:t>(language agnostic)</a:t>
            </a:r>
            <a:endParaRPr/>
          </a:p>
        </p:txBody>
      </p:sp>
      <p:sp>
        <p:nvSpPr>
          <p:cNvPr id="134" name="Google Shape;134;p5"/>
          <p:cNvSpPr txBox="1"/>
          <p:nvPr/>
        </p:nvSpPr>
        <p:spPr>
          <a:xfrm>
            <a:off x="6401549" y="1531279"/>
            <a:ext cx="5306100" cy="452400"/>
          </a:xfrm>
          <a:prstGeom prst="rect">
            <a:avLst/>
          </a:prstGeom>
          <a:noFill/>
          <a:ln>
            <a:noFill/>
          </a:ln>
        </p:spPr>
        <p:txBody>
          <a:bodyPr spcFirstLastPara="1" wrap="square" lIns="45700" tIns="45700" rIns="45700" bIns="45700" anchor="t" anchorCtr="0">
            <a:spAutoFit/>
          </a:bodyPr>
          <a:lstStyle/>
          <a:p>
            <a:pPr marL="0" marR="0" lvl="0" indent="0" algn="l" rtl="0">
              <a:lnSpc>
                <a:spcPct val="90000"/>
              </a:lnSpc>
              <a:spcBef>
                <a:spcPts val="0"/>
              </a:spcBef>
              <a:spcAft>
                <a:spcPts val="0"/>
              </a:spcAft>
              <a:buClr>
                <a:srgbClr val="000000"/>
              </a:buClr>
              <a:buSzPts val="2600"/>
              <a:buFont typeface="Calibri"/>
              <a:buNone/>
            </a:pPr>
            <a:r>
              <a:rPr lang="en-US" sz="2600" b="1" i="0" u="none" strike="noStrike" cap="none" dirty="0">
                <a:solidFill>
                  <a:srgbClr val="000000"/>
                </a:solidFill>
                <a:latin typeface="Calibri"/>
                <a:ea typeface="Calibri"/>
                <a:cs typeface="Calibri"/>
                <a:sym typeface="Calibri"/>
              </a:rPr>
              <a:t>CSE 122 – Computer Programming II</a:t>
            </a:r>
            <a:endParaRPr dirty="0"/>
          </a:p>
        </p:txBody>
      </p:sp>
      <p:sp>
        <p:nvSpPr>
          <p:cNvPr id="135" name="Google Shape;135;p5"/>
          <p:cNvSpPr txBox="1"/>
          <p:nvPr/>
        </p:nvSpPr>
        <p:spPr>
          <a:xfrm>
            <a:off x="6410529" y="2485623"/>
            <a:ext cx="5306400" cy="3588900"/>
          </a:xfrm>
          <a:prstGeom prst="rect">
            <a:avLst/>
          </a:prstGeom>
          <a:noFill/>
          <a:ln>
            <a:noFill/>
          </a:ln>
        </p:spPr>
        <p:txBody>
          <a:bodyPr spcFirstLastPara="1" wrap="square" lIns="45700" tIns="45700" rIns="45700" bIns="45700" anchor="t" anchorCtr="0">
            <a:spAutoFit/>
          </a:bodyPr>
          <a:lstStyle/>
          <a:p>
            <a:pPr marL="685800" marR="0" lvl="1" indent="-228600" algn="l" rtl="0">
              <a:lnSpc>
                <a:spcPct val="90000"/>
              </a:lnSpc>
              <a:spcBef>
                <a:spcPts val="0"/>
              </a:spcBef>
              <a:spcAft>
                <a:spcPts val="0"/>
              </a:spcAft>
              <a:buClr>
                <a:srgbClr val="000000"/>
              </a:buClr>
              <a:buSzPts val="2400"/>
              <a:buFont typeface="Helvetica Neue"/>
              <a:buChar char="-"/>
            </a:pPr>
            <a:r>
              <a:rPr lang="en-US" sz="2400" b="0" i="0" u="none" strike="noStrike" cap="none" dirty="0">
                <a:solidFill>
                  <a:srgbClr val="000000"/>
                </a:solidFill>
                <a:latin typeface="Calibri"/>
                <a:ea typeface="Calibri"/>
                <a:cs typeface="Calibri"/>
                <a:sym typeface="Calibri"/>
              </a:rPr>
              <a:t>Decomposing large problems into smaller, manageable subproblems</a:t>
            </a:r>
            <a:endParaRPr sz="2400" b="0" i="0" u="none" strike="noStrike" cap="none" dirty="0">
              <a:solidFill>
                <a:srgbClr val="000000"/>
              </a:solidFill>
              <a:latin typeface="Calibri"/>
              <a:ea typeface="Calibri"/>
              <a:cs typeface="Calibri"/>
              <a:sym typeface="Calibri"/>
            </a:endParaRPr>
          </a:p>
          <a:p>
            <a:pPr marL="685800" marR="0" lvl="1" indent="-228600" algn="l" rtl="0">
              <a:lnSpc>
                <a:spcPct val="90000"/>
              </a:lnSpc>
              <a:spcBef>
                <a:spcPts val="0"/>
              </a:spcBef>
              <a:spcAft>
                <a:spcPts val="0"/>
              </a:spcAft>
              <a:buSzPts val="2400"/>
              <a:buFont typeface="Calibri"/>
              <a:buChar char="-"/>
            </a:pPr>
            <a:r>
              <a:rPr lang="en-US" sz="2400" dirty="0">
                <a:latin typeface="Calibri"/>
                <a:ea typeface="Calibri"/>
                <a:cs typeface="Calibri"/>
                <a:sym typeface="Calibri"/>
              </a:rPr>
              <a:t>File I/O</a:t>
            </a:r>
            <a:endParaRPr sz="2400" dirty="0">
              <a:latin typeface="Calibri"/>
              <a:ea typeface="Calibri"/>
              <a:cs typeface="Calibri"/>
              <a:sym typeface="Calibri"/>
            </a:endParaRPr>
          </a:p>
          <a:p>
            <a:pPr marL="685800" marR="0" lvl="1" indent="-228600" algn="l" rtl="0">
              <a:lnSpc>
                <a:spcPct val="90000"/>
              </a:lnSpc>
              <a:spcBef>
                <a:spcPts val="500"/>
              </a:spcBef>
              <a:spcAft>
                <a:spcPts val="0"/>
              </a:spcAft>
              <a:buClr>
                <a:srgbClr val="000000"/>
              </a:buClr>
              <a:buSzPts val="2400"/>
              <a:buFont typeface="Helvetica Neue"/>
              <a:buChar char="-"/>
            </a:pPr>
            <a:r>
              <a:rPr lang="en-US" sz="2400" b="0" i="0" u="none" strike="noStrike" cap="none" dirty="0">
                <a:solidFill>
                  <a:srgbClr val="000000"/>
                </a:solidFill>
                <a:latin typeface="Calibri"/>
                <a:ea typeface="Calibri"/>
                <a:cs typeface="Calibri"/>
                <a:sym typeface="Calibri"/>
              </a:rPr>
              <a:t>Using data structures</a:t>
            </a:r>
            <a:endParaRPr dirty="0"/>
          </a:p>
          <a:p>
            <a:pPr marL="1143000" marR="0" lvl="2" indent="-228600" algn="l" rtl="0">
              <a:lnSpc>
                <a:spcPct val="90000"/>
              </a:lnSpc>
              <a:spcBef>
                <a:spcPts val="500"/>
              </a:spcBef>
              <a:spcAft>
                <a:spcPts val="0"/>
              </a:spcAft>
              <a:buClr>
                <a:srgbClr val="000000"/>
              </a:buClr>
              <a:buSzPts val="2000"/>
              <a:buFont typeface="Helvetica Neue"/>
              <a:buChar char="-"/>
            </a:pPr>
            <a:r>
              <a:rPr lang="en-US" sz="2000" b="0" i="0" u="none" strike="noStrike" cap="none" dirty="0">
                <a:solidFill>
                  <a:srgbClr val="000000"/>
                </a:solidFill>
                <a:latin typeface="Calibri"/>
                <a:ea typeface="Calibri"/>
                <a:cs typeface="Calibri"/>
                <a:sym typeface="Calibri"/>
              </a:rPr>
              <a:t>List</a:t>
            </a:r>
            <a:endParaRPr dirty="0"/>
          </a:p>
          <a:p>
            <a:pPr marL="1143000" marR="0" lvl="2" indent="-228600" algn="l" rtl="0">
              <a:lnSpc>
                <a:spcPct val="90000"/>
              </a:lnSpc>
              <a:spcBef>
                <a:spcPts val="500"/>
              </a:spcBef>
              <a:spcAft>
                <a:spcPts val="0"/>
              </a:spcAft>
              <a:buClr>
                <a:srgbClr val="000000"/>
              </a:buClr>
              <a:buSzPts val="2000"/>
              <a:buFont typeface="Helvetica Neue"/>
              <a:buChar char="-"/>
            </a:pPr>
            <a:r>
              <a:rPr lang="en-US" sz="2000" b="0" i="0" u="none" strike="noStrike" cap="none" dirty="0">
                <a:solidFill>
                  <a:srgbClr val="000000"/>
                </a:solidFill>
                <a:latin typeface="Calibri"/>
                <a:ea typeface="Calibri"/>
                <a:cs typeface="Calibri"/>
                <a:sym typeface="Calibri"/>
              </a:rPr>
              <a:t>Stacks / Queues</a:t>
            </a:r>
            <a:endParaRPr dirty="0"/>
          </a:p>
          <a:p>
            <a:pPr marL="1143000" marR="0" lvl="2" indent="-228600" algn="l" rtl="0">
              <a:lnSpc>
                <a:spcPct val="90000"/>
              </a:lnSpc>
              <a:spcBef>
                <a:spcPts val="500"/>
              </a:spcBef>
              <a:spcAft>
                <a:spcPts val="0"/>
              </a:spcAft>
              <a:buClr>
                <a:srgbClr val="000000"/>
              </a:buClr>
              <a:buSzPts val="2000"/>
              <a:buFont typeface="Helvetica Neue"/>
              <a:buChar char="-"/>
            </a:pPr>
            <a:r>
              <a:rPr lang="en-US" sz="2000" b="0" i="0" u="none" strike="noStrike" cap="none" dirty="0">
                <a:solidFill>
                  <a:srgbClr val="000000"/>
                </a:solidFill>
                <a:latin typeface="Calibri"/>
                <a:ea typeface="Calibri"/>
                <a:cs typeface="Calibri"/>
                <a:sym typeface="Calibri"/>
              </a:rPr>
              <a:t>Sets</a:t>
            </a:r>
            <a:endParaRPr dirty="0"/>
          </a:p>
          <a:p>
            <a:pPr marL="1143000" marR="0" lvl="2" indent="-228600" algn="l" rtl="0">
              <a:lnSpc>
                <a:spcPct val="90000"/>
              </a:lnSpc>
              <a:spcBef>
                <a:spcPts val="500"/>
              </a:spcBef>
              <a:spcAft>
                <a:spcPts val="0"/>
              </a:spcAft>
              <a:buClr>
                <a:srgbClr val="000000"/>
              </a:buClr>
              <a:buSzPts val="2000"/>
              <a:buFont typeface="Helvetica Neue"/>
              <a:buChar char="-"/>
            </a:pPr>
            <a:r>
              <a:rPr lang="en-US" sz="2000" b="0" i="0" u="none" strike="noStrike" cap="none" dirty="0">
                <a:solidFill>
                  <a:srgbClr val="000000"/>
                </a:solidFill>
                <a:latin typeface="Calibri"/>
                <a:ea typeface="Calibri"/>
                <a:cs typeface="Calibri"/>
                <a:sym typeface="Calibri"/>
              </a:rPr>
              <a:t>Maps</a:t>
            </a:r>
            <a:endParaRPr dirty="0"/>
          </a:p>
          <a:p>
            <a:pPr marL="685800" marR="0" lvl="1" indent="-228600" algn="l" rtl="0">
              <a:lnSpc>
                <a:spcPct val="90000"/>
              </a:lnSpc>
              <a:spcBef>
                <a:spcPts val="500"/>
              </a:spcBef>
              <a:spcAft>
                <a:spcPts val="0"/>
              </a:spcAft>
              <a:buClr>
                <a:srgbClr val="000000"/>
              </a:buClr>
              <a:buSzPts val="2400"/>
              <a:buFont typeface="Helvetica Neue"/>
              <a:buChar char="-"/>
            </a:pPr>
            <a:r>
              <a:rPr lang="en-US" sz="2400" b="0" i="0" u="none" strike="noStrike" cap="none" dirty="0">
                <a:solidFill>
                  <a:srgbClr val="000000"/>
                </a:solidFill>
                <a:latin typeface="Calibri"/>
                <a:ea typeface="Calibri"/>
                <a:cs typeface="Calibri"/>
                <a:sym typeface="Calibri"/>
              </a:rPr>
              <a:t>Object Oriented Programming</a:t>
            </a:r>
            <a:endParaRPr dirty="0"/>
          </a:p>
          <a:p>
            <a:pPr marL="1143000" marR="0" lvl="2" indent="-228600" algn="l" rtl="0">
              <a:lnSpc>
                <a:spcPct val="90000"/>
              </a:lnSpc>
              <a:spcBef>
                <a:spcPts val="500"/>
              </a:spcBef>
              <a:spcAft>
                <a:spcPts val="0"/>
              </a:spcAft>
              <a:buClr>
                <a:srgbClr val="000000"/>
              </a:buClr>
              <a:buSzPts val="2000"/>
              <a:buFont typeface="Helvetica Neue"/>
              <a:buChar char="-"/>
            </a:pPr>
            <a:r>
              <a:rPr lang="en-US" sz="2000" b="0" i="0" u="none" strike="noStrike" cap="none" dirty="0">
                <a:solidFill>
                  <a:srgbClr val="000000"/>
                </a:solidFill>
                <a:latin typeface="Calibri"/>
                <a:ea typeface="Calibri"/>
                <a:cs typeface="Calibri"/>
                <a:sym typeface="Calibri"/>
              </a:rPr>
              <a:t>Interfaces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1000"/>
                                        <p:tgtEl>
                                          <p:spTgt spid="134"/>
                                        </p:tgtEl>
                                      </p:cBhvr>
                                    </p:animEffect>
                                  </p:childTnLst>
                                </p:cTn>
                              </p:par>
                              <p:par>
                                <p:cTn id="8" presetID="10" presetClass="entr" presetSubtype="0" fill="hold" nodeType="withEffect">
                                  <p:stCondLst>
                                    <p:cond delay="0"/>
                                  </p:stCondLst>
                                  <p:childTnLst>
                                    <p:set>
                                      <p:cBhvr>
                                        <p:cTn id="9" dur="1" fill="hold">
                                          <p:stCondLst>
                                            <p:cond delay="0"/>
                                          </p:stCondLst>
                                        </p:cTn>
                                        <p:tgtEl>
                                          <p:spTgt spid="135"/>
                                        </p:tgtEl>
                                        <p:attrNameLst>
                                          <p:attrName>style.visibility</p:attrName>
                                        </p:attrNameLst>
                                      </p:cBhvr>
                                      <p:to>
                                        <p:strVal val="visible"/>
                                      </p:to>
                                    </p:set>
                                    <p:animEffect transition="in" filter="fade">
                                      <p:cBhvr>
                                        <p:cTn id="10" dur="10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6"/>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Prerequisite Knowledge</a:t>
            </a:r>
            <a:endParaRPr/>
          </a:p>
        </p:txBody>
      </p:sp>
      <p:sp>
        <p:nvSpPr>
          <p:cNvPr id="141" name="Google Shape;141;p6"/>
          <p:cNvSpPr txBox="1">
            <a:spLocks noGrp="1"/>
          </p:cNvSpPr>
          <p:nvPr>
            <p:ph type="body" idx="1"/>
          </p:nvPr>
        </p:nvSpPr>
        <p:spPr>
          <a:xfrm>
            <a:off x="575353" y="1371600"/>
            <a:ext cx="11510151" cy="4805363"/>
          </a:xfrm>
          <a:prstGeom prst="rect">
            <a:avLst/>
          </a:prstGeom>
          <a:noFill/>
          <a:ln>
            <a:noFill/>
          </a:ln>
        </p:spPr>
        <p:txBody>
          <a:bodyPr spcFirstLastPara="1" wrap="square" lIns="45700" tIns="45700" rIns="45700" bIns="45700" anchor="t" anchorCtr="0">
            <a:normAutofit/>
          </a:bodyPr>
          <a:lstStyle/>
          <a:p>
            <a:pPr marL="224027" lvl="0" indent="-224027" algn="l" rtl="0">
              <a:lnSpc>
                <a:spcPct val="90000"/>
              </a:lnSpc>
              <a:spcBef>
                <a:spcPts val="0"/>
              </a:spcBef>
              <a:spcAft>
                <a:spcPts val="0"/>
              </a:spcAft>
              <a:buClr>
                <a:srgbClr val="000000"/>
              </a:buClr>
              <a:buSzPts val="2450"/>
              <a:buChar char="•"/>
            </a:pPr>
            <a:r>
              <a:rPr lang="en-US" sz="2450" dirty="0"/>
              <a:t>Students entering CSE 122 are coming from many of different backgrounds</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UW: CSE 121 or other intro programming course</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Community College: Intro Programming Course</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High School Programming Course (e.g., UWHS, AP CS, IB CS, etc.)</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Self-taught or other previous experience</a:t>
            </a:r>
            <a:endParaRPr dirty="0"/>
          </a:p>
          <a:p>
            <a:pPr marL="224026" lvl="0" indent="-224026" algn="l" rtl="0">
              <a:lnSpc>
                <a:spcPct val="90000"/>
              </a:lnSpc>
              <a:spcBef>
                <a:spcPts val="900"/>
              </a:spcBef>
              <a:spcAft>
                <a:spcPts val="0"/>
              </a:spcAft>
              <a:buClr>
                <a:srgbClr val="000000"/>
              </a:buClr>
              <a:buSzPts val="2450"/>
              <a:buChar char="•"/>
            </a:pPr>
            <a:r>
              <a:rPr lang="en-US" sz="2450" dirty="0"/>
              <a:t>Importantly: CSE 122 is in Java, but we </a:t>
            </a:r>
            <a:r>
              <a:rPr lang="en-US" sz="2450" b="1" dirty="0"/>
              <a:t>do not expect prior experience in Java!</a:t>
            </a:r>
            <a:r>
              <a:rPr lang="en-US" b="1" dirty="0"/>
              <a:t> </a:t>
            </a:r>
            <a:r>
              <a:rPr lang="en-US" sz="2450" dirty="0"/>
              <a:t>Do expect knowing the list of CSE 121 topics in some language.</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Students who do not have experience in Java will be focusing on practicing the programming skills you know in a new language!</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You will find the </a:t>
            </a:r>
            <a:r>
              <a:rPr lang="en-US" sz="2150" u="sng" dirty="0">
                <a:solidFill>
                  <a:srgbClr val="0563C1"/>
                </a:solidFill>
                <a:hlinkClick r:id="rId3">
                  <a:extLst>
                    <a:ext uri="{A12FA001-AC4F-418D-AE19-62706E023703}">
                      <ahyp:hlinkClr xmlns:ahyp="http://schemas.microsoft.com/office/drawing/2018/hyperlinkcolor" val="tx"/>
                    </a:ext>
                  </a:extLst>
                </a:hlinkClick>
              </a:rPr>
              <a:t>Java Tutorial</a:t>
            </a:r>
            <a:r>
              <a:rPr lang="en-US" sz="2156" dirty="0"/>
              <a:t> very helpful!</a:t>
            </a:r>
            <a:endParaRPr dirty="0"/>
          </a:p>
          <a:p>
            <a:pPr marL="224027" lvl="0" indent="-224027" algn="l" rtl="0">
              <a:lnSpc>
                <a:spcPct val="90000"/>
              </a:lnSpc>
              <a:spcBef>
                <a:spcPts val="900"/>
              </a:spcBef>
              <a:spcAft>
                <a:spcPts val="0"/>
              </a:spcAft>
              <a:buClr>
                <a:srgbClr val="000000"/>
              </a:buClr>
              <a:buSzPts val="2450"/>
              <a:buChar char="•"/>
            </a:pPr>
            <a:r>
              <a:rPr lang="en-US" sz="2450" dirty="0"/>
              <a:t>If you want to know if this class is the right fit for you, take the </a:t>
            </a:r>
            <a:r>
              <a:rPr lang="en-US" sz="2450" u="sng" dirty="0">
                <a:solidFill>
                  <a:srgbClr val="0563C1"/>
                </a:solidFill>
                <a:hlinkClick r:id="rId4">
                  <a:extLst>
                    <a:ext uri="{A12FA001-AC4F-418D-AE19-62706E023703}">
                      <ahyp:hlinkClr xmlns:ahyp="http://schemas.microsoft.com/office/drawing/2018/hyperlinkcolor" val="tx"/>
                    </a:ext>
                  </a:extLst>
                </a:hlinkClick>
              </a:rPr>
              <a:t>Allen School Self-Placement Test</a:t>
            </a:r>
            <a:endParaRPr sz="2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DE8CE-797A-3FCC-A0C5-A5D3B3829BA1}"/>
              </a:ext>
            </a:extLst>
          </p:cNvPr>
          <p:cNvSpPr>
            <a:spLocks noGrp="1"/>
          </p:cNvSpPr>
          <p:nvPr>
            <p:ph type="title"/>
          </p:nvPr>
        </p:nvSpPr>
        <p:spPr/>
        <p:txBody>
          <a:bodyPr/>
          <a:lstStyle/>
          <a:p>
            <a:r>
              <a:rPr lang="en-US" dirty="0"/>
              <a:t>Other Similar Courses</a:t>
            </a:r>
          </a:p>
        </p:txBody>
      </p:sp>
      <p:sp>
        <p:nvSpPr>
          <p:cNvPr id="3" name="Slide Number Placeholder 2">
            <a:extLst>
              <a:ext uri="{FF2B5EF4-FFF2-40B4-BE49-F238E27FC236}">
                <a16:creationId xmlns:a16="http://schemas.microsoft.com/office/drawing/2014/main" id="{5FEF2599-5A00-34F5-CD11-37C12747AF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graphicFrame>
        <p:nvGraphicFramePr>
          <p:cNvPr id="4" name="Table 3">
            <a:extLst>
              <a:ext uri="{FF2B5EF4-FFF2-40B4-BE49-F238E27FC236}">
                <a16:creationId xmlns:a16="http://schemas.microsoft.com/office/drawing/2014/main" id="{66B4037F-458A-3F9E-FE96-A74CB39ACE74}"/>
              </a:ext>
            </a:extLst>
          </p:cNvPr>
          <p:cNvGraphicFramePr>
            <a:graphicFrameLocks noGrp="1"/>
          </p:cNvGraphicFramePr>
          <p:nvPr>
            <p:extLst>
              <p:ext uri="{D42A27DB-BD31-4B8C-83A1-F6EECF244321}">
                <p14:modId xmlns:p14="http://schemas.microsoft.com/office/powerpoint/2010/main" val="2613518908"/>
              </p:ext>
            </p:extLst>
          </p:nvPr>
        </p:nvGraphicFramePr>
        <p:xfrm>
          <a:off x="618175" y="1349215"/>
          <a:ext cx="10955650" cy="5091722"/>
        </p:xfrm>
        <a:graphic>
          <a:graphicData uri="http://schemas.openxmlformats.org/drawingml/2006/table">
            <a:tbl>
              <a:tblPr firstRow="1">
                <a:tableStyleId>{5C22544A-7EE6-4342-B048-85BDC9FD1C3A}</a:tableStyleId>
              </a:tblPr>
              <a:tblGrid>
                <a:gridCol w="1548740">
                  <a:extLst>
                    <a:ext uri="{9D8B030D-6E8A-4147-A177-3AD203B41FA5}">
                      <a16:colId xmlns:a16="http://schemas.microsoft.com/office/drawing/2014/main" val="1461950372"/>
                    </a:ext>
                  </a:extLst>
                </a:gridCol>
                <a:gridCol w="9406910">
                  <a:extLst>
                    <a:ext uri="{9D8B030D-6E8A-4147-A177-3AD203B41FA5}">
                      <a16:colId xmlns:a16="http://schemas.microsoft.com/office/drawing/2014/main" val="6260371"/>
                    </a:ext>
                  </a:extLst>
                </a:gridCol>
              </a:tblGrid>
              <a:tr h="360988">
                <a:tc>
                  <a:txBody>
                    <a:bodyPr/>
                    <a:lstStyle/>
                    <a:p>
                      <a:r>
                        <a:rPr lang="en-US" sz="1800" dirty="0">
                          <a:latin typeface="Calibri" panose="020F0502020204030204" pitchFamily="34" charset="0"/>
                          <a:cs typeface="Calibri" panose="020F0502020204030204" pitchFamily="34" charset="0"/>
                        </a:rPr>
                        <a:t>Course</a:t>
                      </a:r>
                    </a:p>
                  </a:txBody>
                  <a:tcPr>
                    <a:lnB w="12700" cap="flat" cmpd="sng" algn="ctr">
                      <a:solidFill>
                        <a:schemeClr val="tx1"/>
                      </a:solidFill>
                      <a:prstDash val="solid"/>
                      <a:round/>
                      <a:headEnd type="none" w="med" len="med"/>
                      <a:tailEnd type="none" w="med" len="med"/>
                    </a:lnB>
                  </a:tcPr>
                </a:tc>
                <a:tc>
                  <a:txBody>
                    <a:bodyPr/>
                    <a:lstStyle/>
                    <a:p>
                      <a:r>
                        <a:rPr lang="en-US" sz="1800" dirty="0">
                          <a:latin typeface="Calibri" panose="020F0502020204030204" pitchFamily="34" charset="0"/>
                          <a:cs typeface="Calibri" panose="020F0502020204030204" pitchFamily="34" charset="0"/>
                        </a:rPr>
                        <a:t>Good choice if…</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4557431"/>
                  </a:ext>
                </a:extLst>
              </a:tr>
              <a:tr h="707748">
                <a:tc>
                  <a:txBody>
                    <a:bodyPr/>
                    <a:lstStyle/>
                    <a:p>
                      <a:r>
                        <a:rPr lang="en-US" sz="1600" b="1" dirty="0">
                          <a:latin typeface="Calibri" panose="020F0502020204030204" pitchFamily="34" charset="0"/>
                          <a:cs typeface="Calibri" panose="020F0502020204030204" pitchFamily="34" charset="0"/>
                        </a:rPr>
                        <a:t>CSE 121</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You’ve never programmed before AND</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600" i="0" dirty="0">
                          <a:latin typeface="Calibri" panose="020F0502020204030204" pitchFamily="34" charset="0"/>
                          <a:cs typeface="Calibri" panose="020F0502020204030204" pitchFamily="34" charset="0"/>
                        </a:rPr>
                        <a:t>You are, or want to be in a major such as CS, CE, ECE, Info, etc. that requires Java programming</a:t>
                      </a:r>
                      <a:endParaRPr lang="en-US" sz="1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1749276"/>
                  </a:ext>
                </a:extLst>
              </a:tr>
              <a:tr h="665018">
                <a:tc>
                  <a:txBody>
                    <a:bodyPr/>
                    <a:lstStyle/>
                    <a:p>
                      <a:r>
                        <a:rPr lang="en-US" sz="1600" b="1" dirty="0">
                          <a:latin typeface="Calibri" panose="020F0502020204030204" pitchFamily="34" charset="0"/>
                          <a:cs typeface="Calibri" panose="020F0502020204030204" pitchFamily="34" charset="0"/>
                        </a:rPr>
                        <a:t>CSE 122</a:t>
                      </a:r>
                    </a:p>
                    <a:p>
                      <a:r>
                        <a:rPr lang="en-US" sz="1600" dirty="0">
                          <a:latin typeface="Calibri" panose="020F0502020204030204" pitchFamily="34" charset="0"/>
                          <a:cs typeface="Calibri" panose="020F0502020204030204" pitchFamily="34" charset="0"/>
                        </a:rPr>
                        <a:t>(this is us!)</a:t>
                      </a:r>
                      <a:endParaRPr lang="en-US" sz="1600" b="1"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D57E"/>
                    </a:solidFill>
                  </a:tcPr>
                </a:tc>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You’ve done </a:t>
                      </a:r>
                      <a:r>
                        <a:rPr lang="en-US" sz="1600" i="1" dirty="0">
                          <a:latin typeface="Calibri" panose="020F0502020204030204" pitchFamily="34" charset="0"/>
                          <a:cs typeface="Calibri" panose="020F0502020204030204" pitchFamily="34" charset="0"/>
                        </a:rPr>
                        <a:t>some</a:t>
                      </a:r>
                      <a:r>
                        <a:rPr lang="en-US" sz="1600" i="0" dirty="0">
                          <a:latin typeface="Calibri" panose="020F0502020204030204" pitchFamily="34" charset="0"/>
                          <a:cs typeface="Calibri" panose="020F0502020204030204" pitchFamily="34" charset="0"/>
                        </a:rPr>
                        <a:t> programming (roughly one course worth) in any programming language AND</a:t>
                      </a:r>
                    </a:p>
                    <a:p>
                      <a:pPr marL="285750" indent="-285750">
                        <a:buFont typeface="Arial" panose="020B0604020202020204" pitchFamily="34" charset="0"/>
                        <a:buChar char="•"/>
                      </a:pPr>
                      <a:r>
                        <a:rPr lang="en-US" sz="1600" i="0" dirty="0">
                          <a:latin typeface="Calibri" panose="020F0502020204030204" pitchFamily="34" charset="0"/>
                          <a:cs typeface="Calibri" panose="020F0502020204030204" pitchFamily="34" charset="0"/>
                        </a:rPr>
                        <a:t>You are, or want to be in a major such as CS, CE, ECE, Info, etc. that requires Java programming</a:t>
                      </a:r>
                      <a:endParaRPr lang="en-US" sz="1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D57E"/>
                    </a:solidFill>
                  </a:tcPr>
                </a:tc>
                <a:extLst>
                  <a:ext uri="{0D108BD9-81ED-4DB2-BD59-A6C34878D82A}">
                    <a16:rowId xmlns:a16="http://schemas.microsoft.com/office/drawing/2014/main" val="1689226995"/>
                  </a:ext>
                </a:extLst>
              </a:tr>
              <a:tr h="688769">
                <a:tc>
                  <a:txBody>
                    <a:bodyPr/>
                    <a:lstStyle/>
                    <a:p>
                      <a:r>
                        <a:rPr lang="en-US" sz="1600" b="1" dirty="0">
                          <a:latin typeface="Calibri" panose="020F0502020204030204" pitchFamily="34" charset="0"/>
                          <a:cs typeface="Calibri" panose="020F0502020204030204" pitchFamily="34" charset="0"/>
                        </a:rPr>
                        <a:t>CSE 123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You’ve taken CSE 122 (or equivalent) AND</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600" i="0" dirty="0">
                          <a:latin typeface="Calibri" panose="020F0502020204030204" pitchFamily="34" charset="0"/>
                          <a:cs typeface="Calibri" panose="020F0502020204030204" pitchFamily="34" charset="0"/>
                        </a:rPr>
                        <a:t>You are, or want to be in a major such as CS, CE, ECE, Info, etc. that requires Java programming</a:t>
                      </a:r>
                      <a:endParaRPr lang="en-US" sz="1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4380771"/>
                  </a:ext>
                </a:extLst>
              </a:tr>
              <a:tr h="688769">
                <a:tc>
                  <a:txBody>
                    <a:bodyPr/>
                    <a:lstStyle/>
                    <a:p>
                      <a:r>
                        <a:rPr lang="en-US" sz="1600" b="1" dirty="0">
                          <a:latin typeface="Calibri" panose="020F0502020204030204" pitchFamily="34" charset="0"/>
                          <a:cs typeface="Calibri" panose="020F0502020204030204" pitchFamily="34" charset="0"/>
                        </a:rPr>
                        <a:t>CSE 143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 took CSE 142 (at UW, through UWHS, or at community college) OR</a:t>
                      </a:r>
                      <a:endParaRPr lang="en-US" sz="1600" i="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i="0" dirty="0">
                          <a:latin typeface="Calibri" panose="020F0502020204030204" pitchFamily="34" charset="0"/>
                          <a:cs typeface="Calibri" panose="020F0502020204030204" pitchFamily="34" charset="0"/>
                        </a:rPr>
                        <a:t>You took AP CS A (or similar) and feel confident in </a:t>
                      </a:r>
                      <a:r>
                        <a:rPr lang="en-US" sz="1600" i="1" dirty="0">
                          <a:latin typeface="Calibri" panose="020F0502020204030204" pitchFamily="34" charset="0"/>
                          <a:cs typeface="Calibri" panose="020F0502020204030204" pitchFamily="34" charset="0"/>
                        </a:rPr>
                        <a:t>all</a:t>
                      </a:r>
                      <a:r>
                        <a:rPr lang="en-US" sz="1600" i="0" dirty="0">
                          <a:latin typeface="Calibri" panose="020F0502020204030204" pitchFamily="34" charset="0"/>
                          <a:cs typeface="Calibri" panose="020F0502020204030204" pitchFamily="34" charset="0"/>
                        </a:rPr>
                        <a:t> the material</a:t>
                      </a:r>
                      <a:endParaRPr lang="en-US" sz="1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5444087"/>
                  </a:ext>
                </a:extLst>
              </a:tr>
              <a:tr h="665018">
                <a:tc>
                  <a:txBody>
                    <a:bodyPr/>
                    <a:lstStyle/>
                    <a:p>
                      <a:r>
                        <a:rPr lang="en-US" sz="1600" b="1" dirty="0">
                          <a:latin typeface="Calibri" panose="020F0502020204030204" pitchFamily="34" charset="0"/>
                          <a:cs typeface="Calibri" panose="020F0502020204030204" pitchFamily="34" charset="0"/>
                        </a:rPr>
                        <a:t>CSE 143X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 have programmed quite a bit before, but </a:t>
                      </a:r>
                      <a:r>
                        <a:rPr lang="en-US" sz="1600" i="1" dirty="0">
                          <a:latin typeface="Calibri" panose="020F0502020204030204" pitchFamily="34" charset="0"/>
                          <a:cs typeface="Calibri" panose="020F0502020204030204" pitchFamily="34" charset="0"/>
                        </a:rPr>
                        <a:t>not</a:t>
                      </a:r>
                      <a:r>
                        <a:rPr lang="en-US" sz="1600" i="0" dirty="0">
                          <a:latin typeface="Calibri" panose="020F0502020204030204" pitchFamily="34" charset="0"/>
                          <a:cs typeface="Calibri" panose="020F0502020204030204" pitchFamily="34" charset="0"/>
                        </a:rPr>
                        <a:t> in Java OR</a:t>
                      </a:r>
                    </a:p>
                    <a:p>
                      <a:pPr marL="285750" indent="-285750">
                        <a:buFont typeface="Arial" panose="020B0604020202020204" pitchFamily="34" charset="0"/>
                        <a:buChar char="•"/>
                      </a:pPr>
                      <a:r>
                        <a:rPr lang="en-US" sz="1600" i="0" dirty="0">
                          <a:latin typeface="Calibri" panose="020F0502020204030204" pitchFamily="34" charset="0"/>
                          <a:cs typeface="Calibri" panose="020F0502020204030204" pitchFamily="34" charset="0"/>
                        </a:rPr>
                        <a:t>You have lots of extra time to put into learning and tend to pick things up quickly</a:t>
                      </a:r>
                      <a:endParaRPr lang="en-US" sz="1600" dirty="0">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6675637"/>
                  </a:ext>
                </a:extLst>
              </a:tr>
              <a:tr h="841079">
                <a:tc>
                  <a:txBody>
                    <a:bodyPr/>
                    <a:lstStyle/>
                    <a:p>
                      <a:r>
                        <a:rPr lang="en-US" sz="1600" b="1" dirty="0">
                          <a:latin typeface="Calibri" panose="020F0502020204030204" pitchFamily="34" charset="0"/>
                          <a:cs typeface="Calibri" panose="020F0502020204030204" pitchFamily="34" charset="0"/>
                        </a:rPr>
                        <a:t>CSE 160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You’ve never programmed before AND</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You’re interested in data science and analysis OR</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You’d rather learn Python than Java* OR</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You are, or want to be in a major such as Physics, Bio, Stat, etc. where your primary goal is analyzing data through programming (rather than building software)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1607738"/>
                  </a:ext>
                </a:extLst>
              </a:tr>
            </a:tbl>
          </a:graphicData>
        </a:graphic>
      </p:graphicFrame>
      <p:sp>
        <p:nvSpPr>
          <p:cNvPr id="5" name="Text Placeholder 2">
            <a:extLst>
              <a:ext uri="{FF2B5EF4-FFF2-40B4-BE49-F238E27FC236}">
                <a16:creationId xmlns:a16="http://schemas.microsoft.com/office/drawing/2014/main" id="{57AEF000-8171-CC22-9985-37E7DEB49102}"/>
              </a:ext>
            </a:extLst>
          </p:cNvPr>
          <p:cNvSpPr txBox="1">
            <a:spLocks/>
          </p:cNvSpPr>
          <p:nvPr/>
        </p:nvSpPr>
        <p:spPr>
          <a:xfrm>
            <a:off x="838200" y="6448085"/>
            <a:ext cx="10515600" cy="43248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dirty="0">
                <a:latin typeface="Calibri" panose="020F0502020204030204" pitchFamily="34" charset="0"/>
                <a:cs typeface="Calibri" panose="020F0502020204030204" pitchFamily="34" charset="0"/>
              </a:rPr>
              <a:t>Also see: </a:t>
            </a:r>
            <a:r>
              <a:rPr lang="en-US" sz="1800" dirty="0">
                <a:latin typeface="Calibri" panose="020F0502020204030204" pitchFamily="34" charset="0"/>
                <a:cs typeface="Calibri" panose="020F0502020204030204" pitchFamily="34" charset="0"/>
                <a:hlinkClick r:id="rId3"/>
              </a:rPr>
              <a:t>guided self-placement</a:t>
            </a:r>
            <a:r>
              <a:rPr lang="en-US" sz="1800" dirty="0">
                <a:latin typeface="Calibri" panose="020F0502020204030204" pitchFamily="34" charset="0"/>
                <a:cs typeface="Calibri" panose="020F0502020204030204" pitchFamily="34" charset="0"/>
              </a:rPr>
              <a:t> and </a:t>
            </a:r>
            <a:r>
              <a:rPr lang="en-US" sz="1800" dirty="0">
                <a:latin typeface="Calibri" panose="020F0502020204030204" pitchFamily="34" charset="0"/>
                <a:cs typeface="Calibri" panose="020F0502020204030204" pitchFamily="34" charset="0"/>
                <a:hlinkClick r:id="rId4"/>
              </a:rPr>
              <a:t>CSE page on introductory courses</a:t>
            </a:r>
            <a:r>
              <a:rPr lang="en-US" sz="1800" dirty="0">
                <a:latin typeface="Calibri" panose="020F0502020204030204" pitchFamily="34" charset="0"/>
                <a:cs typeface="Calibri" panose="020F0502020204030204" pitchFamily="34" charset="0"/>
              </a:rPr>
              <a:t> for more info.</a:t>
            </a:r>
          </a:p>
        </p:txBody>
      </p:sp>
    </p:spTree>
    <p:extLst>
      <p:ext uri="{BB962C8B-B14F-4D97-AF65-F5344CB8AC3E}">
        <p14:creationId xmlns:p14="http://schemas.microsoft.com/office/powerpoint/2010/main" val="298588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Lecture Outline</a:t>
            </a:r>
            <a:endParaRPr dirty="0"/>
          </a:p>
        </p:txBody>
      </p:sp>
      <p:sp>
        <p:nvSpPr>
          <p:cNvPr id="284" name="Google Shape;284;p18"/>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600"/>
              </a:spcAft>
              <a:buClr>
                <a:srgbClr val="000000"/>
              </a:buClr>
              <a:buSzPts val="2800"/>
              <a:buChar char="•"/>
            </a:pPr>
            <a:r>
              <a:rPr lang="en-US" dirty="0"/>
              <a:t>Introductions</a:t>
            </a:r>
          </a:p>
          <a:p>
            <a:pPr marL="228600" lvl="0" indent="-228600" algn="l" rtl="0">
              <a:lnSpc>
                <a:spcPct val="90000"/>
              </a:lnSpc>
              <a:spcBef>
                <a:spcPts val="0"/>
              </a:spcBef>
              <a:spcAft>
                <a:spcPts val="600"/>
              </a:spcAft>
              <a:buClr>
                <a:srgbClr val="000000"/>
              </a:buClr>
              <a:buSzPts val="2800"/>
              <a:buChar char="•"/>
            </a:pPr>
            <a:r>
              <a:rPr lang="en-US" dirty="0"/>
              <a:t>About this Course</a:t>
            </a:r>
          </a:p>
          <a:p>
            <a:pPr marL="685800" lvl="1" indent="-228600">
              <a:spcBef>
                <a:spcPts val="0"/>
              </a:spcBef>
              <a:spcAft>
                <a:spcPts val="600"/>
              </a:spcAft>
              <a:buSzPts val="2800"/>
              <a:buChar char="•"/>
            </a:pPr>
            <a:r>
              <a:rPr lang="en-US" b="1" dirty="0">
                <a:solidFill>
                  <a:srgbClr val="EE8A64"/>
                </a:solidFill>
              </a:rPr>
              <a:t>Making the Most of this Class</a:t>
            </a:r>
          </a:p>
          <a:p>
            <a:pPr marL="685800" lvl="1" indent="-228600">
              <a:spcBef>
                <a:spcPts val="0"/>
              </a:spcBef>
              <a:spcAft>
                <a:spcPts val="600"/>
              </a:spcAft>
              <a:buSzPts val="2800"/>
              <a:buChar char="•"/>
            </a:pPr>
            <a:r>
              <a:rPr lang="en-US" dirty="0"/>
              <a:t>Community and Culture</a:t>
            </a:r>
          </a:p>
          <a:p>
            <a:pPr marL="685800" lvl="1" indent="-228600">
              <a:spcBef>
                <a:spcPts val="0"/>
              </a:spcBef>
              <a:spcAft>
                <a:spcPts val="600"/>
              </a:spcAft>
              <a:buSzPts val="2800"/>
              <a:buChar char="•"/>
            </a:pPr>
            <a:r>
              <a:rPr lang="en-US" dirty="0"/>
              <a:t>Course Components &amp; Tools</a:t>
            </a:r>
          </a:p>
          <a:p>
            <a:pPr marL="228600" lvl="0" indent="-228600" algn="l" rtl="0">
              <a:lnSpc>
                <a:spcPct val="90000"/>
              </a:lnSpc>
              <a:spcBef>
                <a:spcPts val="1000"/>
              </a:spcBef>
              <a:spcAft>
                <a:spcPts val="600"/>
              </a:spcAft>
              <a:buClr>
                <a:srgbClr val="000000"/>
              </a:buClr>
              <a:buSzPts val="2800"/>
              <a:buChar char="•"/>
            </a:pPr>
            <a:r>
              <a:rPr lang="en-US" b="0" i="0" u="none" strike="noStrike" cap="none" dirty="0">
                <a:solidFill>
                  <a:srgbClr val="000000"/>
                </a:solidFill>
                <a:latin typeface="Calibri"/>
                <a:ea typeface="Calibri"/>
                <a:cs typeface="Calibri"/>
                <a:sym typeface="Calibri"/>
              </a:rPr>
              <a:t>Intro/Review Java</a:t>
            </a:r>
            <a:endParaRPr dirty="0"/>
          </a:p>
        </p:txBody>
      </p:sp>
      <p:sp>
        <p:nvSpPr>
          <p:cNvPr id="285" name="Google Shape;285;p18"/>
          <p:cNvSpPr/>
          <p:nvPr/>
        </p:nvSpPr>
        <p:spPr>
          <a:xfrm rot="10800000">
            <a:off x="5981570" y="2396323"/>
            <a:ext cx="444852" cy="308934"/>
          </a:xfrm>
          <a:custGeom>
            <a:avLst/>
            <a:gdLst/>
            <a:ahLst/>
            <a:cxnLst/>
            <a:rect l="l" t="t" r="r" b="b"/>
            <a:pathLst>
              <a:path w="21600" h="21600" extrusionOk="0">
                <a:moveTo>
                  <a:pt x="0" y="0"/>
                </a:moveTo>
                <a:lnTo>
                  <a:pt x="14100" y="0"/>
                </a:lnTo>
                <a:lnTo>
                  <a:pt x="21600" y="10800"/>
                </a:lnTo>
                <a:lnTo>
                  <a:pt x="14100" y="21600"/>
                </a:lnTo>
                <a:lnTo>
                  <a:pt x="0" y="21600"/>
                </a:lnTo>
                <a:close/>
              </a:path>
            </a:pathLst>
          </a:custGeom>
          <a:solidFill>
            <a:schemeClr val="accent5"/>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79527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ke" descr="A photo of a bicycle. This is used as a metaphor in the presentation: when you learn a bike, does it suffice to watch a ton of youtube videos of how to ride a bike? No! You need to do it yourself, and practice consistently and regularly!">
            <a:extLst>
              <a:ext uri="{FF2B5EF4-FFF2-40B4-BE49-F238E27FC236}">
                <a16:creationId xmlns:a16="http://schemas.microsoft.com/office/drawing/2014/main" id="{6D94411B-258C-1D04-952F-B61FE4DB8DCF}"/>
              </a:ext>
            </a:extLst>
          </p:cNvPr>
          <p:cNvPicPr preferRelativeResize="0"/>
          <p:nvPr/>
        </p:nvPicPr>
        <p:blipFill rotWithShape="1">
          <a:blip r:embed="rId3">
            <a:alphaModFix/>
          </a:blip>
          <a:srcRect/>
          <a:stretch/>
        </p:blipFill>
        <p:spPr>
          <a:xfrm>
            <a:off x="1809997" y="571484"/>
            <a:ext cx="8572005" cy="5715032"/>
          </a:xfrm>
          <a:prstGeom prst="rect">
            <a:avLst/>
          </a:prstGeom>
          <a:noFill/>
          <a:ln>
            <a:noFill/>
          </a:ln>
        </p:spPr>
      </p:pic>
      <p:sp>
        <p:nvSpPr>
          <p:cNvPr id="2" name="Slide Number Placeholder 1">
            <a:extLst>
              <a:ext uri="{FF2B5EF4-FFF2-40B4-BE49-F238E27FC236}">
                <a16:creationId xmlns:a16="http://schemas.microsoft.com/office/drawing/2014/main" id="{D30AD7FE-E621-1DA4-7484-FD4D30E075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4" name="Title 3">
            <a:extLst>
              <a:ext uri="{FF2B5EF4-FFF2-40B4-BE49-F238E27FC236}">
                <a16:creationId xmlns:a16="http://schemas.microsoft.com/office/drawing/2014/main" id="{9F54CE17-BA21-00F2-7F8D-0AA49B44D876}"/>
              </a:ext>
            </a:extLst>
          </p:cNvPr>
          <p:cNvSpPr txBox="1">
            <a:spLocks noGrp="1"/>
          </p:cNvSpPr>
          <p:nvPr>
            <p:ph type="title" idx="4294967295"/>
          </p:nvPr>
        </p:nvSpPr>
        <p:spPr>
          <a:xfrm>
            <a:off x="525190" y="-759412"/>
            <a:ext cx="9666515"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How did you learn how to ride a bike?</a:t>
            </a:r>
          </a:p>
        </p:txBody>
      </p:sp>
    </p:spTree>
    <p:extLst>
      <p:ext uri="{BB962C8B-B14F-4D97-AF65-F5344CB8AC3E}">
        <p14:creationId xmlns:p14="http://schemas.microsoft.com/office/powerpoint/2010/main" val="363602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Digression: My Pandemic Hobby</a:t>
            </a:r>
            <a:endParaRPr/>
          </a:p>
        </p:txBody>
      </p:sp>
      <p:sp>
        <p:nvSpPr>
          <p:cNvPr id="244" name="Google Shape;244;p14"/>
          <p:cNvSpPr txBox="1">
            <a:spLocks noGrp="1"/>
          </p:cNvSpPr>
          <p:nvPr>
            <p:ph type="body" idx="1"/>
          </p:nvPr>
        </p:nvSpPr>
        <p:spPr>
          <a:xfrm>
            <a:off x="838200" y="1825625"/>
            <a:ext cx="10515600" cy="421851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i="1"/>
              <a:t>Amigurumi: </a:t>
            </a:r>
            <a:r>
              <a:rPr lang="en-US"/>
              <a:t>Japanese art of creating crocheted or knitted stuffed toys</a:t>
            </a:r>
            <a:endParaRPr i="1"/>
          </a:p>
        </p:txBody>
      </p:sp>
      <p:pic>
        <p:nvPicPr>
          <p:cNvPr id="247" name="Google Shape;247;p14" descr="Woobles penguin"/>
          <p:cNvPicPr preferRelativeResize="0"/>
          <p:nvPr/>
        </p:nvPicPr>
        <p:blipFill rotWithShape="1">
          <a:blip r:embed="rId3">
            <a:alphaModFix/>
          </a:blip>
          <a:srcRect l="14000" t="23600" r="4997"/>
          <a:stretch/>
        </p:blipFill>
        <p:spPr>
          <a:xfrm>
            <a:off x="838200" y="2534195"/>
            <a:ext cx="3372312" cy="3180803"/>
          </a:xfrm>
          <a:prstGeom prst="rect">
            <a:avLst/>
          </a:prstGeom>
          <a:noFill/>
          <a:ln>
            <a:noFill/>
          </a:ln>
        </p:spPr>
      </p:pic>
      <p:sp>
        <p:nvSpPr>
          <p:cNvPr id="4" name="Google Shape;185;p11">
            <a:extLst>
              <a:ext uri="{FF2B5EF4-FFF2-40B4-BE49-F238E27FC236}">
                <a16:creationId xmlns:a16="http://schemas.microsoft.com/office/drawing/2014/main" id="{608E2802-BA47-FE4E-F2B8-5B92E27A039E}"/>
              </a:ext>
            </a:extLst>
          </p:cNvPr>
          <p:cNvSpPr txBox="1">
            <a:spLocks noGrp="1"/>
          </p:cNvSpPr>
          <p:nvPr>
            <p:ph type="ftr" idx="11"/>
          </p:nvPr>
        </p:nvSpPr>
        <p:spPr>
          <a:xfrm>
            <a:off x="5392928" y="6464985"/>
            <a:ext cx="1617472" cy="18466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lvl="0" indent="0" algn="l" rtl="0">
              <a:lnSpc>
                <a:spcPct val="103333"/>
              </a:lnSpc>
              <a:spcBef>
                <a:spcPts val="0"/>
              </a:spcBef>
              <a:spcAft>
                <a:spcPts val="0"/>
              </a:spcAft>
              <a:buSzPts val="1400"/>
              <a:buNone/>
            </a:pPr>
            <a:r>
              <a:rPr lang="en-US"/>
              <a:t>Lesson 0 - Autumn 2024</a:t>
            </a:r>
            <a:endParaRPr dirty="0"/>
          </a:p>
        </p:txBody>
      </p:sp>
      <p:sp>
        <p:nvSpPr>
          <p:cNvPr id="5" name="Google Shape;186;p11">
            <a:extLst>
              <a:ext uri="{FF2B5EF4-FFF2-40B4-BE49-F238E27FC236}">
                <a16:creationId xmlns:a16="http://schemas.microsoft.com/office/drawing/2014/main" id="{B9FB5ED9-9153-E27F-D6EA-3FF39919A917}"/>
              </a:ext>
            </a:extLst>
          </p:cNvPr>
          <p:cNvSpPr txBox="1">
            <a:spLocks noGrp="1"/>
          </p:cNvSpPr>
          <p:nvPr>
            <p:ph type="sldNum" idx="12"/>
          </p:nvPr>
        </p:nvSpPr>
        <p:spPr>
          <a:xfrm>
            <a:off x="11068811" y="6464985"/>
            <a:ext cx="437389" cy="164415"/>
          </a:xfrm>
          <a:prstGeom prst="rect">
            <a:avLst/>
          </a:prstGeom>
          <a:noFill/>
          <a:ln>
            <a:noFill/>
          </a:ln>
        </p:spPr>
        <p:txBody>
          <a:bodyPr spcFirstLastPara="1" wrap="square" lIns="0" tIns="0" rIns="0" bIns="0" anchor="t" anchorCtr="0">
            <a:spAutoFit/>
          </a:bodyPr>
          <a:lstStyle/>
          <a:p>
            <a:pPr marL="115570" lvl="0" indent="0" algn="l" rtl="0">
              <a:lnSpc>
                <a:spcPct val="103333"/>
              </a:lnSpc>
              <a:spcBef>
                <a:spcPts val="0"/>
              </a:spcBef>
              <a:spcAft>
                <a:spcPts val="0"/>
              </a:spcAft>
              <a:buSzPts val="1200"/>
              <a:buNone/>
            </a:pPr>
            <a:fld id="{00000000-1234-1234-1234-123412341234}" type="slidenum">
              <a:rPr lang="en-US"/>
              <a:t>11</a:t>
            </a:fld>
            <a:endParaRPr dirty="0"/>
          </a:p>
        </p:txBody>
      </p:sp>
    </p:spTree>
    <p:extLst>
      <p:ext uri="{BB962C8B-B14F-4D97-AF65-F5344CB8AC3E}">
        <p14:creationId xmlns:p14="http://schemas.microsoft.com/office/powerpoint/2010/main" val="3709029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Digression: My Pandemic Hobby</a:t>
            </a:r>
            <a:endParaRPr/>
          </a:p>
        </p:txBody>
      </p:sp>
      <p:sp>
        <p:nvSpPr>
          <p:cNvPr id="253" name="Google Shape;253;p15"/>
          <p:cNvSpPr txBox="1">
            <a:spLocks noGrp="1"/>
          </p:cNvSpPr>
          <p:nvPr>
            <p:ph type="body" idx="1"/>
          </p:nvPr>
        </p:nvSpPr>
        <p:spPr>
          <a:xfrm>
            <a:off x="838200" y="1825625"/>
            <a:ext cx="10273937" cy="421851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i="1"/>
              <a:t>Amigurumi: </a:t>
            </a:r>
            <a:r>
              <a:rPr lang="en-US"/>
              <a:t>Japanese art of creating crocheted or knitted stuffed toys</a:t>
            </a:r>
            <a:endParaRPr i="1"/>
          </a:p>
        </p:txBody>
      </p:sp>
      <p:pic>
        <p:nvPicPr>
          <p:cNvPr id="256" name="Google Shape;256;p15" descr="Picture of Brett’s second attempt at an Amigurumi crocheted penguin. The penguin looks similar to the reference image."/>
          <p:cNvPicPr preferRelativeResize="0"/>
          <p:nvPr/>
        </p:nvPicPr>
        <p:blipFill rotWithShape="1">
          <a:blip r:embed="rId3">
            <a:alphaModFix/>
          </a:blip>
          <a:srcRect l="45418" t="9557" r="15276" b="13343"/>
          <a:stretch/>
        </p:blipFill>
        <p:spPr>
          <a:xfrm>
            <a:off x="7672334" y="2534196"/>
            <a:ext cx="3439803" cy="3187338"/>
          </a:xfrm>
          <a:prstGeom prst="rect">
            <a:avLst/>
          </a:prstGeom>
          <a:noFill/>
          <a:ln>
            <a:noFill/>
          </a:ln>
        </p:spPr>
      </p:pic>
      <p:pic>
        <p:nvPicPr>
          <p:cNvPr id="257" name="Google Shape;257;p15" descr="Woobles penguin"/>
          <p:cNvPicPr preferRelativeResize="0"/>
          <p:nvPr/>
        </p:nvPicPr>
        <p:blipFill rotWithShape="1">
          <a:blip r:embed="rId4">
            <a:alphaModFix/>
          </a:blip>
          <a:srcRect l="14000" t="23600" r="4997"/>
          <a:stretch/>
        </p:blipFill>
        <p:spPr>
          <a:xfrm>
            <a:off x="838200" y="2534196"/>
            <a:ext cx="3372312" cy="3180803"/>
          </a:xfrm>
          <a:prstGeom prst="rect">
            <a:avLst/>
          </a:prstGeom>
          <a:noFill/>
          <a:ln>
            <a:noFill/>
          </a:ln>
        </p:spPr>
      </p:pic>
      <p:sp>
        <p:nvSpPr>
          <p:cNvPr id="4" name="Google Shape;185;p11">
            <a:extLst>
              <a:ext uri="{FF2B5EF4-FFF2-40B4-BE49-F238E27FC236}">
                <a16:creationId xmlns:a16="http://schemas.microsoft.com/office/drawing/2014/main" id="{5EECAEF2-DA01-69F5-AD28-EC6DFD89AFCC}"/>
              </a:ext>
            </a:extLst>
          </p:cNvPr>
          <p:cNvSpPr txBox="1">
            <a:spLocks noGrp="1"/>
          </p:cNvSpPr>
          <p:nvPr>
            <p:ph type="ftr" idx="11"/>
          </p:nvPr>
        </p:nvSpPr>
        <p:spPr>
          <a:xfrm>
            <a:off x="5392928" y="6464985"/>
            <a:ext cx="1617472" cy="18466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lvl="0" indent="0" algn="l" rtl="0">
              <a:lnSpc>
                <a:spcPct val="103333"/>
              </a:lnSpc>
              <a:spcBef>
                <a:spcPts val="0"/>
              </a:spcBef>
              <a:spcAft>
                <a:spcPts val="0"/>
              </a:spcAft>
              <a:buSzPts val="1400"/>
              <a:buNone/>
            </a:pPr>
            <a:r>
              <a:rPr lang="en-US"/>
              <a:t>Lesson 0 - Autumn 2024</a:t>
            </a:r>
            <a:endParaRPr dirty="0"/>
          </a:p>
        </p:txBody>
      </p:sp>
      <p:sp>
        <p:nvSpPr>
          <p:cNvPr id="5" name="Google Shape;186;p11">
            <a:extLst>
              <a:ext uri="{FF2B5EF4-FFF2-40B4-BE49-F238E27FC236}">
                <a16:creationId xmlns:a16="http://schemas.microsoft.com/office/drawing/2014/main" id="{EAEF6119-4BF7-4E28-F186-A7BC1872D4AB}"/>
              </a:ext>
            </a:extLst>
          </p:cNvPr>
          <p:cNvSpPr txBox="1">
            <a:spLocks noGrp="1"/>
          </p:cNvSpPr>
          <p:nvPr>
            <p:ph type="sldNum" idx="12"/>
          </p:nvPr>
        </p:nvSpPr>
        <p:spPr>
          <a:xfrm>
            <a:off x="11068811" y="6464985"/>
            <a:ext cx="437389" cy="164415"/>
          </a:xfrm>
          <a:prstGeom prst="rect">
            <a:avLst/>
          </a:prstGeom>
          <a:noFill/>
          <a:ln>
            <a:noFill/>
          </a:ln>
        </p:spPr>
        <p:txBody>
          <a:bodyPr spcFirstLastPara="1" wrap="square" lIns="0" tIns="0" rIns="0" bIns="0" anchor="t" anchorCtr="0">
            <a:spAutoFit/>
          </a:bodyPr>
          <a:lstStyle/>
          <a:p>
            <a:pPr marL="115570" lvl="0" indent="0" algn="l" rtl="0">
              <a:lnSpc>
                <a:spcPct val="103333"/>
              </a:lnSpc>
              <a:spcBef>
                <a:spcPts val="0"/>
              </a:spcBef>
              <a:spcAft>
                <a:spcPts val="0"/>
              </a:spcAft>
              <a:buSzPts val="1200"/>
              <a:buNone/>
            </a:pPr>
            <a:fld id="{00000000-1234-1234-1234-123412341234}" type="slidenum">
              <a:rPr lang="en-US"/>
              <a:t>12</a:t>
            </a:fld>
            <a:endParaRPr dirty="0"/>
          </a:p>
        </p:txBody>
      </p:sp>
    </p:spTree>
    <p:extLst>
      <p:ext uri="{BB962C8B-B14F-4D97-AF65-F5344CB8AC3E}">
        <p14:creationId xmlns:p14="http://schemas.microsoft.com/office/powerpoint/2010/main" val="2930601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Digression: My Pandemic Hobby</a:t>
            </a:r>
            <a:endParaRPr/>
          </a:p>
        </p:txBody>
      </p:sp>
      <p:sp>
        <p:nvSpPr>
          <p:cNvPr id="263" name="Google Shape;263;p16"/>
          <p:cNvSpPr txBox="1">
            <a:spLocks noGrp="1"/>
          </p:cNvSpPr>
          <p:nvPr>
            <p:ph type="body" idx="1"/>
          </p:nvPr>
        </p:nvSpPr>
        <p:spPr>
          <a:xfrm>
            <a:off x="838200" y="1825625"/>
            <a:ext cx="10273937" cy="421851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i="1"/>
              <a:t>Amigurumi: </a:t>
            </a:r>
            <a:r>
              <a:rPr lang="en-US"/>
              <a:t>Japanese art of creating crocheted or knitted stuffed toys</a:t>
            </a:r>
            <a:endParaRPr i="1"/>
          </a:p>
        </p:txBody>
      </p:sp>
      <p:pic>
        <p:nvPicPr>
          <p:cNvPr id="266" name="Google Shape;266;p16" descr="Two of Brett’s Amigurumi penguins side-by-side. The one on the left is his first attempt, and is mush shorter, is inside-out and has inverted proportions."/>
          <p:cNvPicPr preferRelativeResize="0"/>
          <p:nvPr/>
        </p:nvPicPr>
        <p:blipFill rotWithShape="1">
          <a:blip r:embed="rId3">
            <a:alphaModFix/>
          </a:blip>
          <a:srcRect l="14269" t="9557" r="15276" b="13343"/>
          <a:stretch/>
        </p:blipFill>
        <p:spPr>
          <a:xfrm>
            <a:off x="4946470" y="2534196"/>
            <a:ext cx="6165668" cy="3187338"/>
          </a:xfrm>
          <a:prstGeom prst="rect">
            <a:avLst/>
          </a:prstGeom>
          <a:noFill/>
          <a:ln>
            <a:noFill/>
          </a:ln>
        </p:spPr>
      </p:pic>
      <p:pic>
        <p:nvPicPr>
          <p:cNvPr id="267" name="Google Shape;267;p16" descr="Woobles penguin"/>
          <p:cNvPicPr preferRelativeResize="0"/>
          <p:nvPr/>
        </p:nvPicPr>
        <p:blipFill rotWithShape="1">
          <a:blip r:embed="rId4">
            <a:alphaModFix/>
          </a:blip>
          <a:srcRect l="14000" t="23600" r="4997"/>
          <a:stretch/>
        </p:blipFill>
        <p:spPr>
          <a:xfrm>
            <a:off x="838200" y="2534196"/>
            <a:ext cx="3372312" cy="3180803"/>
          </a:xfrm>
          <a:prstGeom prst="rect">
            <a:avLst/>
          </a:prstGeom>
          <a:noFill/>
          <a:ln>
            <a:noFill/>
          </a:ln>
        </p:spPr>
      </p:pic>
      <p:sp>
        <p:nvSpPr>
          <p:cNvPr id="4" name="Google Shape;185;p11">
            <a:extLst>
              <a:ext uri="{FF2B5EF4-FFF2-40B4-BE49-F238E27FC236}">
                <a16:creationId xmlns:a16="http://schemas.microsoft.com/office/drawing/2014/main" id="{37CB759D-8FA3-48E3-FD37-7748638C4E3F}"/>
              </a:ext>
            </a:extLst>
          </p:cNvPr>
          <p:cNvSpPr txBox="1">
            <a:spLocks noGrp="1"/>
          </p:cNvSpPr>
          <p:nvPr>
            <p:ph type="ftr" idx="11"/>
          </p:nvPr>
        </p:nvSpPr>
        <p:spPr>
          <a:xfrm>
            <a:off x="5392928" y="6464985"/>
            <a:ext cx="1617472" cy="18466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lvl="0" indent="0" algn="l" rtl="0">
              <a:lnSpc>
                <a:spcPct val="103333"/>
              </a:lnSpc>
              <a:spcBef>
                <a:spcPts val="0"/>
              </a:spcBef>
              <a:spcAft>
                <a:spcPts val="0"/>
              </a:spcAft>
              <a:buSzPts val="1400"/>
              <a:buNone/>
            </a:pPr>
            <a:r>
              <a:rPr lang="en-US"/>
              <a:t>Lesson 0 - Autumn 2024</a:t>
            </a:r>
            <a:endParaRPr dirty="0"/>
          </a:p>
        </p:txBody>
      </p:sp>
      <p:sp>
        <p:nvSpPr>
          <p:cNvPr id="5" name="Google Shape;186;p11">
            <a:extLst>
              <a:ext uri="{FF2B5EF4-FFF2-40B4-BE49-F238E27FC236}">
                <a16:creationId xmlns:a16="http://schemas.microsoft.com/office/drawing/2014/main" id="{579D5393-FC33-0BC7-D6BE-C8D1DFCB3CED}"/>
              </a:ext>
            </a:extLst>
          </p:cNvPr>
          <p:cNvSpPr txBox="1">
            <a:spLocks noGrp="1"/>
          </p:cNvSpPr>
          <p:nvPr>
            <p:ph type="sldNum" idx="12"/>
          </p:nvPr>
        </p:nvSpPr>
        <p:spPr>
          <a:xfrm>
            <a:off x="11068811" y="6464985"/>
            <a:ext cx="437389" cy="164415"/>
          </a:xfrm>
          <a:prstGeom prst="rect">
            <a:avLst/>
          </a:prstGeom>
          <a:noFill/>
          <a:ln>
            <a:noFill/>
          </a:ln>
        </p:spPr>
        <p:txBody>
          <a:bodyPr spcFirstLastPara="1" wrap="square" lIns="0" tIns="0" rIns="0" bIns="0" anchor="t" anchorCtr="0">
            <a:spAutoFit/>
          </a:bodyPr>
          <a:lstStyle/>
          <a:p>
            <a:pPr marL="115570" lvl="0" indent="0" algn="l" rtl="0">
              <a:lnSpc>
                <a:spcPct val="103333"/>
              </a:lnSpc>
              <a:spcBef>
                <a:spcPts val="0"/>
              </a:spcBef>
              <a:spcAft>
                <a:spcPts val="0"/>
              </a:spcAft>
              <a:buSzPts val="1200"/>
              <a:buNone/>
            </a:pPr>
            <a:fld id="{00000000-1234-1234-1234-123412341234}" type="slidenum">
              <a:rPr lang="en-US"/>
              <a:t>13</a:t>
            </a:fld>
            <a:endParaRPr dirty="0"/>
          </a:p>
        </p:txBody>
      </p:sp>
    </p:spTree>
    <p:extLst>
      <p:ext uri="{BB962C8B-B14F-4D97-AF65-F5344CB8AC3E}">
        <p14:creationId xmlns:p14="http://schemas.microsoft.com/office/powerpoint/2010/main" val="3953314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2"/>
          <p:cNvSpPr txBox="1">
            <a:spLocks noGrp="1"/>
          </p:cNvSpPr>
          <p:nvPr>
            <p:ph type="title"/>
          </p:nvPr>
        </p:nvSpPr>
        <p:spPr>
          <a:xfrm>
            <a:off x="916939" y="609676"/>
            <a:ext cx="9478645" cy="69723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a:t>How Learning Works</a:t>
            </a:r>
            <a:endParaRPr/>
          </a:p>
        </p:txBody>
      </p:sp>
      <p:sp>
        <p:nvSpPr>
          <p:cNvPr id="192" name="Google Shape;192;p12"/>
          <p:cNvSpPr txBox="1"/>
          <p:nvPr/>
        </p:nvSpPr>
        <p:spPr>
          <a:xfrm>
            <a:off x="916939" y="1306906"/>
            <a:ext cx="10240645" cy="3336811"/>
          </a:xfrm>
          <a:prstGeom prst="rect">
            <a:avLst/>
          </a:prstGeom>
          <a:noFill/>
          <a:ln>
            <a:noFill/>
          </a:ln>
        </p:spPr>
        <p:txBody>
          <a:bodyPr spcFirstLastPara="1" wrap="square" lIns="0" tIns="12700" rIns="0" bIns="0" anchor="t" anchorCtr="0">
            <a:spAutoFit/>
          </a:bodyPr>
          <a:lstStyle/>
          <a:p>
            <a:pPr marL="12065" marR="0" lvl="0" indent="0" algn="l" rtl="0">
              <a:lnSpc>
                <a:spcPct val="15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Learning requires </a:t>
            </a:r>
            <a:r>
              <a:rPr lang="en-US" sz="2400" b="1" i="0" u="none" strike="noStrike" cap="none" dirty="0">
                <a:solidFill>
                  <a:srgbClr val="000000"/>
                </a:solidFill>
                <a:latin typeface="Calibri"/>
                <a:ea typeface="Calibri"/>
                <a:cs typeface="Calibri"/>
                <a:sym typeface="Calibri"/>
              </a:rPr>
              <a:t>active participation </a:t>
            </a:r>
            <a:r>
              <a:rPr lang="en-US" sz="2400" b="0" i="0" u="none" strike="noStrike" cap="none" dirty="0">
                <a:solidFill>
                  <a:srgbClr val="000000"/>
                </a:solidFill>
                <a:latin typeface="Calibri"/>
                <a:ea typeface="Calibri"/>
                <a:cs typeface="Calibri"/>
                <a:sym typeface="Calibri"/>
              </a:rPr>
              <a:t>in the process. </a:t>
            </a:r>
            <a:br>
              <a:rPr lang="en-US" sz="2400" b="0" i="0" u="none" strike="noStrike" cap="none" dirty="0">
                <a:solidFill>
                  <a:srgbClr val="000000"/>
                </a:solidFill>
                <a:latin typeface="Calibri"/>
                <a:ea typeface="Calibri"/>
                <a:cs typeface="Calibri"/>
                <a:sym typeface="Calibri"/>
              </a:rPr>
            </a:br>
            <a:r>
              <a:rPr lang="en-US" sz="2400" b="0" i="0" u="none" strike="noStrike" cap="none" dirty="0">
                <a:solidFill>
                  <a:srgbClr val="000000"/>
                </a:solidFill>
                <a:latin typeface="Calibri"/>
                <a:ea typeface="Calibri"/>
                <a:cs typeface="Calibri"/>
                <a:sym typeface="Calibri"/>
              </a:rPr>
              <a:t>It’s not as simple as sitting and listening to someone talk at you!</a:t>
            </a:r>
            <a:br>
              <a:rPr lang="en-US" sz="2400" b="0" i="0" u="none" strike="noStrike" cap="none" dirty="0">
                <a:solidFill>
                  <a:srgbClr val="000000"/>
                </a:solidFill>
                <a:latin typeface="Calibri"/>
                <a:ea typeface="Calibri"/>
                <a:cs typeface="Calibri"/>
                <a:sym typeface="Calibri"/>
              </a:rPr>
            </a:br>
            <a:endParaRPr sz="2400" b="0" i="0" u="none" strike="noStrike" cap="none" dirty="0">
              <a:solidFill>
                <a:srgbClr val="000000"/>
              </a:solidFill>
              <a:latin typeface="Calibri"/>
              <a:ea typeface="Calibri"/>
              <a:cs typeface="Calibri"/>
              <a:sym typeface="Calibri"/>
            </a:endParaRPr>
          </a:p>
          <a:p>
            <a:pPr marL="354965" marR="0" lvl="0" indent="-342900" algn="l" rtl="0">
              <a:lnSpc>
                <a:spcPct val="150000"/>
              </a:lnSpc>
              <a:spcBef>
                <a:spcPts val="0"/>
              </a:spcBef>
              <a:spcAft>
                <a:spcPts val="0"/>
              </a:spcAft>
              <a:buClr>
                <a:srgbClr val="000000"/>
              </a:buClr>
              <a:buSzPts val="1800"/>
              <a:buFont typeface="Arial"/>
              <a:buChar char="•"/>
            </a:pPr>
            <a:r>
              <a:rPr lang="en-US" sz="2400" b="0" i="0" u="none" strike="noStrike" cap="none" dirty="0">
                <a:solidFill>
                  <a:srgbClr val="000000"/>
                </a:solidFill>
                <a:latin typeface="Calibri"/>
                <a:ea typeface="Calibri"/>
                <a:cs typeface="Calibri"/>
                <a:sym typeface="Calibri"/>
              </a:rPr>
              <a:t>Requires </a:t>
            </a:r>
            <a:r>
              <a:rPr lang="en-US" sz="2400" b="1" i="0" u="none" strike="noStrike" cap="none" dirty="0">
                <a:solidFill>
                  <a:srgbClr val="000000"/>
                </a:solidFill>
                <a:latin typeface="Calibri"/>
                <a:ea typeface="Calibri"/>
                <a:cs typeface="Calibri"/>
                <a:sym typeface="Calibri"/>
              </a:rPr>
              <a:t>deliberate practice </a:t>
            </a:r>
            <a:r>
              <a:rPr lang="en-US" sz="2400" b="0" i="0" u="none" strike="noStrike" cap="none" dirty="0">
                <a:solidFill>
                  <a:srgbClr val="000000"/>
                </a:solidFill>
                <a:latin typeface="Calibri"/>
                <a:ea typeface="Calibri"/>
                <a:cs typeface="Calibri"/>
                <a:sym typeface="Calibri"/>
              </a:rPr>
              <a:t>in </a:t>
            </a:r>
            <a:r>
              <a:rPr lang="en-US" sz="2400" b="1" i="0" u="none" strike="noStrike" cap="none" dirty="0">
                <a:solidFill>
                  <a:srgbClr val="000000"/>
                </a:solidFill>
                <a:latin typeface="Calibri"/>
                <a:ea typeface="Calibri"/>
                <a:cs typeface="Calibri"/>
                <a:sym typeface="Calibri"/>
              </a:rPr>
              <a:t>learning by doing</a:t>
            </a:r>
            <a:endParaRPr sz="1400" b="0" i="0" u="none" strike="noStrike" cap="none" dirty="0">
              <a:solidFill>
                <a:srgbClr val="000000"/>
              </a:solidFill>
              <a:latin typeface="Arial"/>
              <a:ea typeface="Arial"/>
              <a:cs typeface="Arial"/>
              <a:sym typeface="Arial"/>
            </a:endParaRPr>
          </a:p>
          <a:p>
            <a:pPr marL="354965" marR="0" lvl="0" indent="-342900" algn="l" rtl="0">
              <a:lnSpc>
                <a:spcPct val="150000"/>
              </a:lnSpc>
              <a:spcBef>
                <a:spcPts val="0"/>
              </a:spcBef>
              <a:spcAft>
                <a:spcPts val="0"/>
              </a:spcAft>
              <a:buClr>
                <a:srgbClr val="000000"/>
              </a:buClr>
              <a:buSzPts val="1800"/>
              <a:buFont typeface="Arial"/>
              <a:buChar char="•"/>
            </a:pPr>
            <a:r>
              <a:rPr lang="en-US" sz="2400" b="0" i="0" u="none" strike="noStrike" cap="none" dirty="0">
                <a:solidFill>
                  <a:srgbClr val="000000"/>
                </a:solidFill>
                <a:latin typeface="Calibri"/>
                <a:ea typeface="Calibri"/>
                <a:cs typeface="Calibri"/>
                <a:sym typeface="Calibri"/>
              </a:rPr>
              <a:t>Benefits from </a:t>
            </a:r>
            <a:r>
              <a:rPr lang="en-US" sz="2400" b="1" i="0" u="none" strike="noStrike" cap="none" dirty="0">
                <a:solidFill>
                  <a:srgbClr val="000000"/>
                </a:solidFill>
                <a:latin typeface="Calibri"/>
                <a:ea typeface="Calibri"/>
                <a:cs typeface="Calibri"/>
                <a:sym typeface="Calibri"/>
              </a:rPr>
              <a:t>collaborative learning</a:t>
            </a:r>
            <a:endParaRPr sz="1400" b="0" i="0" u="none" strike="noStrike" cap="none" dirty="0">
              <a:solidFill>
                <a:srgbClr val="000000"/>
              </a:solidFill>
              <a:latin typeface="Arial"/>
              <a:ea typeface="Arial"/>
              <a:cs typeface="Arial"/>
              <a:sym typeface="Arial"/>
            </a:endParaRPr>
          </a:p>
          <a:p>
            <a:pPr marL="354965" marR="0" lvl="0" indent="-342900" algn="l" rtl="0">
              <a:lnSpc>
                <a:spcPct val="150000"/>
              </a:lnSpc>
              <a:spcBef>
                <a:spcPts val="0"/>
              </a:spcBef>
              <a:spcAft>
                <a:spcPts val="0"/>
              </a:spcAft>
              <a:buClr>
                <a:srgbClr val="000000"/>
              </a:buClr>
              <a:buSzPts val="1800"/>
              <a:buFont typeface="Arial"/>
              <a:buChar char="•"/>
            </a:pPr>
            <a:r>
              <a:rPr lang="en-US" sz="2400" b="0" i="0" u="sng" strike="noStrike" cap="none" dirty="0">
                <a:solidFill>
                  <a:srgbClr val="000000"/>
                </a:solidFill>
                <a:latin typeface="Calibri"/>
                <a:ea typeface="Calibri"/>
                <a:cs typeface="Calibri"/>
                <a:sym typeface="Calibri"/>
              </a:rPr>
              <a:t>Does not work well if you cram everything!</a:t>
            </a:r>
            <a:endParaRPr sz="1400" b="0" i="0" u="none" strike="noStrike" cap="none" dirty="0">
              <a:solidFill>
                <a:srgbClr val="000000"/>
              </a:solidFill>
              <a:latin typeface="Arial"/>
              <a:ea typeface="Arial"/>
              <a:cs typeface="Arial"/>
              <a:sym typeface="Arial"/>
            </a:endParaRPr>
          </a:p>
        </p:txBody>
      </p:sp>
      <p:sp>
        <p:nvSpPr>
          <p:cNvPr id="194" name="Google Shape;194;p12"/>
          <p:cNvSpPr txBox="1">
            <a:spLocks noGrp="1"/>
          </p:cNvSpPr>
          <p:nvPr>
            <p:ph type="ftr" idx="11"/>
          </p:nvPr>
        </p:nvSpPr>
        <p:spPr>
          <a:xfrm>
            <a:off x="5392928" y="6464985"/>
            <a:ext cx="1617472" cy="18466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lvl="0" indent="0" algn="l" rtl="0">
              <a:lnSpc>
                <a:spcPct val="103333"/>
              </a:lnSpc>
              <a:spcBef>
                <a:spcPts val="0"/>
              </a:spcBef>
              <a:spcAft>
                <a:spcPts val="0"/>
              </a:spcAft>
              <a:buSzPts val="1400"/>
              <a:buNone/>
            </a:pPr>
            <a:r>
              <a:rPr lang="en-US"/>
              <a:t>Lesson 0 - Autumn 2024</a:t>
            </a:r>
            <a:endParaRPr dirty="0"/>
          </a:p>
        </p:txBody>
      </p:sp>
      <p:sp>
        <p:nvSpPr>
          <p:cNvPr id="195" name="Google Shape;195;p12"/>
          <p:cNvSpPr txBox="1">
            <a:spLocks noGrp="1"/>
          </p:cNvSpPr>
          <p:nvPr>
            <p:ph type="sldNum" idx="12"/>
          </p:nvPr>
        </p:nvSpPr>
        <p:spPr>
          <a:xfrm>
            <a:off x="11068811" y="6464985"/>
            <a:ext cx="589789" cy="178434"/>
          </a:xfrm>
          <a:prstGeom prst="rect">
            <a:avLst/>
          </a:prstGeom>
          <a:noFill/>
          <a:ln>
            <a:noFill/>
          </a:ln>
        </p:spPr>
        <p:txBody>
          <a:bodyPr spcFirstLastPara="1" wrap="square" lIns="0" tIns="0" rIns="0" bIns="0" anchor="t" anchorCtr="0">
            <a:spAutoFit/>
          </a:bodyPr>
          <a:lstStyle/>
          <a:p>
            <a:pPr marL="115570" lvl="0" indent="0" algn="l" rtl="0">
              <a:lnSpc>
                <a:spcPct val="103333"/>
              </a:lnSpc>
              <a:spcBef>
                <a:spcPts val="0"/>
              </a:spcBef>
              <a:spcAft>
                <a:spcPts val="0"/>
              </a:spcAft>
              <a:buSzPts val="1200"/>
              <a:buNone/>
            </a:pPr>
            <a:fld id="{00000000-1234-1234-1234-123412341234}" type="slidenum">
              <a:rPr lang="en-US"/>
              <a:t>14</a:t>
            </a:fld>
            <a:endParaRPr/>
          </a:p>
        </p:txBody>
      </p:sp>
      <p:pic>
        <p:nvPicPr>
          <p:cNvPr id="2" name="Google Shape;266;p16" descr="Two of Brett’s Amigurumi penguins side-by-side. The one on the left is his first attempt, and is mush shorter, is inside-out and has inverted proportions.">
            <a:extLst>
              <a:ext uri="{FF2B5EF4-FFF2-40B4-BE49-F238E27FC236}">
                <a16:creationId xmlns:a16="http://schemas.microsoft.com/office/drawing/2014/main" id="{069419EB-86DA-3307-386B-B773CF8EF1D8}"/>
              </a:ext>
            </a:extLst>
          </p:cNvPr>
          <p:cNvPicPr preferRelativeResize="0"/>
          <p:nvPr/>
        </p:nvPicPr>
        <p:blipFill rotWithShape="1">
          <a:blip r:embed="rId3">
            <a:alphaModFix/>
          </a:blip>
          <a:srcRect l="14269" t="9557" r="15276" b="13343"/>
          <a:stretch/>
        </p:blipFill>
        <p:spPr>
          <a:xfrm>
            <a:off x="7427064" y="4183201"/>
            <a:ext cx="4183514" cy="2138275"/>
          </a:xfrm>
          <a:prstGeom prst="rect">
            <a:avLst/>
          </a:prstGeom>
          <a:noFill/>
          <a:ln>
            <a:noFill/>
          </a:ln>
        </p:spPr>
      </p:pic>
      <p:pic>
        <p:nvPicPr>
          <p:cNvPr id="193" name="Google Shape;193;p12" descr="A photo of a bicycle. This is used as a metaphor in the presentation: when you learn a bike, does it suffice to watch a ton of youtube videos of how to ride a bike? No! You need to do it yourself, and practice consistently and regularly!"/>
          <p:cNvPicPr preferRelativeResize="0"/>
          <p:nvPr/>
        </p:nvPicPr>
        <p:blipFill rotWithShape="1">
          <a:blip r:embed="rId4">
            <a:alphaModFix/>
          </a:blip>
          <a:srcRect/>
          <a:stretch/>
        </p:blipFill>
        <p:spPr>
          <a:xfrm>
            <a:off x="8876371" y="2343068"/>
            <a:ext cx="3187201" cy="2058880"/>
          </a:xfrm>
          <a:prstGeom prst="rect">
            <a:avLst/>
          </a:prstGeom>
          <a:noFill/>
          <a:ln>
            <a:noFill/>
          </a:ln>
        </p:spPr>
      </p:pic>
    </p:spTree>
    <p:extLst>
      <p:ext uri="{BB962C8B-B14F-4D97-AF65-F5344CB8AC3E}">
        <p14:creationId xmlns:p14="http://schemas.microsoft.com/office/powerpoint/2010/main" val="4025063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8F3B-6F18-9ED8-E8E3-5A6CC0E2E59C}"/>
              </a:ext>
            </a:extLst>
          </p:cNvPr>
          <p:cNvSpPr>
            <a:spLocks noGrp="1"/>
          </p:cNvSpPr>
          <p:nvPr>
            <p:ph type="title"/>
          </p:nvPr>
        </p:nvSpPr>
        <p:spPr/>
        <p:txBody>
          <a:bodyPr/>
          <a:lstStyle/>
          <a:p>
            <a:r>
              <a:rPr lang="en-US" dirty="0"/>
              <a:t>Learning and AI: </a:t>
            </a:r>
            <a:r>
              <a:rPr lang="en-US" dirty="0">
                <a:hlinkClick r:id="rId2"/>
              </a:rPr>
              <a:t>Our Philosophy</a:t>
            </a:r>
            <a:endParaRPr lang="en-US" dirty="0"/>
          </a:p>
        </p:txBody>
      </p:sp>
      <p:sp>
        <p:nvSpPr>
          <p:cNvPr id="3" name="Text Placeholder 2">
            <a:extLst>
              <a:ext uri="{FF2B5EF4-FFF2-40B4-BE49-F238E27FC236}">
                <a16:creationId xmlns:a16="http://schemas.microsoft.com/office/drawing/2014/main" id="{E03C5887-1F21-F8F5-C4AF-6A34E99EC707}"/>
              </a:ext>
            </a:extLst>
          </p:cNvPr>
          <p:cNvSpPr>
            <a:spLocks noGrp="1"/>
          </p:cNvSpPr>
          <p:nvPr>
            <p:ph type="body" idx="1"/>
          </p:nvPr>
        </p:nvSpPr>
        <p:spPr>
          <a:xfrm>
            <a:off x="838200" y="1993900"/>
            <a:ext cx="10515600" cy="4183063"/>
          </a:xfrm>
        </p:spPr>
        <p:txBody>
          <a:bodyPr>
            <a:normAutofit/>
          </a:bodyPr>
          <a:lstStyle/>
          <a:p>
            <a:r>
              <a:rPr lang="en-US" dirty="0"/>
              <a:t>We cannot teach an introductory programming course without acknowledging the </a:t>
            </a:r>
            <a:r>
              <a:rPr lang="en-US" b="1" dirty="0"/>
              <a:t>existence of AI tools</a:t>
            </a:r>
            <a:r>
              <a:rPr lang="en-US" dirty="0"/>
              <a:t>.</a:t>
            </a:r>
          </a:p>
          <a:p>
            <a:r>
              <a:rPr lang="en-US" dirty="0"/>
              <a:t>We strongly believe in the value of learning the fundamentals of programming.</a:t>
            </a:r>
          </a:p>
          <a:p>
            <a:r>
              <a:rPr lang="en-US" dirty="0"/>
              <a:t>The ability to </a:t>
            </a:r>
            <a:r>
              <a:rPr lang="en-US" b="1" dirty="0"/>
              <a:t>understand </a:t>
            </a:r>
            <a:r>
              <a:rPr lang="en-US" dirty="0"/>
              <a:t>and </a:t>
            </a:r>
            <a:r>
              <a:rPr lang="en-US" b="1" dirty="0"/>
              <a:t>modify </a:t>
            </a:r>
            <a:r>
              <a:rPr lang="en-US" dirty="0"/>
              <a:t>code is more important than ever.</a:t>
            </a:r>
          </a:p>
          <a:p>
            <a:endParaRPr lang="en-US" dirty="0"/>
          </a:p>
          <a:p>
            <a:r>
              <a:rPr lang="en-US" dirty="0"/>
              <a:t>AI use is </a:t>
            </a:r>
            <a:r>
              <a:rPr lang="en-US" b="1" dirty="0">
                <a:solidFill>
                  <a:schemeClr val="accent1">
                    <a:lumMod val="60000"/>
                    <a:lumOff val="40000"/>
                  </a:schemeClr>
                </a:solidFill>
              </a:rPr>
              <a:t>permitted </a:t>
            </a:r>
            <a:r>
              <a:rPr lang="en-US" dirty="0"/>
              <a:t>on some assignments. AI use is </a:t>
            </a:r>
            <a:r>
              <a:rPr lang="en-US" b="1" dirty="0">
                <a:solidFill>
                  <a:schemeClr val="accent1">
                    <a:lumMod val="60000"/>
                    <a:lumOff val="40000"/>
                  </a:schemeClr>
                </a:solidFill>
              </a:rPr>
              <a:t>not required</a:t>
            </a:r>
            <a:r>
              <a:rPr lang="en-US" dirty="0"/>
              <a:t>.</a:t>
            </a:r>
          </a:p>
        </p:txBody>
      </p:sp>
      <p:sp>
        <p:nvSpPr>
          <p:cNvPr id="4" name="Slide Number Placeholder 3">
            <a:extLst>
              <a:ext uri="{FF2B5EF4-FFF2-40B4-BE49-F238E27FC236}">
                <a16:creationId xmlns:a16="http://schemas.microsoft.com/office/drawing/2014/main" id="{D53513CC-10D6-C065-EA98-1F303025B4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dirty="0"/>
          </a:p>
        </p:txBody>
      </p:sp>
      <p:sp>
        <p:nvSpPr>
          <p:cNvPr id="6" name="TextBox 5">
            <a:extLst>
              <a:ext uri="{FF2B5EF4-FFF2-40B4-BE49-F238E27FC236}">
                <a16:creationId xmlns:a16="http://schemas.microsoft.com/office/drawing/2014/main" id="{B1791AD3-C8EF-689D-1954-445113E27258}"/>
              </a:ext>
            </a:extLst>
          </p:cNvPr>
          <p:cNvSpPr txBox="1"/>
          <p:nvPr/>
        </p:nvSpPr>
        <p:spPr>
          <a:xfrm>
            <a:off x="2036762" y="1409125"/>
            <a:ext cx="8118476" cy="584775"/>
          </a:xfrm>
          <a:prstGeom prst="rect">
            <a:avLst/>
          </a:prstGeom>
          <a:noFill/>
        </p:spPr>
        <p:txBody>
          <a:bodyPr wrap="square">
            <a:spAutoFit/>
          </a:bodyPr>
          <a:lstStyle/>
          <a:p>
            <a:pPr algn="ctr"/>
            <a:r>
              <a:rPr lang="en-US" sz="3200" b="1" dirty="0">
                <a:solidFill>
                  <a:schemeClr val="accent2"/>
                </a:solidFill>
              </a:rPr>
              <a:t>AI amplifies the skills of the AI user</a:t>
            </a:r>
          </a:p>
        </p:txBody>
      </p:sp>
    </p:spTree>
    <p:extLst>
      <p:ext uri="{BB962C8B-B14F-4D97-AF65-F5344CB8AC3E}">
        <p14:creationId xmlns:p14="http://schemas.microsoft.com/office/powerpoint/2010/main" val="302436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0"/>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Course Components</a:t>
            </a:r>
            <a:endParaRPr dirty="0"/>
          </a:p>
        </p:txBody>
      </p:sp>
      <p:grpSp>
        <p:nvGrpSpPr>
          <p:cNvPr id="177" name="Google Shape;177;p10" descr="Lectures">
            <a:extLst>
              <a:ext uri="{C183D7F6-B498-43B3-948B-1728B52AA6E4}">
                <adec:decorative xmlns:adec="http://schemas.microsoft.com/office/drawing/2017/decorative" val="0"/>
              </a:ext>
            </a:extLst>
          </p:cNvPr>
          <p:cNvGrpSpPr/>
          <p:nvPr/>
        </p:nvGrpSpPr>
        <p:grpSpPr>
          <a:xfrm>
            <a:off x="598071" y="2974559"/>
            <a:ext cx="1745674" cy="427513"/>
            <a:chOff x="0" y="0"/>
            <a:chExt cx="1745673" cy="427512"/>
          </a:xfrm>
        </p:grpSpPr>
        <p:sp>
          <p:nvSpPr>
            <p:cNvPr id="178" name="Google Shape;178;p10">
              <a:extLs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179" name="Google Shape;179;p10"/>
            <p:cNvSpPr txBox="1"/>
            <p:nvPr/>
          </p:nvSpPr>
          <p:spPr>
            <a:xfrm>
              <a:off x="66589" y="59888"/>
              <a:ext cx="1612494" cy="307735"/>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LECTURES</a:t>
              </a:r>
              <a:endParaRPr b="1" dirty="0">
                <a:latin typeface="Montserrat" pitchFamily="2" charset="77"/>
                <a:cs typeface="Calibri" panose="020F0502020204030204" pitchFamily="34" charset="0"/>
              </a:endParaRPr>
            </a:p>
          </p:txBody>
        </p:sp>
      </p:grpSp>
      <p:sp>
        <p:nvSpPr>
          <p:cNvPr id="180" name="Google Shape;180;p10"/>
          <p:cNvSpPr txBox="1"/>
          <p:nvPr/>
        </p:nvSpPr>
        <p:spPr>
          <a:xfrm>
            <a:off x="2392351" y="3029585"/>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a:t>
            </a:r>
            <a:r>
              <a:rPr lang="en-US" sz="1600" dirty="0">
                <a:solidFill>
                  <a:schemeClr val="bg1">
                    <a:lumMod val="50000"/>
                  </a:schemeClr>
                </a:solidFill>
                <a:latin typeface="Calibri"/>
                <a:ea typeface="Calibri"/>
                <a:cs typeface="Calibri"/>
                <a:sym typeface="Calibri"/>
              </a:rPr>
              <a:t>20</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197" name="Google Shape;197;p10"/>
          <p:cNvSpPr txBox="1"/>
          <p:nvPr/>
        </p:nvSpPr>
        <p:spPr>
          <a:xfrm>
            <a:off x="598071" y="3385717"/>
            <a:ext cx="3863700" cy="1015622"/>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FB8230"/>
              </a:buClr>
              <a:buSzPts val="2000"/>
              <a:buFont typeface="Arial"/>
              <a:buChar char="•"/>
            </a:pPr>
            <a:r>
              <a:rPr lang="en-US" sz="2000" b="0" i="0" u="none" strike="noStrike" cap="none" dirty="0">
                <a:solidFill>
                  <a:srgbClr val="000000"/>
                </a:solidFill>
                <a:latin typeface="Calibri"/>
                <a:ea typeface="Calibri"/>
                <a:cs typeface="Calibri"/>
                <a:sym typeface="Calibri"/>
              </a:rPr>
              <a:t>Expand on new concepts</a:t>
            </a:r>
            <a:endParaRPr lang="en-US" sz="2000" b="0" i="0" u="none" strike="noStrike" cap="none" dirty="0">
              <a:solidFill>
                <a:srgbClr val="000000"/>
              </a:solidFill>
              <a:latin typeface="Calibri" panose="020F0502020204030204" pitchFamily="34" charset="0"/>
              <a:ea typeface="Calibri"/>
              <a:cs typeface="Calibri" panose="020F0502020204030204" pitchFamily="34" charset="0"/>
              <a:sym typeface="Calibri"/>
            </a:endParaRPr>
          </a:p>
          <a:p>
            <a:pPr marL="285750" marR="0" lvl="0" indent="-285750" algn="l" rtl="0">
              <a:lnSpc>
                <a:spcPct val="100000"/>
              </a:lnSpc>
              <a:spcBef>
                <a:spcPts val="0"/>
              </a:spcBef>
              <a:spcAft>
                <a:spcPts val="0"/>
              </a:spcAft>
              <a:buClr>
                <a:srgbClr val="FB8230"/>
              </a:buClr>
              <a:buSzPts val="2000"/>
              <a:buFont typeface="Arial"/>
              <a:buChar char="•"/>
            </a:pPr>
            <a:r>
              <a:rPr lang="en-US" sz="2000" dirty="0">
                <a:latin typeface="Calibri" panose="020F0502020204030204" pitchFamily="34" charset="0"/>
                <a:ea typeface="Calibri"/>
                <a:cs typeface="Calibri" panose="020F0502020204030204" pitchFamily="34" charset="0"/>
                <a:sym typeface="Calibri"/>
              </a:rPr>
              <a:t>Apply and practice</a:t>
            </a:r>
          </a:p>
          <a:p>
            <a:pPr marL="285750" marR="0" lvl="0" indent="-285750" algn="l" rtl="0">
              <a:lnSpc>
                <a:spcPct val="100000"/>
              </a:lnSpc>
              <a:spcBef>
                <a:spcPts val="0"/>
              </a:spcBef>
              <a:spcAft>
                <a:spcPts val="0"/>
              </a:spcAft>
              <a:buClr>
                <a:srgbClr val="FB8230"/>
              </a:buClr>
              <a:buSzPts val="2000"/>
              <a:buFont typeface="Arial"/>
              <a:buChar char="•"/>
            </a:pPr>
            <a:r>
              <a:rPr lang="en-US" sz="2000" b="0" i="0" u="none" strike="noStrike" cap="none" dirty="0">
                <a:solidFill>
                  <a:srgbClr val="000000"/>
                </a:solidFill>
                <a:latin typeface="Calibri" panose="020F0502020204030204" pitchFamily="34" charset="0"/>
                <a:ea typeface="Calibri"/>
                <a:cs typeface="Calibri" panose="020F0502020204030204" pitchFamily="34" charset="0"/>
                <a:sym typeface="Calibri"/>
              </a:rPr>
              <a:t>In</a:t>
            </a:r>
            <a:r>
              <a:rPr lang="en-US" sz="2000" dirty="0">
                <a:latin typeface="Calibri" panose="020F0502020204030204" pitchFamily="34" charset="0"/>
                <a:ea typeface="Calibri"/>
                <a:cs typeface="Calibri" panose="020F0502020204030204" pitchFamily="34" charset="0"/>
                <a:sym typeface="Calibri"/>
              </a:rPr>
              <a:t> person, recorded 🎥</a:t>
            </a:r>
            <a:endParaRPr lang="en-US" sz="2000" b="0" i="0" u="none" strike="noStrike" cap="none" dirty="0">
              <a:solidFill>
                <a:srgbClr val="000000"/>
              </a:solidFill>
              <a:latin typeface="Calibri"/>
              <a:ea typeface="Calibri"/>
              <a:cs typeface="Calibri"/>
              <a:sym typeface="Calibri"/>
            </a:endParaRPr>
          </a:p>
        </p:txBody>
      </p:sp>
      <p:sp>
        <p:nvSpPr>
          <p:cNvPr id="198" name="Google Shape;198;p10"/>
          <p:cNvSpPr txBox="1"/>
          <p:nvPr/>
        </p:nvSpPr>
        <p:spPr>
          <a:xfrm>
            <a:off x="598071" y="4904130"/>
            <a:ext cx="4683179" cy="1323399"/>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F7B730"/>
              </a:buClr>
              <a:buSzPts val="2000"/>
              <a:buFont typeface="Arial"/>
              <a:buChar char="•"/>
            </a:pPr>
            <a:r>
              <a:rPr lang="en-US" sz="2000" b="0" i="0" u="none" strike="noStrike" cap="none" dirty="0">
                <a:solidFill>
                  <a:srgbClr val="000000"/>
                </a:solidFill>
                <a:latin typeface="Calibri"/>
                <a:ea typeface="Calibri"/>
                <a:cs typeface="Calibri"/>
                <a:sym typeface="Calibri"/>
              </a:rPr>
              <a:t>Review concepts</a:t>
            </a:r>
          </a:p>
          <a:p>
            <a:pPr marL="285750" marR="0" lvl="0" indent="-285750" algn="l" rtl="0">
              <a:lnSpc>
                <a:spcPct val="100000"/>
              </a:lnSpc>
              <a:spcBef>
                <a:spcPts val="0"/>
              </a:spcBef>
              <a:spcAft>
                <a:spcPts val="0"/>
              </a:spcAft>
              <a:buClr>
                <a:srgbClr val="F7B730"/>
              </a:buClr>
              <a:buSzPts val="2000"/>
              <a:buFont typeface="Arial"/>
              <a:buChar char="•"/>
            </a:pPr>
            <a:r>
              <a:rPr lang="en-US" sz="2000" b="0" i="0" u="none" strike="noStrike" cap="none" dirty="0">
                <a:solidFill>
                  <a:srgbClr val="000000"/>
                </a:solidFill>
                <a:latin typeface="Calibri"/>
                <a:ea typeface="Calibri"/>
                <a:cs typeface="Calibri"/>
                <a:sym typeface="Calibri"/>
              </a:rPr>
              <a:t>More apply and practice</a:t>
            </a:r>
            <a:endParaRPr dirty="0">
              <a:latin typeface="Calibri" panose="020F0502020204030204" pitchFamily="34" charset="0"/>
              <a:cs typeface="Calibri" panose="020F0502020204030204" pitchFamily="34" charset="0"/>
            </a:endParaRPr>
          </a:p>
          <a:p>
            <a:pPr marL="285750" marR="0" lvl="0" indent="-285750" algn="l" rtl="0">
              <a:lnSpc>
                <a:spcPct val="100000"/>
              </a:lnSpc>
              <a:spcBef>
                <a:spcPts val="0"/>
              </a:spcBef>
              <a:spcAft>
                <a:spcPts val="0"/>
              </a:spcAft>
              <a:buClr>
                <a:srgbClr val="F7B730"/>
              </a:buClr>
              <a:buSzPts val="2000"/>
              <a:buFont typeface="Arial"/>
              <a:buChar char="•"/>
            </a:pPr>
            <a:r>
              <a:rPr lang="en-US" sz="2000" b="0" i="0" u="none" strike="noStrike" cap="none" dirty="0">
                <a:solidFill>
                  <a:srgbClr val="000000"/>
                </a:solidFill>
                <a:latin typeface="Calibri"/>
                <a:ea typeface="Calibri"/>
                <a:cs typeface="Calibri"/>
                <a:sym typeface="Calibri"/>
              </a:rPr>
              <a:t>Get TA advice</a:t>
            </a:r>
          </a:p>
          <a:p>
            <a:pPr marL="285750" lvl="0" indent="-285750">
              <a:buClr>
                <a:srgbClr val="F7B730"/>
              </a:buClr>
              <a:buSzPts val="2000"/>
              <a:buFont typeface="Arial"/>
              <a:buChar char="•"/>
            </a:pPr>
            <a:r>
              <a:rPr lang="en-US" sz="2000" dirty="0">
                <a:latin typeface="Calibri"/>
                <a:ea typeface="Calibri"/>
                <a:cs typeface="Calibri"/>
                <a:sym typeface="Calibri"/>
              </a:rPr>
              <a:t>In person, </a:t>
            </a:r>
            <a:r>
              <a:rPr lang="en-US" sz="2000" b="1" dirty="0">
                <a:latin typeface="Calibri"/>
                <a:ea typeface="Calibri"/>
                <a:cs typeface="Calibri"/>
                <a:sym typeface="Calibri"/>
              </a:rPr>
              <a:t>not</a:t>
            </a:r>
            <a:r>
              <a:rPr lang="en-US" sz="2000" dirty="0">
                <a:latin typeface="Calibri"/>
                <a:ea typeface="Calibri"/>
                <a:cs typeface="Calibri"/>
                <a:sym typeface="Calibri"/>
              </a:rPr>
              <a:t> recorded 🚫</a:t>
            </a:r>
            <a:r>
              <a:rPr lang="en-US" sz="2000" dirty="0">
                <a:latin typeface="Calibri" panose="020F0502020204030204" pitchFamily="34" charset="0"/>
                <a:ea typeface="Calibri"/>
                <a:cs typeface="Calibri" panose="020F0502020204030204" pitchFamily="34" charset="0"/>
                <a:sym typeface="Calibri"/>
              </a:rPr>
              <a:t>🎥</a:t>
            </a:r>
            <a:r>
              <a:rPr lang="en-US" sz="2000" dirty="0">
                <a:latin typeface="Calibri"/>
                <a:ea typeface="Calibri"/>
                <a:cs typeface="Calibri"/>
                <a:sym typeface="Calibri"/>
              </a:rPr>
              <a:t>🚫</a:t>
            </a:r>
            <a:endParaRPr lang="en-US" sz="2000" b="0" i="0" u="none" strike="noStrike" cap="none" dirty="0">
              <a:solidFill>
                <a:srgbClr val="000000"/>
              </a:solidFill>
              <a:latin typeface="Calibri"/>
              <a:ea typeface="Calibri"/>
              <a:cs typeface="Calibri"/>
              <a:sym typeface="Calibri"/>
            </a:endParaRPr>
          </a:p>
        </p:txBody>
      </p:sp>
      <p:grpSp>
        <p:nvGrpSpPr>
          <p:cNvPr id="181" name="Google Shape;181;p10" descr="Sections">
            <a:extLst>
              <a:ext uri="{C183D7F6-B498-43B3-948B-1728B52AA6E4}">
                <adec:decorative xmlns:adec="http://schemas.microsoft.com/office/drawing/2017/decorative" val="0"/>
              </a:ext>
            </a:extLst>
          </p:cNvPr>
          <p:cNvGrpSpPr/>
          <p:nvPr/>
        </p:nvGrpSpPr>
        <p:grpSpPr>
          <a:xfrm>
            <a:off x="598071" y="4504309"/>
            <a:ext cx="1745675" cy="427514"/>
            <a:chOff x="0" y="0"/>
            <a:chExt cx="1745673" cy="427512"/>
          </a:xfrm>
        </p:grpSpPr>
        <p:sp>
          <p:nvSpPr>
            <p:cNvPr id="182" name="Google Shape;182;p10">
              <a:extLs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solidFill>
              <a:srgbClr val="F7B7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3" name="Google Shape;183;p10"/>
            <p:cNvSpPr txBox="1"/>
            <p:nvPr/>
          </p:nvSpPr>
          <p:spPr>
            <a:xfrm>
              <a:off x="66589" y="59888"/>
              <a:ext cx="1612494" cy="307735"/>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a:ea typeface="Montserrat"/>
                  <a:cs typeface="Montserrat"/>
                  <a:sym typeface="Montserrat"/>
                </a:rPr>
                <a:t>SECTIONS</a:t>
              </a:r>
              <a:endParaRPr b="1" dirty="0">
                <a:latin typeface="Calibri" panose="020F0502020204030204" pitchFamily="34" charset="0"/>
                <a:cs typeface="Calibri" panose="020F0502020204030204" pitchFamily="34" charset="0"/>
              </a:endParaRPr>
            </a:p>
          </p:txBody>
        </p:sp>
      </p:grpSp>
      <p:sp>
        <p:nvSpPr>
          <p:cNvPr id="23" name="Google Shape;180;p10">
            <a:extLst>
              <a:ext uri="{FF2B5EF4-FFF2-40B4-BE49-F238E27FC236}">
                <a16:creationId xmlns:a16="http://schemas.microsoft.com/office/drawing/2014/main" id="{5593940F-2EDB-FE64-1BE4-28E62DAC8DD8}"/>
              </a:ext>
            </a:extLst>
          </p:cNvPr>
          <p:cNvSpPr txBox="1"/>
          <p:nvPr/>
        </p:nvSpPr>
        <p:spPr>
          <a:xfrm>
            <a:off x="2380813" y="4548690"/>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x1</a:t>
            </a:r>
            <a:r>
              <a:rPr lang="en-US" sz="1600" dirty="0">
                <a:solidFill>
                  <a:schemeClr val="bg1">
                    <a:lumMod val="50000"/>
                  </a:schemeClr>
                </a:solidFill>
                <a:latin typeface="Calibri"/>
                <a:ea typeface="Calibri"/>
                <a:cs typeface="Calibri"/>
                <a:sym typeface="Calibri"/>
              </a:rPr>
              <a:t>6</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9" name="Rounded Rectangle 38">
            <a:extLst>
              <a:ext uri="{FF2B5EF4-FFF2-40B4-BE49-F238E27FC236}">
                <a16:creationId xmlns:a16="http://schemas.microsoft.com/office/drawing/2014/main" id="{A37572CD-D1B0-15E1-0619-38854F12495C}"/>
              </a:ext>
              <a:ext uri="{C183D7F6-B498-43B3-948B-1728B52AA6E4}">
                <adec:decorative xmlns:adec="http://schemas.microsoft.com/office/drawing/2017/decorative" val="1"/>
              </a:ext>
            </a:extLst>
          </p:cNvPr>
          <p:cNvSpPr/>
          <p:nvPr/>
        </p:nvSpPr>
        <p:spPr>
          <a:xfrm>
            <a:off x="489814" y="1360967"/>
            <a:ext cx="4881789" cy="5033321"/>
          </a:xfrm>
          <a:prstGeom prst="roundRect">
            <a:avLst>
              <a:gd name="adj" fmla="val 2878"/>
            </a:avLst>
          </a:prstGeom>
          <a:noFill/>
          <a:ln>
            <a:solidFill>
              <a:schemeClr val="bg1">
                <a:lumMod val="8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4584690-7CF5-0566-9EB1-16F8BD0783C7}"/>
              </a:ext>
            </a:extLst>
          </p:cNvPr>
          <p:cNvSpPr txBox="1"/>
          <p:nvPr/>
        </p:nvSpPr>
        <p:spPr>
          <a:xfrm>
            <a:off x="4223951" y="6402070"/>
            <a:ext cx="1147652" cy="307777"/>
          </a:xfrm>
          <a:prstGeom prst="rect">
            <a:avLst/>
          </a:prstGeom>
          <a:noFill/>
        </p:spPr>
        <p:txBody>
          <a:bodyPr wrap="square" rtlCol="0">
            <a:spAutoFit/>
          </a:bodyPr>
          <a:lstStyle/>
          <a:p>
            <a:pPr algn="r"/>
            <a:r>
              <a:rPr lang="en-US" b="1" dirty="0">
                <a:solidFill>
                  <a:schemeClr val="bg1">
                    <a:lumMod val="65000"/>
                  </a:schemeClr>
                </a:solidFill>
                <a:latin typeface="Calibri" panose="020F0502020204030204" pitchFamily="34" charset="0"/>
                <a:cs typeface="Calibri" panose="020F0502020204030204" pitchFamily="34" charset="0"/>
              </a:rPr>
              <a:t>Lessons</a:t>
            </a:r>
          </a:p>
        </p:txBody>
      </p:sp>
      <p:sp>
        <p:nvSpPr>
          <p:cNvPr id="41" name="Rounded Rectangle 40">
            <a:extLst>
              <a:ext uri="{FF2B5EF4-FFF2-40B4-BE49-F238E27FC236}">
                <a16:creationId xmlns:a16="http://schemas.microsoft.com/office/drawing/2014/main" id="{366DEA2A-CB39-1DB3-516F-41B0113A9340}"/>
              </a:ext>
              <a:ext uri="{C183D7F6-B498-43B3-948B-1728B52AA6E4}">
                <adec:decorative xmlns:adec="http://schemas.microsoft.com/office/drawing/2017/decorative" val="1"/>
              </a:ext>
            </a:extLst>
          </p:cNvPr>
          <p:cNvSpPr/>
          <p:nvPr/>
        </p:nvSpPr>
        <p:spPr>
          <a:xfrm>
            <a:off x="5553979" y="1364778"/>
            <a:ext cx="6148207" cy="5029509"/>
          </a:xfrm>
          <a:prstGeom prst="roundRect">
            <a:avLst>
              <a:gd name="adj" fmla="val 2878"/>
            </a:avLst>
          </a:prstGeom>
          <a:noFill/>
          <a:ln>
            <a:solidFill>
              <a:schemeClr val="bg1">
                <a:lumMod val="8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7AE57E09-774B-C08B-593E-2A2A21FBE767}"/>
              </a:ext>
            </a:extLst>
          </p:cNvPr>
          <p:cNvSpPr txBox="1"/>
          <p:nvPr/>
        </p:nvSpPr>
        <p:spPr>
          <a:xfrm>
            <a:off x="9874076" y="6402070"/>
            <a:ext cx="1828110" cy="307777"/>
          </a:xfrm>
          <a:prstGeom prst="rect">
            <a:avLst/>
          </a:prstGeom>
          <a:noFill/>
        </p:spPr>
        <p:txBody>
          <a:bodyPr wrap="square" rtlCol="0">
            <a:spAutoFit/>
          </a:bodyPr>
          <a:lstStyle/>
          <a:p>
            <a:pPr algn="r"/>
            <a:r>
              <a:rPr lang="en-US" b="1" dirty="0">
                <a:solidFill>
                  <a:schemeClr val="bg1">
                    <a:lumMod val="65000"/>
                  </a:schemeClr>
                </a:solidFill>
                <a:latin typeface="Calibri" panose="020F0502020204030204" pitchFamily="34" charset="0"/>
                <a:cs typeface="Calibri" panose="020F0502020204030204" pitchFamily="34" charset="0"/>
              </a:rPr>
              <a:t>Graded Components</a:t>
            </a:r>
          </a:p>
        </p:txBody>
      </p:sp>
      <p:pic>
        <p:nvPicPr>
          <p:cNvPr id="3" name="Picture 2">
            <a:extLst>
              <a:ext uri="{FF2B5EF4-FFF2-40B4-BE49-F238E27FC236}">
                <a16:creationId xmlns:a16="http://schemas.microsoft.com/office/drawing/2014/main" id="{776E26C5-3889-DEEF-9921-B3BABB5648DF}"/>
              </a:ext>
            </a:extLst>
          </p:cNvPr>
          <p:cNvPicPr>
            <a:picLocks noChangeAspect="1"/>
          </p:cNvPicPr>
          <p:nvPr/>
        </p:nvPicPr>
        <p:blipFill>
          <a:blip r:embed="rId3"/>
          <a:stretch>
            <a:fillRect/>
          </a:stretch>
        </p:blipFill>
        <p:spPr>
          <a:xfrm>
            <a:off x="2826540" y="2944872"/>
            <a:ext cx="457200" cy="457200"/>
          </a:xfrm>
          <a:prstGeom prst="rect">
            <a:avLst/>
          </a:prstGeom>
        </p:spPr>
      </p:pic>
      <p:grpSp>
        <p:nvGrpSpPr>
          <p:cNvPr id="24" name="Google Shape;177;p10" descr="Lectures">
            <a:extLst>
              <a:ext uri="{FF2B5EF4-FFF2-40B4-BE49-F238E27FC236}">
                <a16:creationId xmlns:a16="http://schemas.microsoft.com/office/drawing/2014/main" id="{54F911FB-8D33-8AAB-E3E7-EF95C6BC73AB}"/>
              </a:ext>
              <a:ext uri="{C183D7F6-B498-43B3-948B-1728B52AA6E4}">
                <adec:decorative xmlns:adec="http://schemas.microsoft.com/office/drawing/2017/decorative" val="0"/>
              </a:ext>
            </a:extLst>
          </p:cNvPr>
          <p:cNvGrpSpPr/>
          <p:nvPr/>
        </p:nvGrpSpPr>
        <p:grpSpPr>
          <a:xfrm>
            <a:off x="598071" y="1396203"/>
            <a:ext cx="1745674" cy="523180"/>
            <a:chOff x="0" y="-47834"/>
            <a:chExt cx="1745673" cy="523179"/>
          </a:xfrm>
        </p:grpSpPr>
        <p:sp>
          <p:nvSpPr>
            <p:cNvPr id="25" name="Google Shape;178;p10">
              <a:extLst>
                <a:ext uri="{FF2B5EF4-FFF2-40B4-BE49-F238E27FC236}">
                  <a16:creationId xmlns:a16="http://schemas.microsoft.com/office/drawing/2014/main" id="{03D0B5EF-C513-F534-EFF1-5314A84CEE2B}"/>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solidFill>
              <a:srgbClr val="7030A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26" name="Google Shape;179;p10">
              <a:extLst>
                <a:ext uri="{FF2B5EF4-FFF2-40B4-BE49-F238E27FC236}">
                  <a16:creationId xmlns:a16="http://schemas.microsoft.com/office/drawing/2014/main" id="{701598E1-B5E1-83A3-C2C0-EFD55A15ED81}"/>
                </a:ext>
              </a:extLst>
            </p:cNvPr>
            <p:cNvSpPr txBox="1"/>
            <p:nvPr/>
          </p:nvSpPr>
          <p:spPr>
            <a:xfrm>
              <a:off x="66589" y="-47834"/>
              <a:ext cx="1612494" cy="523179"/>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PRE-CLASS MATERIALS</a:t>
              </a:r>
              <a:endParaRPr b="1" dirty="0">
                <a:latin typeface="Montserrat" pitchFamily="2" charset="77"/>
                <a:cs typeface="Calibri" panose="020F0502020204030204" pitchFamily="34" charset="0"/>
              </a:endParaRPr>
            </a:p>
          </p:txBody>
        </p:sp>
      </p:grpSp>
      <p:sp>
        <p:nvSpPr>
          <p:cNvPr id="27" name="Google Shape;180;p10">
            <a:extLst>
              <a:ext uri="{FF2B5EF4-FFF2-40B4-BE49-F238E27FC236}">
                <a16:creationId xmlns:a16="http://schemas.microsoft.com/office/drawing/2014/main" id="{CBA836CC-2D4E-71B0-8BAD-7335EE3A1744}"/>
              </a:ext>
            </a:extLst>
          </p:cNvPr>
          <p:cNvSpPr txBox="1"/>
          <p:nvPr/>
        </p:nvSpPr>
        <p:spPr>
          <a:xfrm>
            <a:off x="2392351" y="1499063"/>
            <a:ext cx="735162"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x18</a:t>
            </a:r>
            <a:r>
              <a:rPr lang="en-US" sz="1600" dirty="0">
                <a:solidFill>
                  <a:schemeClr val="bg1">
                    <a:lumMod val="50000"/>
                  </a:schemeClr>
                </a:solidFill>
                <a:latin typeface="Calibri"/>
                <a:ea typeface="Calibri"/>
                <a:cs typeface="Calibri"/>
                <a:sym typeface="Calibri"/>
              </a:rPr>
              <a:t>ish</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28" name="Google Shape;197;p10">
            <a:extLst>
              <a:ext uri="{FF2B5EF4-FFF2-40B4-BE49-F238E27FC236}">
                <a16:creationId xmlns:a16="http://schemas.microsoft.com/office/drawing/2014/main" id="{C5E2B9F0-321A-7D86-784E-E32CB3BC3C97}"/>
              </a:ext>
            </a:extLst>
          </p:cNvPr>
          <p:cNvSpPr txBox="1"/>
          <p:nvPr/>
        </p:nvSpPr>
        <p:spPr>
          <a:xfrm>
            <a:off x="598071" y="1841273"/>
            <a:ext cx="3863700" cy="1015622"/>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7030A0"/>
              </a:buClr>
              <a:buSzPts val="2000"/>
              <a:buFont typeface="Arial"/>
              <a:buChar char="•"/>
            </a:pPr>
            <a:r>
              <a:rPr lang="en-US" sz="2000" b="0" i="0" u="none" strike="noStrike" cap="none" dirty="0">
                <a:solidFill>
                  <a:srgbClr val="000000"/>
                </a:solidFill>
                <a:latin typeface="Calibri"/>
                <a:ea typeface="Calibri"/>
                <a:cs typeface="Calibri"/>
                <a:sym typeface="Calibri"/>
              </a:rPr>
              <a:t>Introduce new concepts/ideas</a:t>
            </a:r>
          </a:p>
          <a:p>
            <a:pPr marL="285750" marR="0" lvl="0" indent="-285750" algn="l" rtl="0">
              <a:lnSpc>
                <a:spcPct val="100000"/>
              </a:lnSpc>
              <a:spcBef>
                <a:spcPts val="0"/>
              </a:spcBef>
              <a:spcAft>
                <a:spcPts val="0"/>
              </a:spcAft>
              <a:buClr>
                <a:srgbClr val="7030A0"/>
              </a:buClr>
              <a:buSzPts val="2000"/>
              <a:buFont typeface="Arial"/>
              <a:buChar char="•"/>
            </a:pPr>
            <a:r>
              <a:rPr lang="en-US" sz="2000" dirty="0">
                <a:latin typeface="Calibri"/>
                <a:ea typeface="Calibri"/>
                <a:cs typeface="Calibri"/>
                <a:sym typeface="Calibri"/>
              </a:rPr>
              <a:t>Readings, sample problems</a:t>
            </a:r>
          </a:p>
          <a:p>
            <a:pPr marL="285750" marR="0" lvl="0" indent="-285750" algn="l" rtl="0">
              <a:lnSpc>
                <a:spcPct val="100000"/>
              </a:lnSpc>
              <a:spcBef>
                <a:spcPts val="0"/>
              </a:spcBef>
              <a:spcAft>
                <a:spcPts val="0"/>
              </a:spcAft>
              <a:buClr>
                <a:srgbClr val="7030A0"/>
              </a:buClr>
              <a:buSzPts val="2000"/>
              <a:buFont typeface="Arial"/>
              <a:buChar char="•"/>
            </a:pPr>
            <a:r>
              <a:rPr lang="en-US" sz="2000" dirty="0">
                <a:latin typeface="Calibri"/>
                <a:ea typeface="Calibri"/>
                <a:cs typeface="Calibri"/>
                <a:sym typeface="Calibri"/>
              </a:rPr>
              <a:t>Due </a:t>
            </a:r>
            <a:r>
              <a:rPr lang="en-US" sz="2000" b="1" dirty="0">
                <a:latin typeface="Calibri"/>
                <a:ea typeface="Calibri"/>
                <a:cs typeface="Calibri"/>
                <a:sym typeface="Calibri"/>
              </a:rPr>
              <a:t>before</a:t>
            </a:r>
            <a:r>
              <a:rPr lang="en-US" sz="2000" dirty="0">
                <a:latin typeface="Calibri"/>
                <a:ea typeface="Calibri"/>
                <a:cs typeface="Calibri"/>
                <a:sym typeface="Calibri"/>
              </a:rPr>
              <a:t> lecture</a:t>
            </a:r>
            <a:endParaRPr dirty="0">
              <a:latin typeface="Calibri" panose="020F0502020204030204" pitchFamily="34" charset="0"/>
              <a:cs typeface="Calibri" panose="020F0502020204030204" pitchFamily="34" charset="0"/>
            </a:endParaRPr>
          </a:p>
        </p:txBody>
      </p:sp>
      <p:sp>
        <p:nvSpPr>
          <p:cNvPr id="35" name="Rounded Rectangle 40">
            <a:extLst>
              <a:ext uri="{FF2B5EF4-FFF2-40B4-BE49-F238E27FC236}">
                <a16:creationId xmlns:a16="http://schemas.microsoft.com/office/drawing/2014/main" id="{3A845C7D-2AFB-2A70-D52B-E8F604357DD6}"/>
              </a:ext>
              <a:ext uri="{C183D7F6-B498-43B3-948B-1728B52AA6E4}">
                <adec:decorative xmlns:adec="http://schemas.microsoft.com/office/drawing/2017/decorative" val="1"/>
              </a:ext>
            </a:extLst>
          </p:cNvPr>
          <p:cNvSpPr/>
          <p:nvPr/>
        </p:nvSpPr>
        <p:spPr>
          <a:xfrm>
            <a:off x="5620466" y="1444037"/>
            <a:ext cx="6028195" cy="2028944"/>
          </a:xfrm>
          <a:prstGeom prst="roundRect">
            <a:avLst>
              <a:gd name="adj" fmla="val 2878"/>
            </a:avLst>
          </a:prstGeom>
          <a:noFill/>
          <a:ln>
            <a:solidFill>
              <a:schemeClr val="tx1">
                <a:lumMod val="50000"/>
                <a:lumOff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54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p:bldP spid="197"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CA20-C705-680F-2BA6-49CE6EC7B6CA}"/>
              </a:ext>
            </a:extLst>
          </p:cNvPr>
          <p:cNvSpPr>
            <a:spLocks noGrp="1"/>
          </p:cNvSpPr>
          <p:nvPr>
            <p:ph type="title"/>
          </p:nvPr>
        </p:nvSpPr>
        <p:spPr/>
        <p:txBody>
          <a:bodyPr/>
          <a:lstStyle/>
          <a:p>
            <a:r>
              <a:rPr lang="en-US" dirty="0"/>
              <a:t>Pre-Class Materials</a:t>
            </a:r>
          </a:p>
        </p:txBody>
      </p:sp>
      <p:sp>
        <p:nvSpPr>
          <p:cNvPr id="4" name="Slide Number Placeholder 3">
            <a:extLst>
              <a:ext uri="{FF2B5EF4-FFF2-40B4-BE49-F238E27FC236}">
                <a16:creationId xmlns:a16="http://schemas.microsoft.com/office/drawing/2014/main" id="{E5170CF3-A1BC-5932-43A9-851F2BAFE17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dirty="0"/>
          </a:p>
        </p:txBody>
      </p:sp>
      <p:grpSp>
        <p:nvGrpSpPr>
          <p:cNvPr id="6" name="Google Shape;177;p10" descr="Lectures">
            <a:extLst>
              <a:ext uri="{FF2B5EF4-FFF2-40B4-BE49-F238E27FC236}">
                <a16:creationId xmlns:a16="http://schemas.microsoft.com/office/drawing/2014/main" id="{76AC22F6-FEE1-CDB0-3E22-8854E0A9BEC0}"/>
              </a:ext>
              <a:ext uri="{C183D7F6-B498-43B3-948B-1728B52AA6E4}">
                <adec:decorative xmlns:adec="http://schemas.microsoft.com/office/drawing/2017/decorative" val="0"/>
              </a:ext>
            </a:extLst>
          </p:cNvPr>
          <p:cNvGrpSpPr/>
          <p:nvPr/>
        </p:nvGrpSpPr>
        <p:grpSpPr>
          <a:xfrm>
            <a:off x="944471" y="1423008"/>
            <a:ext cx="1409846" cy="461624"/>
            <a:chOff x="0" y="-17056"/>
            <a:chExt cx="1745673" cy="461623"/>
          </a:xfrm>
          <a:solidFill>
            <a:srgbClr val="7030A0"/>
          </a:solidFill>
        </p:grpSpPr>
        <p:sp>
          <p:nvSpPr>
            <p:cNvPr id="7" name="Google Shape;178;p10">
              <a:extLst>
                <a:ext uri="{FF2B5EF4-FFF2-40B4-BE49-F238E27FC236}">
                  <a16:creationId xmlns:a16="http://schemas.microsoft.com/office/drawing/2014/main" id="{6F96B2D1-B618-36E9-34FA-4522A99BF901}"/>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8" name="Google Shape;179;p10">
              <a:extLst>
                <a:ext uri="{FF2B5EF4-FFF2-40B4-BE49-F238E27FC236}">
                  <a16:creationId xmlns:a16="http://schemas.microsoft.com/office/drawing/2014/main" id="{419667CC-B8A7-C1F0-5B25-8DE3EA9ECB82}"/>
                </a:ext>
              </a:extLst>
            </p:cNvPr>
            <p:cNvSpPr txBox="1"/>
            <p:nvPr/>
          </p:nvSpPr>
          <p:spPr>
            <a:xfrm>
              <a:off x="66589" y="-17056"/>
              <a:ext cx="1612495" cy="461623"/>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200" b="1" i="0" u="none" strike="noStrike" cap="none" dirty="0">
                  <a:solidFill>
                    <a:srgbClr val="FFFFFF"/>
                  </a:solidFill>
                  <a:latin typeface="Montserrat" pitchFamily="2" charset="77"/>
                  <a:ea typeface="Montserrat"/>
                  <a:cs typeface="Montserrat"/>
                  <a:sym typeface="Montserrat"/>
                </a:rPr>
                <a:t>PRE-CLASS MATERIALS</a:t>
              </a:r>
              <a:endParaRPr sz="1200" b="1" dirty="0">
                <a:latin typeface="Montserrat" pitchFamily="2" charset="77"/>
                <a:cs typeface="Calibri" panose="020F0502020204030204" pitchFamily="34" charset="0"/>
              </a:endParaRPr>
            </a:p>
          </p:txBody>
        </p:sp>
      </p:grpSp>
      <p:sp>
        <p:nvSpPr>
          <p:cNvPr id="9" name="TextBox 8">
            <a:extLst>
              <a:ext uri="{FF2B5EF4-FFF2-40B4-BE49-F238E27FC236}">
                <a16:creationId xmlns:a16="http://schemas.microsoft.com/office/drawing/2014/main" id="{1D194E8C-9B7E-84C4-EFD6-23EDA4208757}"/>
              </a:ext>
            </a:extLst>
          </p:cNvPr>
          <p:cNvSpPr txBox="1"/>
          <p:nvPr/>
        </p:nvSpPr>
        <p:spPr>
          <a:xfrm>
            <a:off x="2408096" y="1499931"/>
            <a:ext cx="3510455" cy="307777"/>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PCMs are a core element of the course</a:t>
            </a:r>
          </a:p>
        </p:txBody>
      </p:sp>
      <p:sp>
        <p:nvSpPr>
          <p:cNvPr id="10" name="TextBox 9">
            <a:extLst>
              <a:ext uri="{FF2B5EF4-FFF2-40B4-BE49-F238E27FC236}">
                <a16:creationId xmlns:a16="http://schemas.microsoft.com/office/drawing/2014/main" id="{8EC95480-2B5D-ABFD-ADFA-087B2A205452}"/>
              </a:ext>
            </a:extLst>
          </p:cNvPr>
          <p:cNvSpPr txBox="1"/>
          <p:nvPr/>
        </p:nvSpPr>
        <p:spPr>
          <a:xfrm>
            <a:off x="944470" y="1986458"/>
            <a:ext cx="10409329" cy="1270541"/>
          </a:xfrm>
          <a:prstGeom prst="rect">
            <a:avLst/>
          </a:prstGeom>
          <a:noFill/>
        </p:spPr>
        <p:txBody>
          <a:bodyPr wrap="square" rtlCol="0">
            <a:spAutoFit/>
          </a:bodyPr>
          <a:lstStyle/>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Prepare for each lecture with </a:t>
            </a:r>
            <a:r>
              <a:rPr lang="en-US" sz="2400" b="1" dirty="0">
                <a:latin typeface="Calibri" panose="020F0502020204030204" pitchFamily="34" charset="0"/>
                <a:ea typeface="Calibri"/>
                <a:cs typeface="Calibri" panose="020F0502020204030204" pitchFamily="34" charset="0"/>
                <a:sym typeface="Calibri"/>
              </a:rPr>
              <a:t>readings &amp; practice problems</a:t>
            </a:r>
            <a:endParaRPr lang="en-US" sz="2400" b="1"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Should take </a:t>
            </a:r>
            <a:r>
              <a:rPr lang="en-US" sz="2400" b="1" dirty="0">
                <a:latin typeface="Calibri" panose="020F0502020204030204" pitchFamily="34" charset="0"/>
                <a:ea typeface="Calibri"/>
                <a:cs typeface="Calibri" panose="020F0502020204030204" pitchFamily="34" charset="0"/>
                <a:sym typeface="Calibri"/>
              </a:rPr>
              <a:t>~30 minutes per lecture</a:t>
            </a:r>
            <a:r>
              <a:rPr lang="en-US" sz="2400" dirty="0">
                <a:latin typeface="Calibri" panose="020F0502020204030204" pitchFamily="34" charset="0"/>
                <a:ea typeface="Calibri"/>
                <a:cs typeface="Calibri" panose="020F0502020204030204" pitchFamily="34" charset="0"/>
                <a:sym typeface="Calibri"/>
              </a:rPr>
              <a:t> (why we don’t have Monday lectures!)</a:t>
            </a:r>
            <a:endParaRPr lang="en-US" sz="2400"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Class will start with a brief recap, then pick off where we left off</a:t>
            </a:r>
          </a:p>
        </p:txBody>
      </p:sp>
    </p:spTree>
    <p:extLst>
      <p:ext uri="{BB962C8B-B14F-4D97-AF65-F5344CB8AC3E}">
        <p14:creationId xmlns:p14="http://schemas.microsoft.com/office/powerpoint/2010/main" val="985845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1A038-963C-F87A-EBB5-4C70548B2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B4DB5-CC4D-A5F6-22AA-13C7C6BB446A}"/>
              </a:ext>
            </a:extLst>
          </p:cNvPr>
          <p:cNvSpPr>
            <a:spLocks noGrp="1"/>
          </p:cNvSpPr>
          <p:nvPr>
            <p:ph type="title"/>
          </p:nvPr>
        </p:nvSpPr>
        <p:spPr/>
        <p:txBody>
          <a:bodyPr/>
          <a:lstStyle/>
          <a:p>
            <a:r>
              <a:rPr lang="en-US" dirty="0"/>
              <a:t>Pre-Class Materials</a:t>
            </a:r>
          </a:p>
        </p:txBody>
      </p:sp>
      <p:sp>
        <p:nvSpPr>
          <p:cNvPr id="4" name="Slide Number Placeholder 3">
            <a:extLst>
              <a:ext uri="{FF2B5EF4-FFF2-40B4-BE49-F238E27FC236}">
                <a16:creationId xmlns:a16="http://schemas.microsoft.com/office/drawing/2014/main" id="{C4BA209D-C787-8F65-3AE3-36B835577B9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dirty="0"/>
          </a:p>
        </p:txBody>
      </p:sp>
      <p:grpSp>
        <p:nvGrpSpPr>
          <p:cNvPr id="6" name="Google Shape;177;p10" descr="Lectures">
            <a:extLst>
              <a:ext uri="{FF2B5EF4-FFF2-40B4-BE49-F238E27FC236}">
                <a16:creationId xmlns:a16="http://schemas.microsoft.com/office/drawing/2014/main" id="{BBD4AE34-AED7-582F-1AE1-581C49876024}"/>
              </a:ext>
              <a:ext uri="{C183D7F6-B498-43B3-948B-1728B52AA6E4}">
                <adec:decorative xmlns:adec="http://schemas.microsoft.com/office/drawing/2017/decorative" val="0"/>
              </a:ext>
            </a:extLst>
          </p:cNvPr>
          <p:cNvGrpSpPr/>
          <p:nvPr/>
        </p:nvGrpSpPr>
        <p:grpSpPr>
          <a:xfrm>
            <a:off x="944471" y="1423008"/>
            <a:ext cx="1409846" cy="461624"/>
            <a:chOff x="0" y="-17056"/>
            <a:chExt cx="1745673" cy="461623"/>
          </a:xfrm>
          <a:solidFill>
            <a:srgbClr val="7030A0"/>
          </a:solidFill>
        </p:grpSpPr>
        <p:sp>
          <p:nvSpPr>
            <p:cNvPr id="7" name="Google Shape;178;p10">
              <a:extLst>
                <a:ext uri="{FF2B5EF4-FFF2-40B4-BE49-F238E27FC236}">
                  <a16:creationId xmlns:a16="http://schemas.microsoft.com/office/drawing/2014/main" id="{D384AB44-A0DC-F990-4E10-FD8D23D35051}"/>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8" name="Google Shape;179;p10">
              <a:extLst>
                <a:ext uri="{FF2B5EF4-FFF2-40B4-BE49-F238E27FC236}">
                  <a16:creationId xmlns:a16="http://schemas.microsoft.com/office/drawing/2014/main" id="{A874E718-3326-44A0-44B8-AF85EFDFAF05}"/>
                </a:ext>
              </a:extLst>
            </p:cNvPr>
            <p:cNvSpPr txBox="1"/>
            <p:nvPr/>
          </p:nvSpPr>
          <p:spPr>
            <a:xfrm>
              <a:off x="66589" y="-17056"/>
              <a:ext cx="1612495" cy="461623"/>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200" b="1" i="0" u="none" strike="noStrike" cap="none" dirty="0">
                  <a:solidFill>
                    <a:srgbClr val="FFFFFF"/>
                  </a:solidFill>
                  <a:latin typeface="Montserrat" pitchFamily="2" charset="77"/>
                  <a:ea typeface="Montserrat"/>
                  <a:cs typeface="Montserrat"/>
                  <a:sym typeface="Montserrat"/>
                </a:rPr>
                <a:t>PRE-CLASS MATERIALS</a:t>
              </a:r>
              <a:endParaRPr sz="1200" b="1" dirty="0">
                <a:latin typeface="Montserrat" pitchFamily="2" charset="77"/>
                <a:cs typeface="Calibri" panose="020F0502020204030204" pitchFamily="34" charset="0"/>
              </a:endParaRPr>
            </a:p>
          </p:txBody>
        </p:sp>
      </p:grpSp>
      <p:sp>
        <p:nvSpPr>
          <p:cNvPr id="9" name="TextBox 8">
            <a:extLst>
              <a:ext uri="{FF2B5EF4-FFF2-40B4-BE49-F238E27FC236}">
                <a16:creationId xmlns:a16="http://schemas.microsoft.com/office/drawing/2014/main" id="{BDA5817C-B8DF-5FC8-825B-F4D7C8B83FEF}"/>
              </a:ext>
            </a:extLst>
          </p:cNvPr>
          <p:cNvSpPr txBox="1"/>
          <p:nvPr/>
        </p:nvSpPr>
        <p:spPr>
          <a:xfrm>
            <a:off x="2408096" y="1499931"/>
            <a:ext cx="3510455" cy="307777"/>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PCMs are a core element of the course</a:t>
            </a:r>
          </a:p>
        </p:txBody>
      </p:sp>
      <p:sp>
        <p:nvSpPr>
          <p:cNvPr id="10" name="TextBox 9">
            <a:extLst>
              <a:ext uri="{FF2B5EF4-FFF2-40B4-BE49-F238E27FC236}">
                <a16:creationId xmlns:a16="http://schemas.microsoft.com/office/drawing/2014/main" id="{F1335058-4748-AF4E-2C67-2DDB1644A7E7}"/>
              </a:ext>
            </a:extLst>
          </p:cNvPr>
          <p:cNvSpPr txBox="1"/>
          <p:nvPr/>
        </p:nvSpPr>
        <p:spPr>
          <a:xfrm>
            <a:off x="944470" y="1986458"/>
            <a:ext cx="10409329" cy="2866106"/>
          </a:xfrm>
          <a:prstGeom prst="rect">
            <a:avLst/>
          </a:prstGeom>
          <a:noFill/>
        </p:spPr>
        <p:txBody>
          <a:bodyPr wrap="square" rtlCol="0">
            <a:spAutoFit/>
          </a:bodyPr>
          <a:lstStyle/>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Prepare for each lecture with </a:t>
            </a:r>
            <a:r>
              <a:rPr lang="en-US" sz="2400" b="1" dirty="0">
                <a:latin typeface="Calibri" panose="020F0502020204030204" pitchFamily="34" charset="0"/>
                <a:ea typeface="Calibri"/>
                <a:cs typeface="Calibri" panose="020F0502020204030204" pitchFamily="34" charset="0"/>
                <a:sym typeface="Calibri"/>
              </a:rPr>
              <a:t>readings &amp; practice problems</a:t>
            </a:r>
            <a:endParaRPr lang="en-US" sz="2400" b="1"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Should take </a:t>
            </a:r>
            <a:r>
              <a:rPr lang="en-US" sz="2400" b="1" dirty="0">
                <a:latin typeface="Calibri" panose="020F0502020204030204" pitchFamily="34" charset="0"/>
                <a:ea typeface="Calibri"/>
                <a:cs typeface="Calibri" panose="020F0502020204030204" pitchFamily="34" charset="0"/>
                <a:sym typeface="Calibri"/>
              </a:rPr>
              <a:t>~30 minutes per lecture</a:t>
            </a:r>
            <a:r>
              <a:rPr lang="en-US" sz="2400" dirty="0">
                <a:latin typeface="Calibri" panose="020F0502020204030204" pitchFamily="34" charset="0"/>
                <a:ea typeface="Calibri"/>
                <a:cs typeface="Calibri" panose="020F0502020204030204" pitchFamily="34" charset="0"/>
                <a:sym typeface="Calibri"/>
              </a:rPr>
              <a:t> (why we don’t have Monday lectures!)</a:t>
            </a:r>
            <a:endParaRPr lang="en-US" sz="2400"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Class will start with a brief recap, then pick off where we left off</a:t>
            </a:r>
          </a:p>
          <a:p>
            <a:pPr marL="354965" lvl="0" indent="-342900">
              <a:lnSpc>
                <a:spcPct val="108124"/>
              </a:lnSpc>
              <a:buClr>
                <a:schemeClr val="accent5"/>
              </a:buClr>
              <a:buSzPts val="1800"/>
              <a:buFont typeface="Arial"/>
              <a:buChar char="•"/>
            </a:pPr>
            <a:endParaRPr lang="en-US" sz="2400" dirty="0">
              <a:latin typeface="Calibri" panose="020F0502020204030204" pitchFamily="34" charset="0"/>
              <a:cs typeface="Calibri" panose="020F0502020204030204" pitchFamily="34" charset="0"/>
              <a:sym typeface="Calibri"/>
            </a:endParaRPr>
          </a:p>
          <a:p>
            <a:pPr marL="12065" lvl="0">
              <a:lnSpc>
                <a:spcPct val="108124"/>
              </a:lnSpc>
              <a:buClr>
                <a:schemeClr val="accent5"/>
              </a:buClr>
              <a:buSzPts val="1800"/>
            </a:pPr>
            <a:r>
              <a:rPr lang="en-US" sz="2400" dirty="0">
                <a:latin typeface="Calibri" panose="020F0502020204030204" pitchFamily="34" charset="0"/>
                <a:cs typeface="Calibri" panose="020F0502020204030204" pitchFamily="34" charset="0"/>
                <a:sym typeface="Calibri"/>
              </a:rPr>
              <a:t>This means…</a:t>
            </a:r>
          </a:p>
          <a:p>
            <a:pPr marL="354965" lvl="0" indent="-342900">
              <a:lnSpc>
                <a:spcPct val="108124"/>
              </a:lnSpc>
              <a:buClr>
                <a:schemeClr val="accent5"/>
              </a:buClr>
              <a:buSzPts val="1800"/>
              <a:buFont typeface="Arial" panose="020B0604020202020204" pitchFamily="34" charset="0"/>
              <a:buChar char="•"/>
            </a:pPr>
            <a:r>
              <a:rPr lang="en-US" sz="2400" dirty="0">
                <a:latin typeface="Calibri" panose="020F0502020204030204" pitchFamily="34" charset="0"/>
                <a:cs typeface="Calibri" panose="020F0502020204030204" pitchFamily="34" charset="0"/>
                <a:sym typeface="Calibri"/>
              </a:rPr>
              <a:t>We can spend lecture diving deeper, answering questions, and think-pair-share</a:t>
            </a:r>
          </a:p>
          <a:p>
            <a:pPr marL="354965" lvl="0" indent="-342900">
              <a:lnSpc>
                <a:spcPct val="108124"/>
              </a:lnSpc>
              <a:buClr>
                <a:schemeClr val="accent5"/>
              </a:buClr>
              <a:buSzPts val="1800"/>
              <a:buFont typeface="Arial" panose="020B0604020202020204" pitchFamily="34" charset="0"/>
              <a:buChar char="•"/>
            </a:pPr>
            <a:r>
              <a:rPr lang="en-US" sz="2400" dirty="0">
                <a:latin typeface="Calibri" panose="020F0502020204030204" pitchFamily="34" charset="0"/>
                <a:cs typeface="Calibri" panose="020F0502020204030204" pitchFamily="34" charset="0"/>
                <a:sym typeface="Calibri"/>
              </a:rPr>
              <a:t>You can ask about pre-lecture material in class or section!</a:t>
            </a:r>
          </a:p>
        </p:txBody>
      </p:sp>
    </p:spTree>
    <p:extLst>
      <p:ext uri="{BB962C8B-B14F-4D97-AF65-F5344CB8AC3E}">
        <p14:creationId xmlns:p14="http://schemas.microsoft.com/office/powerpoint/2010/main" val="934219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F322D-53C5-DA54-5981-AAD6538C61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3A4C8-893C-21B5-A307-F087DABCDB08}"/>
              </a:ext>
            </a:extLst>
          </p:cNvPr>
          <p:cNvSpPr>
            <a:spLocks noGrp="1"/>
          </p:cNvSpPr>
          <p:nvPr>
            <p:ph type="title"/>
          </p:nvPr>
        </p:nvSpPr>
        <p:spPr/>
        <p:txBody>
          <a:bodyPr/>
          <a:lstStyle/>
          <a:p>
            <a:r>
              <a:rPr lang="en-US" dirty="0"/>
              <a:t>Pre-Class Materials</a:t>
            </a:r>
          </a:p>
        </p:txBody>
      </p:sp>
      <p:sp>
        <p:nvSpPr>
          <p:cNvPr id="4" name="Slide Number Placeholder 3">
            <a:extLst>
              <a:ext uri="{FF2B5EF4-FFF2-40B4-BE49-F238E27FC236}">
                <a16:creationId xmlns:a16="http://schemas.microsoft.com/office/drawing/2014/main" id="{3550DA98-51A0-942C-AB60-40756D23307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dirty="0"/>
          </a:p>
        </p:txBody>
      </p:sp>
      <p:grpSp>
        <p:nvGrpSpPr>
          <p:cNvPr id="6" name="Google Shape;177;p10" descr="Lectures">
            <a:extLst>
              <a:ext uri="{FF2B5EF4-FFF2-40B4-BE49-F238E27FC236}">
                <a16:creationId xmlns:a16="http://schemas.microsoft.com/office/drawing/2014/main" id="{2195D7E7-1D9E-FD19-6599-9CCB70E5FF71}"/>
              </a:ext>
              <a:ext uri="{C183D7F6-B498-43B3-948B-1728B52AA6E4}">
                <adec:decorative xmlns:adec="http://schemas.microsoft.com/office/drawing/2017/decorative" val="0"/>
              </a:ext>
            </a:extLst>
          </p:cNvPr>
          <p:cNvGrpSpPr/>
          <p:nvPr/>
        </p:nvGrpSpPr>
        <p:grpSpPr>
          <a:xfrm>
            <a:off x="944471" y="1423008"/>
            <a:ext cx="1409846" cy="461624"/>
            <a:chOff x="0" y="-17056"/>
            <a:chExt cx="1745673" cy="461623"/>
          </a:xfrm>
          <a:solidFill>
            <a:srgbClr val="7030A0"/>
          </a:solidFill>
        </p:grpSpPr>
        <p:sp>
          <p:nvSpPr>
            <p:cNvPr id="7" name="Google Shape;178;p10">
              <a:extLst>
                <a:ext uri="{FF2B5EF4-FFF2-40B4-BE49-F238E27FC236}">
                  <a16:creationId xmlns:a16="http://schemas.microsoft.com/office/drawing/2014/main" id="{DA876860-165C-18CB-AC0C-30DF9EFC4DF8}"/>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8" name="Google Shape;179;p10">
              <a:extLst>
                <a:ext uri="{FF2B5EF4-FFF2-40B4-BE49-F238E27FC236}">
                  <a16:creationId xmlns:a16="http://schemas.microsoft.com/office/drawing/2014/main" id="{8282E2A2-2108-F3A9-8CB2-93CF3D1AE7B4}"/>
                </a:ext>
              </a:extLst>
            </p:cNvPr>
            <p:cNvSpPr txBox="1"/>
            <p:nvPr/>
          </p:nvSpPr>
          <p:spPr>
            <a:xfrm>
              <a:off x="66589" y="-17056"/>
              <a:ext cx="1612495" cy="461623"/>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200" b="1" i="0" u="none" strike="noStrike" cap="none" dirty="0">
                  <a:solidFill>
                    <a:srgbClr val="FFFFFF"/>
                  </a:solidFill>
                  <a:latin typeface="Montserrat" pitchFamily="2" charset="77"/>
                  <a:ea typeface="Montserrat"/>
                  <a:cs typeface="Montserrat"/>
                  <a:sym typeface="Montserrat"/>
                </a:rPr>
                <a:t>PRE-CLASS MATERIALS</a:t>
              </a:r>
              <a:endParaRPr sz="1200" b="1" dirty="0">
                <a:latin typeface="Montserrat" pitchFamily="2" charset="77"/>
                <a:cs typeface="Calibri" panose="020F0502020204030204" pitchFamily="34" charset="0"/>
              </a:endParaRPr>
            </a:p>
          </p:txBody>
        </p:sp>
      </p:grpSp>
      <p:sp>
        <p:nvSpPr>
          <p:cNvPr id="9" name="TextBox 8">
            <a:extLst>
              <a:ext uri="{FF2B5EF4-FFF2-40B4-BE49-F238E27FC236}">
                <a16:creationId xmlns:a16="http://schemas.microsoft.com/office/drawing/2014/main" id="{5DF8F43C-48A8-C1F7-27FC-AEF784E05780}"/>
              </a:ext>
            </a:extLst>
          </p:cNvPr>
          <p:cNvSpPr txBox="1"/>
          <p:nvPr/>
        </p:nvSpPr>
        <p:spPr>
          <a:xfrm>
            <a:off x="2408096" y="1499931"/>
            <a:ext cx="3510455" cy="307777"/>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PCMs are a core element of the course</a:t>
            </a:r>
          </a:p>
        </p:txBody>
      </p:sp>
      <p:sp>
        <p:nvSpPr>
          <p:cNvPr id="10" name="TextBox 9">
            <a:extLst>
              <a:ext uri="{FF2B5EF4-FFF2-40B4-BE49-F238E27FC236}">
                <a16:creationId xmlns:a16="http://schemas.microsoft.com/office/drawing/2014/main" id="{A25DF654-232F-1E2D-B6F1-65805FA6A4A5}"/>
              </a:ext>
            </a:extLst>
          </p:cNvPr>
          <p:cNvSpPr txBox="1"/>
          <p:nvPr/>
        </p:nvSpPr>
        <p:spPr>
          <a:xfrm>
            <a:off x="944470" y="1986458"/>
            <a:ext cx="10409329" cy="4461671"/>
          </a:xfrm>
          <a:prstGeom prst="rect">
            <a:avLst/>
          </a:prstGeom>
          <a:noFill/>
        </p:spPr>
        <p:txBody>
          <a:bodyPr wrap="square" rtlCol="0">
            <a:spAutoFit/>
          </a:bodyPr>
          <a:lstStyle/>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Prepare for each lecture with </a:t>
            </a:r>
            <a:r>
              <a:rPr lang="en-US" sz="2400" b="1" dirty="0">
                <a:latin typeface="Calibri" panose="020F0502020204030204" pitchFamily="34" charset="0"/>
                <a:ea typeface="Calibri"/>
                <a:cs typeface="Calibri" panose="020F0502020204030204" pitchFamily="34" charset="0"/>
                <a:sym typeface="Calibri"/>
              </a:rPr>
              <a:t>readings &amp; practice problems</a:t>
            </a:r>
            <a:endParaRPr lang="en-US" sz="2400" b="1"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Should take </a:t>
            </a:r>
            <a:r>
              <a:rPr lang="en-US" sz="2400" b="1" dirty="0">
                <a:latin typeface="Calibri" panose="020F0502020204030204" pitchFamily="34" charset="0"/>
                <a:ea typeface="Calibri"/>
                <a:cs typeface="Calibri" panose="020F0502020204030204" pitchFamily="34" charset="0"/>
                <a:sym typeface="Calibri"/>
              </a:rPr>
              <a:t>~30 minutes per lecture</a:t>
            </a:r>
            <a:r>
              <a:rPr lang="en-US" sz="2400" dirty="0">
                <a:latin typeface="Calibri" panose="020F0502020204030204" pitchFamily="34" charset="0"/>
                <a:ea typeface="Calibri"/>
                <a:cs typeface="Calibri" panose="020F0502020204030204" pitchFamily="34" charset="0"/>
                <a:sym typeface="Calibri"/>
              </a:rPr>
              <a:t> (why we don’t have Monday lectures!)</a:t>
            </a:r>
            <a:endParaRPr lang="en-US" sz="2400"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Class will start with a brief recap, then pick off where we left off</a:t>
            </a:r>
          </a:p>
          <a:p>
            <a:pPr marL="354965" lvl="0" indent="-342900">
              <a:lnSpc>
                <a:spcPct val="108124"/>
              </a:lnSpc>
              <a:buClr>
                <a:schemeClr val="accent5"/>
              </a:buClr>
              <a:buSzPts val="1800"/>
              <a:buFont typeface="Arial"/>
              <a:buChar char="•"/>
            </a:pPr>
            <a:endParaRPr lang="en-US" sz="2400" dirty="0">
              <a:latin typeface="Calibri" panose="020F0502020204030204" pitchFamily="34" charset="0"/>
              <a:cs typeface="Calibri" panose="020F0502020204030204" pitchFamily="34" charset="0"/>
              <a:sym typeface="Calibri"/>
            </a:endParaRPr>
          </a:p>
          <a:p>
            <a:pPr marL="12065" lvl="0">
              <a:lnSpc>
                <a:spcPct val="108124"/>
              </a:lnSpc>
              <a:buClr>
                <a:schemeClr val="accent5"/>
              </a:buClr>
              <a:buSzPts val="1800"/>
            </a:pPr>
            <a:r>
              <a:rPr lang="en-US" sz="2400" dirty="0">
                <a:latin typeface="Calibri" panose="020F0502020204030204" pitchFamily="34" charset="0"/>
                <a:cs typeface="Calibri" panose="020F0502020204030204" pitchFamily="34" charset="0"/>
                <a:sym typeface="Calibri"/>
              </a:rPr>
              <a:t>This means…</a:t>
            </a:r>
          </a:p>
          <a:p>
            <a:pPr marL="354965" lvl="0" indent="-342900">
              <a:lnSpc>
                <a:spcPct val="108124"/>
              </a:lnSpc>
              <a:buClr>
                <a:schemeClr val="accent5"/>
              </a:buClr>
              <a:buSzPts val="1800"/>
              <a:buFont typeface="Arial" panose="020B0604020202020204" pitchFamily="34" charset="0"/>
              <a:buChar char="•"/>
            </a:pPr>
            <a:r>
              <a:rPr lang="en-US" sz="2400" dirty="0">
                <a:latin typeface="Calibri" panose="020F0502020204030204" pitchFamily="34" charset="0"/>
                <a:cs typeface="Calibri" panose="020F0502020204030204" pitchFamily="34" charset="0"/>
                <a:sym typeface="Calibri"/>
              </a:rPr>
              <a:t>We can spend lecture diving deeper, answering questions, and think-pair-share</a:t>
            </a:r>
          </a:p>
          <a:p>
            <a:pPr marL="354965" lvl="0" indent="-342900">
              <a:lnSpc>
                <a:spcPct val="108124"/>
              </a:lnSpc>
              <a:buClr>
                <a:schemeClr val="accent5"/>
              </a:buClr>
              <a:buSzPts val="1800"/>
              <a:buFont typeface="Arial" panose="020B0604020202020204" pitchFamily="34" charset="0"/>
              <a:buChar char="•"/>
            </a:pPr>
            <a:r>
              <a:rPr lang="en-US" sz="2400" dirty="0">
                <a:latin typeface="Calibri" panose="020F0502020204030204" pitchFamily="34" charset="0"/>
                <a:cs typeface="Calibri" panose="020F0502020204030204" pitchFamily="34" charset="0"/>
                <a:sym typeface="Calibri"/>
              </a:rPr>
              <a:t>You can ask about pre-lecture material in class or section!</a:t>
            </a:r>
          </a:p>
          <a:p>
            <a:pPr marL="354965" lvl="0" indent="-342900">
              <a:lnSpc>
                <a:spcPct val="108124"/>
              </a:lnSpc>
              <a:buClr>
                <a:schemeClr val="accent5"/>
              </a:buClr>
              <a:buSzPts val="1800"/>
              <a:buFont typeface="Arial" panose="020B0604020202020204" pitchFamily="34" charset="0"/>
              <a:buChar char="•"/>
            </a:pPr>
            <a:endParaRPr lang="en-US" sz="2400" dirty="0">
              <a:latin typeface="Calibri" panose="020F0502020204030204" pitchFamily="34" charset="0"/>
              <a:cs typeface="Calibri" panose="020F0502020204030204" pitchFamily="34" charset="0"/>
              <a:sym typeface="Calibri"/>
            </a:endParaRPr>
          </a:p>
          <a:p>
            <a:pPr marL="12065" lvl="0">
              <a:lnSpc>
                <a:spcPct val="108124"/>
              </a:lnSpc>
              <a:buSzPts val="2400"/>
            </a:pPr>
            <a:r>
              <a:rPr lang="en-US" sz="2400" dirty="0">
                <a:latin typeface="Calibri" panose="020F0502020204030204" pitchFamily="34" charset="0"/>
                <a:ea typeface="Calibri"/>
                <a:cs typeface="Calibri" panose="020F0502020204030204" pitchFamily="34" charset="0"/>
                <a:sym typeface="Calibri"/>
              </a:rPr>
              <a:t>Pre-class materials are </a:t>
            </a:r>
            <a:r>
              <a:rPr lang="en-US" sz="2400" b="1" dirty="0">
                <a:latin typeface="Calibri" panose="020F0502020204030204" pitchFamily="34" charset="0"/>
                <a:ea typeface="Calibri"/>
                <a:cs typeface="Calibri" panose="020F0502020204030204" pitchFamily="34" charset="0"/>
                <a:sym typeface="Calibri"/>
              </a:rPr>
              <a:t>part of your participation grade</a:t>
            </a:r>
            <a:r>
              <a:rPr lang="en-US" sz="2400" dirty="0">
                <a:latin typeface="Calibri" panose="020F0502020204030204" pitchFamily="34" charset="0"/>
                <a:ea typeface="Calibri"/>
                <a:cs typeface="Calibri" panose="020F0502020204030204" pitchFamily="34" charset="0"/>
                <a:sym typeface="Calibri"/>
              </a:rPr>
              <a:t>, which means…</a:t>
            </a:r>
            <a:endParaRPr lang="en-US" sz="2400"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It’s okay if you find them challenging – that means you’re learning!</a:t>
            </a:r>
            <a:endParaRPr lang="en-US" sz="2400" dirty="0">
              <a:latin typeface="Calibri" panose="020F0502020204030204" pitchFamily="34" charset="0"/>
              <a:cs typeface="Calibri" panose="020F0502020204030204" pitchFamily="34" charset="0"/>
            </a:endParaRPr>
          </a:p>
          <a:p>
            <a:pPr marL="354965" lvl="0" indent="-342900">
              <a:lnSpc>
                <a:spcPct val="108124"/>
              </a:lnSpc>
              <a:buClr>
                <a:schemeClr val="accent5"/>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But </a:t>
            </a:r>
            <a:r>
              <a:rPr lang="en-US" sz="2400" u="sng" dirty="0">
                <a:latin typeface="Calibri" panose="020F0502020204030204" pitchFamily="34" charset="0"/>
                <a:ea typeface="Calibri"/>
                <a:cs typeface="Calibri" panose="020F0502020204030204" pitchFamily="34" charset="0"/>
                <a:sym typeface="Calibri"/>
              </a:rPr>
              <a:t>you should do them</a:t>
            </a:r>
            <a:r>
              <a:rPr lang="en-US" sz="2400" dirty="0">
                <a:latin typeface="Calibri" panose="020F0502020204030204" pitchFamily="34" charset="0"/>
                <a:ea typeface="Calibri"/>
                <a:cs typeface="Calibri" panose="020F0502020204030204" pitchFamily="34" charset="0"/>
                <a:sym typeface="Calibri"/>
              </a:rPr>
              <a:t>, and </a:t>
            </a:r>
            <a:r>
              <a:rPr lang="en-US" sz="2400" u="sng" dirty="0">
                <a:latin typeface="Calibri" panose="020F0502020204030204" pitchFamily="34" charset="0"/>
                <a:ea typeface="Calibri"/>
                <a:cs typeface="Calibri" panose="020F0502020204030204" pitchFamily="34" charset="0"/>
                <a:sym typeface="Calibri"/>
              </a:rPr>
              <a:t>we will assume you’ve done them</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9591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6978-00E4-DBFE-20F5-895070F8E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A6ABE3-E9F4-869B-EA6E-A02FD1A48C9D}"/>
              </a:ext>
            </a:extLst>
          </p:cNvPr>
          <p:cNvSpPr>
            <a:spLocks noGrp="1"/>
          </p:cNvSpPr>
          <p:nvPr>
            <p:ph type="title"/>
          </p:nvPr>
        </p:nvSpPr>
        <p:spPr/>
        <p:txBody>
          <a:bodyPr/>
          <a:lstStyle/>
          <a:p>
            <a:r>
              <a:rPr lang="en-US" dirty="0"/>
              <a:t>Consistent and Active Participation</a:t>
            </a:r>
          </a:p>
        </p:txBody>
      </p:sp>
      <p:sp>
        <p:nvSpPr>
          <p:cNvPr id="4" name="Slide Number Placeholder 3">
            <a:extLst>
              <a:ext uri="{FF2B5EF4-FFF2-40B4-BE49-F238E27FC236}">
                <a16:creationId xmlns:a16="http://schemas.microsoft.com/office/drawing/2014/main" id="{7D4F9C7C-DA2A-D80B-B158-C85CB808A16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dirty="0"/>
          </a:p>
        </p:txBody>
      </p:sp>
      <p:grpSp>
        <p:nvGrpSpPr>
          <p:cNvPr id="6" name="Google Shape;177;p10" descr="Lectures">
            <a:extLst>
              <a:ext uri="{FF2B5EF4-FFF2-40B4-BE49-F238E27FC236}">
                <a16:creationId xmlns:a16="http://schemas.microsoft.com/office/drawing/2014/main" id="{3DF61BDF-D93E-CDB7-3B2E-AE62D9D6A387}"/>
              </a:ext>
              <a:ext uri="{C183D7F6-B498-43B3-948B-1728B52AA6E4}">
                <adec:decorative xmlns:adec="http://schemas.microsoft.com/office/drawing/2017/decorative" val="0"/>
              </a:ext>
            </a:extLst>
          </p:cNvPr>
          <p:cNvGrpSpPr/>
          <p:nvPr/>
        </p:nvGrpSpPr>
        <p:grpSpPr>
          <a:xfrm>
            <a:off x="944471" y="1440064"/>
            <a:ext cx="1409846" cy="427513"/>
            <a:chOff x="0" y="0"/>
            <a:chExt cx="1745673" cy="427512"/>
          </a:xfrm>
          <a:solidFill>
            <a:schemeClr val="accent4"/>
          </a:solidFill>
        </p:grpSpPr>
        <p:sp>
          <p:nvSpPr>
            <p:cNvPr id="7" name="Google Shape;178;p10">
              <a:extLst>
                <a:ext uri="{FF2B5EF4-FFF2-40B4-BE49-F238E27FC236}">
                  <a16:creationId xmlns:a16="http://schemas.microsoft.com/office/drawing/2014/main" id="{4E99A55B-3A07-507E-609F-F5EFC10A4941}"/>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8" name="Google Shape;179;p10">
              <a:extLst>
                <a:ext uri="{FF2B5EF4-FFF2-40B4-BE49-F238E27FC236}">
                  <a16:creationId xmlns:a16="http://schemas.microsoft.com/office/drawing/2014/main" id="{CC1F0AB1-D85F-98F1-9F9E-A95C4ABBD71F}"/>
                </a:ext>
              </a:extLst>
            </p:cNvPr>
            <p:cNvSpPr txBox="1"/>
            <p:nvPr/>
          </p:nvSpPr>
          <p:spPr>
            <a:xfrm>
              <a:off x="66589" y="75276"/>
              <a:ext cx="1612495" cy="276958"/>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200" b="1" i="0" u="none" strike="noStrike" cap="none" dirty="0">
                  <a:solidFill>
                    <a:srgbClr val="FFFFFF"/>
                  </a:solidFill>
                  <a:latin typeface="Montserrat" pitchFamily="2" charset="77"/>
                  <a:ea typeface="Montserrat"/>
                  <a:cs typeface="Montserrat"/>
                  <a:sym typeface="Montserrat"/>
                </a:rPr>
                <a:t>ATTENDANCE</a:t>
              </a:r>
              <a:endParaRPr sz="1200" b="1" dirty="0">
                <a:latin typeface="Montserrat" pitchFamily="2" charset="77"/>
                <a:cs typeface="Calibri" panose="020F0502020204030204" pitchFamily="34" charset="0"/>
              </a:endParaRPr>
            </a:p>
          </p:txBody>
        </p:sp>
      </p:grpSp>
      <p:sp>
        <p:nvSpPr>
          <p:cNvPr id="9" name="TextBox 8">
            <a:extLst>
              <a:ext uri="{FF2B5EF4-FFF2-40B4-BE49-F238E27FC236}">
                <a16:creationId xmlns:a16="http://schemas.microsoft.com/office/drawing/2014/main" id="{ED46787E-4CE7-CA31-7731-DF9BDE9D2260}"/>
              </a:ext>
            </a:extLst>
          </p:cNvPr>
          <p:cNvSpPr txBox="1"/>
          <p:nvPr/>
        </p:nvSpPr>
        <p:spPr>
          <a:xfrm>
            <a:off x="2408096" y="1499931"/>
            <a:ext cx="4286994" cy="307777"/>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Attendance is not graded, but it’s strongly encouraged!</a:t>
            </a:r>
          </a:p>
        </p:txBody>
      </p:sp>
      <p:sp>
        <p:nvSpPr>
          <p:cNvPr id="10" name="TextBox 9">
            <a:extLst>
              <a:ext uri="{FF2B5EF4-FFF2-40B4-BE49-F238E27FC236}">
                <a16:creationId xmlns:a16="http://schemas.microsoft.com/office/drawing/2014/main" id="{439BCE96-8E66-B9FB-0FCB-4FECB48CB246}"/>
              </a:ext>
            </a:extLst>
          </p:cNvPr>
          <p:cNvSpPr txBox="1"/>
          <p:nvPr/>
        </p:nvSpPr>
        <p:spPr>
          <a:xfrm>
            <a:off x="944470" y="1986458"/>
            <a:ext cx="10409329" cy="1669431"/>
          </a:xfrm>
          <a:prstGeom prst="rect">
            <a:avLst/>
          </a:prstGeom>
          <a:noFill/>
        </p:spPr>
        <p:txBody>
          <a:bodyPr wrap="square" rtlCol="0">
            <a:spAutoFit/>
          </a:bodyPr>
          <a:lstStyle/>
          <a:p>
            <a:pPr marL="354965" lvl="0" indent="-342900">
              <a:lnSpc>
                <a:spcPct val="108124"/>
              </a:lnSpc>
              <a:buClr>
                <a:schemeClr val="accent4"/>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Lectures and sections are not going to be just us talking at you!</a:t>
            </a:r>
          </a:p>
          <a:p>
            <a:pPr marL="354965" lvl="0" indent="-342900">
              <a:lnSpc>
                <a:spcPct val="108124"/>
              </a:lnSpc>
              <a:buClr>
                <a:schemeClr val="accent4"/>
              </a:buClr>
              <a:buSzPts val="1800"/>
              <a:buFont typeface="Arial"/>
              <a:buChar char="•"/>
            </a:pPr>
            <a:r>
              <a:rPr lang="en-US" sz="2400" dirty="0">
                <a:latin typeface="Calibri" panose="020F0502020204030204" pitchFamily="34" charset="0"/>
                <a:cs typeface="Calibri" panose="020F0502020204030204" pitchFamily="34" charset="0"/>
                <a:sym typeface="Calibri"/>
              </a:rPr>
              <a:t>Instead: live in-class coding, debugging, think-pair-share, and problem—solving</a:t>
            </a:r>
          </a:p>
          <a:p>
            <a:pPr marL="354965" lvl="0" indent="-342900">
              <a:lnSpc>
                <a:spcPct val="108124"/>
              </a:lnSpc>
              <a:buClr>
                <a:schemeClr val="accent4"/>
              </a:buClr>
              <a:buSzPts val="1800"/>
              <a:buFont typeface="Arial"/>
              <a:buChar char="•"/>
            </a:pPr>
            <a:r>
              <a:rPr lang="en-US" sz="2400" dirty="0">
                <a:latin typeface="Calibri" panose="020F0502020204030204" pitchFamily="34" charset="0"/>
                <a:cs typeface="Calibri" panose="020F0502020204030204" pitchFamily="34" charset="0"/>
                <a:sym typeface="Calibri"/>
              </a:rPr>
              <a:t>Spending ~1-2 hours each day over Tuesday - Friday is </a:t>
            </a:r>
            <a:r>
              <a:rPr lang="en-US" sz="2400" b="1" u="sng" dirty="0">
                <a:latin typeface="Calibri" panose="020F0502020204030204" pitchFamily="34" charset="0"/>
                <a:cs typeface="Calibri" panose="020F0502020204030204" pitchFamily="34" charset="0"/>
                <a:sym typeface="Calibri"/>
              </a:rPr>
              <a:t>much more effective</a:t>
            </a:r>
            <a:r>
              <a:rPr lang="en-US" sz="2400" b="1" dirty="0">
                <a:latin typeface="Calibri" panose="020F0502020204030204" pitchFamily="34" charset="0"/>
                <a:cs typeface="Calibri" panose="020F0502020204030204" pitchFamily="34" charset="0"/>
                <a:sym typeface="Calibri"/>
              </a:rPr>
              <a:t> </a:t>
            </a:r>
            <a:r>
              <a:rPr lang="en-US" sz="2400" dirty="0">
                <a:latin typeface="Calibri" panose="020F0502020204030204" pitchFamily="34" charset="0"/>
                <a:cs typeface="Calibri" panose="020F0502020204030204" pitchFamily="34" charset="0"/>
                <a:sym typeface="Calibri"/>
              </a:rPr>
              <a:t>than cramming before the assignment is due!</a:t>
            </a:r>
          </a:p>
        </p:txBody>
      </p:sp>
    </p:spTree>
    <p:extLst>
      <p:ext uri="{BB962C8B-B14F-4D97-AF65-F5344CB8AC3E}">
        <p14:creationId xmlns:p14="http://schemas.microsoft.com/office/powerpoint/2010/main" val="2877641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CC54-C955-54A1-57EA-34DBD2F33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5009E2-91AB-018B-077B-F00B53EE384C}"/>
              </a:ext>
            </a:extLst>
          </p:cNvPr>
          <p:cNvSpPr>
            <a:spLocks noGrp="1"/>
          </p:cNvSpPr>
          <p:nvPr>
            <p:ph type="title"/>
          </p:nvPr>
        </p:nvSpPr>
        <p:spPr/>
        <p:txBody>
          <a:bodyPr/>
          <a:lstStyle/>
          <a:p>
            <a:r>
              <a:rPr lang="en-US" dirty="0"/>
              <a:t>Consistent and Active Participation</a:t>
            </a:r>
          </a:p>
        </p:txBody>
      </p:sp>
      <p:sp>
        <p:nvSpPr>
          <p:cNvPr id="4" name="Slide Number Placeholder 3">
            <a:extLst>
              <a:ext uri="{FF2B5EF4-FFF2-40B4-BE49-F238E27FC236}">
                <a16:creationId xmlns:a16="http://schemas.microsoft.com/office/drawing/2014/main" id="{40687CED-8B23-058F-228E-7DAD06302B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dirty="0"/>
          </a:p>
        </p:txBody>
      </p:sp>
      <p:grpSp>
        <p:nvGrpSpPr>
          <p:cNvPr id="6" name="Google Shape;177;p10" descr="Lectures">
            <a:extLst>
              <a:ext uri="{FF2B5EF4-FFF2-40B4-BE49-F238E27FC236}">
                <a16:creationId xmlns:a16="http://schemas.microsoft.com/office/drawing/2014/main" id="{B3D3E814-B87A-BDF5-0F16-AFE9F16D65AF}"/>
              </a:ext>
              <a:ext uri="{C183D7F6-B498-43B3-948B-1728B52AA6E4}">
                <adec:decorative xmlns:adec="http://schemas.microsoft.com/office/drawing/2017/decorative" val="0"/>
              </a:ext>
            </a:extLst>
          </p:cNvPr>
          <p:cNvGrpSpPr/>
          <p:nvPr/>
        </p:nvGrpSpPr>
        <p:grpSpPr>
          <a:xfrm>
            <a:off x="944471" y="1440064"/>
            <a:ext cx="1409846" cy="427513"/>
            <a:chOff x="0" y="0"/>
            <a:chExt cx="1745673" cy="427512"/>
          </a:xfrm>
          <a:solidFill>
            <a:schemeClr val="accent4"/>
          </a:solidFill>
        </p:grpSpPr>
        <p:sp>
          <p:nvSpPr>
            <p:cNvPr id="7" name="Google Shape;178;p10">
              <a:extLst>
                <a:ext uri="{FF2B5EF4-FFF2-40B4-BE49-F238E27FC236}">
                  <a16:creationId xmlns:a16="http://schemas.microsoft.com/office/drawing/2014/main" id="{E5EFFADC-25DF-8E78-D7CA-E3214D6AB67E}"/>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8" name="Google Shape;179;p10">
              <a:extLst>
                <a:ext uri="{FF2B5EF4-FFF2-40B4-BE49-F238E27FC236}">
                  <a16:creationId xmlns:a16="http://schemas.microsoft.com/office/drawing/2014/main" id="{A1E5EA97-B6D0-1FC4-AC0F-21B9BAAE36E9}"/>
                </a:ext>
              </a:extLst>
            </p:cNvPr>
            <p:cNvSpPr txBox="1"/>
            <p:nvPr/>
          </p:nvSpPr>
          <p:spPr>
            <a:xfrm>
              <a:off x="66589" y="75276"/>
              <a:ext cx="1612495" cy="276958"/>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200" b="1" i="0" u="none" strike="noStrike" cap="none" dirty="0">
                  <a:solidFill>
                    <a:srgbClr val="FFFFFF"/>
                  </a:solidFill>
                  <a:latin typeface="Montserrat" pitchFamily="2" charset="77"/>
                  <a:ea typeface="Montserrat"/>
                  <a:cs typeface="Montserrat"/>
                  <a:sym typeface="Montserrat"/>
                </a:rPr>
                <a:t>ATTENDANCE</a:t>
              </a:r>
              <a:endParaRPr sz="1200" b="1" dirty="0">
                <a:latin typeface="Montserrat" pitchFamily="2" charset="77"/>
                <a:cs typeface="Calibri" panose="020F0502020204030204" pitchFamily="34" charset="0"/>
              </a:endParaRPr>
            </a:p>
          </p:txBody>
        </p:sp>
      </p:grpSp>
      <p:sp>
        <p:nvSpPr>
          <p:cNvPr id="9" name="TextBox 8">
            <a:extLst>
              <a:ext uri="{FF2B5EF4-FFF2-40B4-BE49-F238E27FC236}">
                <a16:creationId xmlns:a16="http://schemas.microsoft.com/office/drawing/2014/main" id="{08C301E8-E3D5-B914-EFC3-B987C1A3CEB1}"/>
              </a:ext>
            </a:extLst>
          </p:cNvPr>
          <p:cNvSpPr txBox="1"/>
          <p:nvPr/>
        </p:nvSpPr>
        <p:spPr>
          <a:xfrm>
            <a:off x="2408096" y="1499931"/>
            <a:ext cx="4286994" cy="307777"/>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Attendance is not graded, but it’s strongly encouraged!</a:t>
            </a:r>
          </a:p>
        </p:txBody>
      </p:sp>
      <p:sp>
        <p:nvSpPr>
          <p:cNvPr id="10" name="TextBox 9">
            <a:extLst>
              <a:ext uri="{FF2B5EF4-FFF2-40B4-BE49-F238E27FC236}">
                <a16:creationId xmlns:a16="http://schemas.microsoft.com/office/drawing/2014/main" id="{9D69DFB1-0B1E-2CBF-0B8E-ACBCAA197813}"/>
              </a:ext>
            </a:extLst>
          </p:cNvPr>
          <p:cNvSpPr txBox="1"/>
          <p:nvPr/>
        </p:nvSpPr>
        <p:spPr>
          <a:xfrm>
            <a:off x="944470" y="1986458"/>
            <a:ext cx="10409329" cy="3264996"/>
          </a:xfrm>
          <a:prstGeom prst="rect">
            <a:avLst/>
          </a:prstGeom>
          <a:noFill/>
        </p:spPr>
        <p:txBody>
          <a:bodyPr wrap="square" rtlCol="0">
            <a:spAutoFit/>
          </a:bodyPr>
          <a:lstStyle/>
          <a:p>
            <a:pPr marL="354965" lvl="0" indent="-342900">
              <a:lnSpc>
                <a:spcPct val="108124"/>
              </a:lnSpc>
              <a:buClr>
                <a:schemeClr val="accent4"/>
              </a:buClr>
              <a:buSzPts val="1800"/>
              <a:buFont typeface="Arial"/>
              <a:buChar char="•"/>
            </a:pPr>
            <a:r>
              <a:rPr lang="en-US" sz="2400" dirty="0">
                <a:latin typeface="Calibri" panose="020F0502020204030204" pitchFamily="34" charset="0"/>
                <a:ea typeface="Calibri"/>
                <a:cs typeface="Calibri" panose="020F0502020204030204" pitchFamily="34" charset="0"/>
                <a:sym typeface="Calibri"/>
              </a:rPr>
              <a:t>Lectures and sections are not going to be just us talking at you!</a:t>
            </a:r>
          </a:p>
          <a:p>
            <a:pPr marL="354965" lvl="0" indent="-342900">
              <a:lnSpc>
                <a:spcPct val="108124"/>
              </a:lnSpc>
              <a:buClr>
                <a:schemeClr val="accent4"/>
              </a:buClr>
              <a:buSzPts val="1800"/>
              <a:buFont typeface="Arial"/>
              <a:buChar char="•"/>
            </a:pPr>
            <a:r>
              <a:rPr lang="en-US" sz="2400" dirty="0">
                <a:latin typeface="Calibri" panose="020F0502020204030204" pitchFamily="34" charset="0"/>
                <a:cs typeface="Calibri" panose="020F0502020204030204" pitchFamily="34" charset="0"/>
                <a:sym typeface="Calibri"/>
              </a:rPr>
              <a:t>Instead: live in-class coding, debugging, think-pair-share, and problem—solving</a:t>
            </a:r>
          </a:p>
          <a:p>
            <a:pPr marL="354965" lvl="0" indent="-342900">
              <a:lnSpc>
                <a:spcPct val="108124"/>
              </a:lnSpc>
              <a:buClr>
                <a:schemeClr val="accent4"/>
              </a:buClr>
              <a:buSzPts val="1800"/>
              <a:buFont typeface="Arial"/>
              <a:buChar char="•"/>
            </a:pPr>
            <a:r>
              <a:rPr lang="en-US" sz="2400" dirty="0">
                <a:latin typeface="Calibri" panose="020F0502020204030204" pitchFamily="34" charset="0"/>
                <a:cs typeface="Calibri" panose="020F0502020204030204" pitchFamily="34" charset="0"/>
                <a:sym typeface="Calibri"/>
              </a:rPr>
              <a:t>Spending ~1-2 hours each day over Tuesday - Friday is </a:t>
            </a:r>
            <a:r>
              <a:rPr lang="en-US" sz="2400" b="1" u="sng" dirty="0">
                <a:latin typeface="Calibri" panose="020F0502020204030204" pitchFamily="34" charset="0"/>
                <a:cs typeface="Calibri" panose="020F0502020204030204" pitchFamily="34" charset="0"/>
                <a:sym typeface="Calibri"/>
              </a:rPr>
              <a:t>much more effective</a:t>
            </a:r>
            <a:r>
              <a:rPr lang="en-US" sz="2400" b="1" dirty="0">
                <a:latin typeface="Calibri" panose="020F0502020204030204" pitchFamily="34" charset="0"/>
                <a:cs typeface="Calibri" panose="020F0502020204030204" pitchFamily="34" charset="0"/>
                <a:sym typeface="Calibri"/>
              </a:rPr>
              <a:t> </a:t>
            </a:r>
            <a:r>
              <a:rPr lang="en-US" sz="2400" dirty="0">
                <a:latin typeface="Calibri" panose="020F0502020204030204" pitchFamily="34" charset="0"/>
                <a:cs typeface="Calibri" panose="020F0502020204030204" pitchFamily="34" charset="0"/>
                <a:sym typeface="Calibri"/>
              </a:rPr>
              <a:t>than cramming before the assignment is due!</a:t>
            </a:r>
          </a:p>
          <a:p>
            <a:pPr marL="12065" lvl="0">
              <a:lnSpc>
                <a:spcPct val="108124"/>
              </a:lnSpc>
              <a:buClr>
                <a:schemeClr val="accent4"/>
              </a:buClr>
              <a:buSzPts val="1800"/>
            </a:pPr>
            <a:endParaRPr lang="en-US" sz="2400" dirty="0">
              <a:latin typeface="Calibri" panose="020F0502020204030204" pitchFamily="34" charset="0"/>
              <a:cs typeface="Calibri" panose="020F0502020204030204" pitchFamily="34" charset="0"/>
              <a:sym typeface="Calibri"/>
            </a:endParaRPr>
          </a:p>
          <a:p>
            <a:pPr marL="12065" lvl="0">
              <a:lnSpc>
                <a:spcPct val="108124"/>
              </a:lnSpc>
              <a:buClr>
                <a:schemeClr val="accent4"/>
              </a:buClr>
              <a:buSzPts val="1800"/>
            </a:pPr>
            <a:r>
              <a:rPr lang="en-US" sz="2400" dirty="0">
                <a:latin typeface="Calibri" panose="020F0502020204030204" pitchFamily="34" charset="0"/>
                <a:cs typeface="Calibri" panose="020F0502020204030204" pitchFamily="34" charset="0"/>
                <a:sym typeface="Calibri"/>
              </a:rPr>
              <a:t>Catching up:</a:t>
            </a:r>
          </a:p>
          <a:p>
            <a:pPr marL="354965" lvl="0" indent="-342900">
              <a:lnSpc>
                <a:spcPct val="108124"/>
              </a:lnSpc>
              <a:buClr>
                <a:schemeClr val="accent4"/>
              </a:buClr>
              <a:buSzPts val="1800"/>
              <a:buFont typeface="Arial" panose="020B0604020202020204" pitchFamily="34" charset="0"/>
              <a:buChar char="•"/>
            </a:pPr>
            <a:r>
              <a:rPr lang="en-US" sz="2400" dirty="0">
                <a:latin typeface="Calibri" panose="020F0502020204030204" pitchFamily="34" charset="0"/>
                <a:cs typeface="Calibri" panose="020F0502020204030204" pitchFamily="34" charset="0"/>
                <a:sym typeface="Calibri"/>
              </a:rPr>
              <a:t>All lectures are recorded on Panopto; slides are on our website.</a:t>
            </a:r>
          </a:p>
          <a:p>
            <a:pPr marL="354965" lvl="0" indent="-342900">
              <a:lnSpc>
                <a:spcPct val="108124"/>
              </a:lnSpc>
              <a:buClr>
                <a:schemeClr val="accent4"/>
              </a:buClr>
              <a:buSzPts val="1800"/>
              <a:buFont typeface="Arial" panose="020B0604020202020204" pitchFamily="34" charset="0"/>
              <a:buChar char="•"/>
            </a:pPr>
            <a:r>
              <a:rPr lang="en-US" sz="2400" dirty="0">
                <a:latin typeface="Calibri" panose="020F0502020204030204" pitchFamily="34" charset="0"/>
                <a:cs typeface="Calibri" panose="020F0502020204030204" pitchFamily="34" charset="0"/>
                <a:sym typeface="Calibri"/>
              </a:rPr>
              <a:t>Section materials are on Ed, but section will </a:t>
            </a:r>
            <a:r>
              <a:rPr lang="en-US" sz="2400" u="sng" dirty="0">
                <a:latin typeface="Calibri" panose="020F0502020204030204" pitchFamily="34" charset="0"/>
                <a:cs typeface="Calibri" panose="020F0502020204030204" pitchFamily="34" charset="0"/>
                <a:sym typeface="Calibri"/>
              </a:rPr>
              <a:t>not</a:t>
            </a:r>
            <a:r>
              <a:rPr lang="en-US" sz="2400" dirty="0">
                <a:latin typeface="Calibri" panose="020F0502020204030204" pitchFamily="34" charset="0"/>
                <a:cs typeface="Calibri" panose="020F0502020204030204" pitchFamily="34" charset="0"/>
                <a:sym typeface="Calibri"/>
              </a:rPr>
              <a:t> be recorded</a:t>
            </a:r>
          </a:p>
        </p:txBody>
      </p:sp>
    </p:spTree>
    <p:extLst>
      <p:ext uri="{BB962C8B-B14F-4D97-AF65-F5344CB8AC3E}">
        <p14:creationId xmlns:p14="http://schemas.microsoft.com/office/powerpoint/2010/main" val="2807320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523AE-7C73-2326-1147-A4BEAE6D7CE9}"/>
              </a:ext>
            </a:extLst>
          </p:cNvPr>
          <p:cNvSpPr>
            <a:spLocks noGrp="1"/>
          </p:cNvSpPr>
          <p:nvPr>
            <p:ph type="title"/>
          </p:nvPr>
        </p:nvSpPr>
        <p:spPr/>
        <p:txBody>
          <a:bodyPr/>
          <a:lstStyle/>
          <a:p>
            <a:r>
              <a:rPr lang="en-US" dirty="0"/>
              <a:t>Learning in CSE 122: Live Support Systems</a:t>
            </a:r>
          </a:p>
        </p:txBody>
      </p:sp>
      <p:sp>
        <p:nvSpPr>
          <p:cNvPr id="3" name="Text Placeholder 2">
            <a:extLst>
              <a:ext uri="{FF2B5EF4-FFF2-40B4-BE49-F238E27FC236}">
                <a16:creationId xmlns:a16="http://schemas.microsoft.com/office/drawing/2014/main" id="{68F02048-1995-9AC4-3D55-149587301EC1}"/>
              </a:ext>
            </a:extLst>
          </p:cNvPr>
          <p:cNvSpPr>
            <a:spLocks noGrp="1"/>
          </p:cNvSpPr>
          <p:nvPr>
            <p:ph type="body" idx="1"/>
          </p:nvPr>
        </p:nvSpPr>
        <p:spPr>
          <a:xfrm>
            <a:off x="838200" y="1371600"/>
            <a:ext cx="10515600" cy="5373584"/>
          </a:xfrm>
        </p:spPr>
        <p:txBody>
          <a:bodyPr>
            <a:normAutofit/>
          </a:bodyPr>
          <a:lstStyle/>
          <a:p>
            <a:pPr marL="114300" indent="0">
              <a:buNone/>
            </a:pPr>
            <a:r>
              <a:rPr lang="en-US" dirty="0"/>
              <a:t>Programming is hard! We </a:t>
            </a:r>
            <a:r>
              <a:rPr lang="en-US" b="1" dirty="0"/>
              <a:t>want</a:t>
            </a:r>
            <a:r>
              <a:rPr lang="en-US" dirty="0"/>
              <a:t> to give you collaborative support!</a:t>
            </a:r>
          </a:p>
          <a:p>
            <a:pPr marL="114300" indent="0">
              <a:buNone/>
            </a:pPr>
            <a:endParaRPr lang="en-US" dirty="0"/>
          </a:p>
          <a:p>
            <a:pPr marL="114300" indent="0">
              <a:buNone/>
            </a:pPr>
            <a:r>
              <a:rPr lang="en-US" b="1" dirty="0"/>
              <a:t>Introductory Programming Lab</a:t>
            </a:r>
            <a:r>
              <a:rPr lang="en-US" dirty="0"/>
              <a:t> (TA Office Hours) – starting Week 2</a:t>
            </a:r>
          </a:p>
          <a:p>
            <a:r>
              <a:rPr lang="en-US" i="1" dirty="0"/>
              <a:t>many</a:t>
            </a:r>
            <a:r>
              <a:rPr lang="en-US" dirty="0"/>
              <a:t> hours/week (and </a:t>
            </a:r>
            <a:r>
              <a:rPr lang="en-US" u="sng" dirty="0"/>
              <a:t>highly rated</a:t>
            </a:r>
            <a:r>
              <a:rPr lang="en-US" dirty="0"/>
              <a:t> in the class!)</a:t>
            </a:r>
          </a:p>
          <a:p>
            <a:r>
              <a:rPr lang="en-US" dirty="0"/>
              <a:t>Face-to-face help from TAs on </a:t>
            </a:r>
            <a:r>
              <a:rPr lang="en-US" b="1" dirty="0"/>
              <a:t>any</a:t>
            </a:r>
            <a:r>
              <a:rPr lang="en-US" dirty="0"/>
              <a:t> course questions</a:t>
            </a:r>
          </a:p>
          <a:p>
            <a:pPr marL="114300" indent="0">
              <a:buNone/>
            </a:pPr>
            <a:endParaRPr lang="en-US" dirty="0"/>
          </a:p>
          <a:p>
            <a:pPr marL="114300" indent="0">
              <a:buNone/>
            </a:pPr>
            <a:r>
              <a:rPr lang="en-US" b="1" dirty="0"/>
              <a:t>Instructor Office Hours </a:t>
            </a:r>
            <a:r>
              <a:rPr lang="en-US" dirty="0"/>
              <a:t>– starting this week!</a:t>
            </a:r>
          </a:p>
          <a:p>
            <a:r>
              <a:rPr lang="en-US" dirty="0"/>
              <a:t>Great for things from lecture, personal questions, or just saying hi</a:t>
            </a:r>
          </a:p>
        </p:txBody>
      </p:sp>
      <p:sp>
        <p:nvSpPr>
          <p:cNvPr id="4" name="Slide Number Placeholder 3">
            <a:extLst>
              <a:ext uri="{FF2B5EF4-FFF2-40B4-BE49-F238E27FC236}">
                <a16:creationId xmlns:a16="http://schemas.microsoft.com/office/drawing/2014/main" id="{2A254C71-845A-9D0F-4032-28FE24B703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dirty="0"/>
          </a:p>
        </p:txBody>
      </p:sp>
    </p:spTree>
    <p:extLst>
      <p:ext uri="{BB962C8B-B14F-4D97-AF65-F5344CB8AC3E}">
        <p14:creationId xmlns:p14="http://schemas.microsoft.com/office/powerpoint/2010/main" val="344592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323E9-54F0-DF3C-5D83-57830633DF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EBF35-E865-C244-B091-89B07933EDFE}"/>
              </a:ext>
            </a:extLst>
          </p:cNvPr>
          <p:cNvSpPr>
            <a:spLocks noGrp="1"/>
          </p:cNvSpPr>
          <p:nvPr>
            <p:ph type="title"/>
          </p:nvPr>
        </p:nvSpPr>
        <p:spPr/>
        <p:txBody>
          <a:bodyPr/>
          <a:lstStyle/>
          <a:p>
            <a:r>
              <a:rPr lang="en-US" dirty="0"/>
              <a:t>Learning in CSE 122: Async Support Systems</a:t>
            </a:r>
          </a:p>
        </p:txBody>
      </p:sp>
      <p:sp>
        <p:nvSpPr>
          <p:cNvPr id="3" name="Text Placeholder 2">
            <a:extLst>
              <a:ext uri="{FF2B5EF4-FFF2-40B4-BE49-F238E27FC236}">
                <a16:creationId xmlns:a16="http://schemas.microsoft.com/office/drawing/2014/main" id="{75DF02BE-432D-19EF-4C7F-09CAC3AD6285}"/>
              </a:ext>
            </a:extLst>
          </p:cNvPr>
          <p:cNvSpPr>
            <a:spLocks noGrp="1"/>
          </p:cNvSpPr>
          <p:nvPr>
            <p:ph type="body" idx="1"/>
          </p:nvPr>
        </p:nvSpPr>
        <p:spPr>
          <a:xfrm>
            <a:off x="838200" y="1371600"/>
            <a:ext cx="10515600" cy="5373584"/>
          </a:xfrm>
        </p:spPr>
        <p:txBody>
          <a:bodyPr>
            <a:normAutofit/>
          </a:bodyPr>
          <a:lstStyle/>
          <a:p>
            <a:pPr marL="114300" indent="0">
              <a:buNone/>
            </a:pPr>
            <a:r>
              <a:rPr lang="en-US" b="1" dirty="0"/>
              <a:t>Ed Board</a:t>
            </a:r>
          </a:p>
          <a:p>
            <a:r>
              <a:rPr lang="en-US" dirty="0"/>
              <a:t>Best for content and logistics questions – 400+ of you!!</a:t>
            </a:r>
          </a:p>
          <a:p>
            <a:r>
              <a:rPr lang="en-US" dirty="0"/>
              <a:t>Encourage public posts, except for things about </a:t>
            </a:r>
            <a:r>
              <a:rPr lang="en-US" b="1" dirty="0"/>
              <a:t>your</a:t>
            </a:r>
            <a:r>
              <a:rPr lang="en-US" dirty="0"/>
              <a:t> graded work</a:t>
            </a:r>
          </a:p>
          <a:p>
            <a:r>
              <a:rPr lang="en-US" dirty="0"/>
              <a:t>Answer other students’ questions – great way to learn!</a:t>
            </a:r>
          </a:p>
          <a:p>
            <a:pPr marL="114300" indent="0">
              <a:buNone/>
            </a:pPr>
            <a:endParaRPr lang="en-US" dirty="0"/>
          </a:p>
          <a:p>
            <a:pPr marL="114300" indent="0">
              <a:buNone/>
            </a:pPr>
            <a:r>
              <a:rPr lang="en-US" b="1" dirty="0"/>
              <a:t>Email</a:t>
            </a:r>
          </a:p>
          <a:p>
            <a:r>
              <a:rPr lang="en-US" dirty="0"/>
              <a:t>Best for personal circumstances and/or private questions</a:t>
            </a:r>
          </a:p>
          <a:p>
            <a:r>
              <a:rPr lang="en-US" dirty="0"/>
              <a:t>Unsure? Feel free to email Brett</a:t>
            </a:r>
          </a:p>
          <a:p>
            <a:r>
              <a:rPr lang="en-US" dirty="0"/>
              <a:t>May politely ask you to post on Ed instead!</a:t>
            </a:r>
          </a:p>
          <a:p>
            <a:r>
              <a:rPr lang="en-US" dirty="0"/>
              <a:t>For emails, </a:t>
            </a:r>
            <a:r>
              <a:rPr lang="en-US" b="1" dirty="0"/>
              <a:t>please use your UW email</a:t>
            </a:r>
            <a:r>
              <a:rPr lang="en-US" dirty="0"/>
              <a:t> (protecting student privacy!) </a:t>
            </a:r>
          </a:p>
        </p:txBody>
      </p:sp>
      <p:sp>
        <p:nvSpPr>
          <p:cNvPr id="4" name="Slide Number Placeholder 3">
            <a:extLst>
              <a:ext uri="{FF2B5EF4-FFF2-40B4-BE49-F238E27FC236}">
                <a16:creationId xmlns:a16="http://schemas.microsoft.com/office/drawing/2014/main" id="{2BE3A52E-0216-D255-CF39-4DB487E288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dirty="0"/>
          </a:p>
        </p:txBody>
      </p:sp>
    </p:spTree>
    <p:extLst>
      <p:ext uri="{BB962C8B-B14F-4D97-AF65-F5344CB8AC3E}">
        <p14:creationId xmlns:p14="http://schemas.microsoft.com/office/powerpoint/2010/main" val="335555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Lecture Outline</a:t>
            </a:r>
            <a:endParaRPr dirty="0"/>
          </a:p>
        </p:txBody>
      </p:sp>
      <p:sp>
        <p:nvSpPr>
          <p:cNvPr id="284" name="Google Shape;284;p18"/>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600"/>
              </a:spcAft>
              <a:buClr>
                <a:srgbClr val="000000"/>
              </a:buClr>
              <a:buSzPts val="2800"/>
              <a:buChar char="•"/>
            </a:pPr>
            <a:r>
              <a:rPr lang="en-US" dirty="0"/>
              <a:t>Introductions</a:t>
            </a:r>
          </a:p>
          <a:p>
            <a:pPr marL="228600" lvl="0" indent="-228600" algn="l" rtl="0">
              <a:lnSpc>
                <a:spcPct val="90000"/>
              </a:lnSpc>
              <a:spcBef>
                <a:spcPts val="0"/>
              </a:spcBef>
              <a:spcAft>
                <a:spcPts val="600"/>
              </a:spcAft>
              <a:buClr>
                <a:srgbClr val="000000"/>
              </a:buClr>
              <a:buSzPts val="2800"/>
              <a:buChar char="•"/>
            </a:pPr>
            <a:r>
              <a:rPr lang="en-US" dirty="0"/>
              <a:t>About this Course</a:t>
            </a:r>
          </a:p>
          <a:p>
            <a:pPr marL="685800" lvl="1" indent="-228600">
              <a:spcBef>
                <a:spcPts val="0"/>
              </a:spcBef>
              <a:spcAft>
                <a:spcPts val="600"/>
              </a:spcAft>
              <a:buSzPts val="2800"/>
              <a:buChar char="•"/>
            </a:pPr>
            <a:r>
              <a:rPr lang="en-US" dirty="0"/>
              <a:t>Making the Most of this Class</a:t>
            </a:r>
          </a:p>
          <a:p>
            <a:pPr marL="685800" lvl="1" indent="-228600">
              <a:spcBef>
                <a:spcPts val="0"/>
              </a:spcBef>
              <a:spcAft>
                <a:spcPts val="600"/>
              </a:spcAft>
              <a:buSzPts val="2800"/>
              <a:buChar char="•"/>
            </a:pPr>
            <a:r>
              <a:rPr lang="en-US" b="1" dirty="0">
                <a:solidFill>
                  <a:srgbClr val="EE8A64"/>
                </a:solidFill>
              </a:rPr>
              <a:t>Community and Culture</a:t>
            </a:r>
          </a:p>
          <a:p>
            <a:pPr marL="685800" lvl="1" indent="-228600">
              <a:spcBef>
                <a:spcPts val="0"/>
              </a:spcBef>
              <a:spcAft>
                <a:spcPts val="600"/>
              </a:spcAft>
              <a:buSzPts val="2800"/>
              <a:buChar char="•"/>
            </a:pPr>
            <a:r>
              <a:rPr lang="en-US" dirty="0"/>
              <a:t>Course Components &amp; Tools</a:t>
            </a:r>
          </a:p>
          <a:p>
            <a:pPr marL="228600" lvl="0" indent="-228600" algn="l" rtl="0">
              <a:lnSpc>
                <a:spcPct val="90000"/>
              </a:lnSpc>
              <a:spcBef>
                <a:spcPts val="1000"/>
              </a:spcBef>
              <a:spcAft>
                <a:spcPts val="600"/>
              </a:spcAft>
              <a:buClr>
                <a:srgbClr val="000000"/>
              </a:buClr>
              <a:buSzPts val="2800"/>
              <a:buChar char="•"/>
            </a:pPr>
            <a:r>
              <a:rPr lang="en-US" b="0" i="0" u="none" strike="noStrike" cap="none" dirty="0">
                <a:solidFill>
                  <a:srgbClr val="000000"/>
                </a:solidFill>
                <a:latin typeface="Calibri"/>
                <a:ea typeface="Calibri"/>
                <a:cs typeface="Calibri"/>
                <a:sym typeface="Calibri"/>
              </a:rPr>
              <a:t>Intro/Review Java</a:t>
            </a:r>
            <a:endParaRPr dirty="0"/>
          </a:p>
        </p:txBody>
      </p:sp>
      <p:sp>
        <p:nvSpPr>
          <p:cNvPr id="285" name="Google Shape;285;p18"/>
          <p:cNvSpPr/>
          <p:nvPr/>
        </p:nvSpPr>
        <p:spPr>
          <a:xfrm rot="10800000">
            <a:off x="5173187" y="2827019"/>
            <a:ext cx="444852" cy="308934"/>
          </a:xfrm>
          <a:custGeom>
            <a:avLst/>
            <a:gdLst/>
            <a:ahLst/>
            <a:cxnLst/>
            <a:rect l="l" t="t" r="r" b="b"/>
            <a:pathLst>
              <a:path w="21600" h="21600" extrusionOk="0">
                <a:moveTo>
                  <a:pt x="0" y="0"/>
                </a:moveTo>
                <a:lnTo>
                  <a:pt x="14100" y="0"/>
                </a:lnTo>
                <a:lnTo>
                  <a:pt x="21600" y="10800"/>
                </a:lnTo>
                <a:lnTo>
                  <a:pt x="14100" y="21600"/>
                </a:lnTo>
                <a:lnTo>
                  <a:pt x="0" y="21600"/>
                </a:lnTo>
                <a:close/>
              </a:path>
            </a:pathLst>
          </a:custGeom>
          <a:solidFill>
            <a:schemeClr val="accent5"/>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452980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D6CD0-DA95-3DD2-2808-96D6BE2E3355}"/>
              </a:ext>
            </a:extLst>
          </p:cNvPr>
          <p:cNvSpPr>
            <a:spLocks noGrp="1"/>
          </p:cNvSpPr>
          <p:nvPr>
            <p:ph type="title"/>
          </p:nvPr>
        </p:nvSpPr>
        <p:spPr/>
        <p:txBody>
          <a:bodyPr/>
          <a:lstStyle/>
          <a:p>
            <a:r>
              <a:rPr lang="en-US" dirty="0"/>
              <a:t>Think-Pair-Share: Inclusive Environments</a:t>
            </a:r>
          </a:p>
        </p:txBody>
      </p:sp>
      <p:sp>
        <p:nvSpPr>
          <p:cNvPr id="4" name="Text Placeholder 2">
            <a:extLst>
              <a:ext uri="{FF2B5EF4-FFF2-40B4-BE49-F238E27FC236}">
                <a16:creationId xmlns:a16="http://schemas.microsoft.com/office/drawing/2014/main" id="{DD0016DB-E6E5-7CFF-D3AC-D36865C1DD3A}"/>
              </a:ext>
            </a:extLst>
          </p:cNvPr>
          <p:cNvSpPr txBox="1">
            <a:spLocks/>
          </p:cNvSpPr>
          <p:nvPr/>
        </p:nvSpPr>
        <p:spPr>
          <a:xfrm>
            <a:off x="838200" y="2150701"/>
            <a:ext cx="10515600" cy="4489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r>
              <a:rPr lang="en-US" sz="2400" dirty="0">
                <a:latin typeface="Calibri" panose="020F0502020204030204" pitchFamily="34" charset="0"/>
                <a:cs typeface="Calibri" panose="020F0502020204030204" pitchFamily="34" charset="0"/>
              </a:rPr>
              <a:t>CSE 122 will have many think-pair-share activities. Let’s practice! Today’s think: </a:t>
            </a:r>
          </a:p>
          <a:p>
            <a:pPr marL="114300"/>
            <a:endParaRPr lang="en-US" sz="2400" dirty="0">
              <a:latin typeface="Calibri" panose="020F0502020204030204" pitchFamily="34" charset="0"/>
              <a:cs typeface="Calibri" panose="020F0502020204030204" pitchFamily="34" charset="0"/>
            </a:endParaRPr>
          </a:p>
          <a:p>
            <a:pPr marL="114300"/>
            <a:r>
              <a:rPr lang="en-US" sz="3600" b="1" i="1" dirty="0">
                <a:solidFill>
                  <a:schemeClr val="accent1">
                    <a:lumMod val="60000"/>
                    <a:lumOff val="40000"/>
                  </a:schemeClr>
                </a:solidFill>
                <a:latin typeface="Calibri" panose="020F0502020204030204" pitchFamily="34" charset="0"/>
                <a:cs typeface="Calibri" panose="020F0502020204030204" pitchFamily="34" charset="0"/>
              </a:rPr>
              <a:t>What was an experience you had that made you feel welcome or included in a learning environment?</a:t>
            </a:r>
          </a:p>
          <a:p>
            <a:pPr marL="114300"/>
            <a:endParaRPr lang="en-US" sz="2400" dirty="0">
              <a:latin typeface="Calibri" panose="020F0502020204030204" pitchFamily="34" charset="0"/>
              <a:cs typeface="Calibri" panose="020F0502020204030204" pitchFamily="34" charset="0"/>
            </a:endParaRPr>
          </a:p>
          <a:p>
            <a:pPr marL="457200" indent="-342900">
              <a:buFont typeface="+mj-lt"/>
              <a:buAutoNum type="arabicPeriod"/>
            </a:pPr>
            <a:r>
              <a:rPr lang="en-US" sz="2400" b="1" dirty="0">
                <a:latin typeface="Calibri" panose="020F0502020204030204" pitchFamily="34" charset="0"/>
                <a:cs typeface="Calibri" panose="020F0502020204030204" pitchFamily="34" charset="0"/>
              </a:rPr>
              <a:t>Think</a:t>
            </a:r>
            <a:r>
              <a:rPr lang="en-US" sz="2400" dirty="0">
                <a:latin typeface="Calibri" panose="020F0502020204030204" pitchFamily="34" charset="0"/>
                <a:cs typeface="Calibri" panose="020F0502020204030204" pitchFamily="34" charset="0"/>
              </a:rPr>
              <a:t> on your own, in silence for about ~ 30 seconds</a:t>
            </a:r>
          </a:p>
          <a:p>
            <a:pPr marL="457200" indent="-342900">
              <a:buFont typeface="+mj-lt"/>
              <a:buAutoNum type="arabicPeriod"/>
            </a:pPr>
            <a:r>
              <a:rPr lang="en-US" sz="2400" b="1" dirty="0">
                <a:latin typeface="Calibri" panose="020F0502020204030204" pitchFamily="34" charset="0"/>
                <a:cs typeface="Calibri" panose="020F0502020204030204" pitchFamily="34" charset="0"/>
              </a:rPr>
              <a:t>Pair </a:t>
            </a:r>
            <a:r>
              <a:rPr lang="en-US" sz="2400" dirty="0">
                <a:latin typeface="Calibri" panose="020F0502020204030204" pitchFamily="34" charset="0"/>
                <a:cs typeface="Calibri" panose="020F0502020204030204" pitchFamily="34" charset="0"/>
              </a:rPr>
              <a:t>with your neighbor about it (and introduce yourself!!)</a:t>
            </a:r>
          </a:p>
          <a:p>
            <a:pPr marL="457200" indent="-342900">
              <a:buFont typeface="+mj-lt"/>
              <a:buAutoNum type="arabicPeriod"/>
            </a:pPr>
            <a:r>
              <a:rPr lang="en-US" sz="2400" b="1" dirty="0">
                <a:latin typeface="Calibri" panose="020F0502020204030204" pitchFamily="34" charset="0"/>
                <a:cs typeface="Calibri" panose="020F0502020204030204" pitchFamily="34" charset="0"/>
              </a:rPr>
              <a:t>Share</a:t>
            </a:r>
            <a:r>
              <a:rPr lang="en-US" sz="2400" dirty="0">
                <a:latin typeface="Calibri" panose="020F0502020204030204" pitchFamily="34" charset="0"/>
                <a:cs typeface="Calibri" panose="020F0502020204030204" pitchFamily="34" charset="0"/>
              </a:rPr>
              <a:t> in sli.do &amp; in class (I’ll take a few volunteers from both)</a:t>
            </a:r>
          </a:p>
        </p:txBody>
      </p:sp>
      <p:sp>
        <p:nvSpPr>
          <p:cNvPr id="3" name="Slide Number Placeholder 2">
            <a:extLst>
              <a:ext uri="{FF2B5EF4-FFF2-40B4-BE49-F238E27FC236}">
                <a16:creationId xmlns:a16="http://schemas.microsoft.com/office/drawing/2014/main" id="{5096CBCA-64AF-21BC-F776-9FA763293AC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pic>
        <p:nvPicPr>
          <p:cNvPr id="8" name="Picture 7">
            <a:extLst>
              <a:ext uri="{FF2B5EF4-FFF2-40B4-BE49-F238E27FC236}">
                <a16:creationId xmlns:a16="http://schemas.microsoft.com/office/drawing/2014/main" id="{695CDED2-562D-DAB6-A444-E38552A6273B}"/>
              </a:ext>
            </a:extLst>
          </p:cNvPr>
          <p:cNvPicPr>
            <a:picLocks noChangeAspect="1"/>
          </p:cNvPicPr>
          <p:nvPr/>
        </p:nvPicPr>
        <p:blipFill>
          <a:blip r:embed="rId3"/>
          <a:srcRect/>
          <a:stretch/>
        </p:blipFill>
        <p:spPr>
          <a:xfrm>
            <a:off x="7142921" y="219970"/>
            <a:ext cx="801294" cy="796962"/>
          </a:xfrm>
          <a:prstGeom prst="rect">
            <a:avLst/>
          </a:prstGeom>
        </p:spPr>
      </p:pic>
    </p:spTree>
    <p:extLst>
      <p:ext uri="{BB962C8B-B14F-4D97-AF65-F5344CB8AC3E}">
        <p14:creationId xmlns:p14="http://schemas.microsoft.com/office/powerpoint/2010/main" val="277592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56E89-6AC5-C648-78A6-2FC37BB42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1A5EC-EBA9-55A7-65EA-A0C59F3CCFDE}"/>
              </a:ext>
            </a:extLst>
          </p:cNvPr>
          <p:cNvSpPr>
            <a:spLocks noGrp="1"/>
          </p:cNvSpPr>
          <p:nvPr>
            <p:ph type="title"/>
          </p:nvPr>
        </p:nvSpPr>
        <p:spPr/>
        <p:txBody>
          <a:bodyPr/>
          <a:lstStyle/>
          <a:p>
            <a:r>
              <a:rPr lang="en-US" dirty="0"/>
              <a:t>Think-Pair-Share: </a:t>
            </a:r>
            <a:r>
              <a:rPr lang="en-US" i="1" dirty="0"/>
              <a:t>Exclusive</a:t>
            </a:r>
            <a:r>
              <a:rPr lang="en-US" dirty="0"/>
              <a:t> Environments</a:t>
            </a:r>
          </a:p>
        </p:txBody>
      </p:sp>
      <p:sp>
        <p:nvSpPr>
          <p:cNvPr id="4" name="Text Placeholder 2">
            <a:extLst>
              <a:ext uri="{FF2B5EF4-FFF2-40B4-BE49-F238E27FC236}">
                <a16:creationId xmlns:a16="http://schemas.microsoft.com/office/drawing/2014/main" id="{2ACC7564-208D-1A8D-035B-63710EEFF749}"/>
              </a:ext>
            </a:extLst>
          </p:cNvPr>
          <p:cNvSpPr txBox="1">
            <a:spLocks/>
          </p:cNvSpPr>
          <p:nvPr/>
        </p:nvSpPr>
        <p:spPr>
          <a:xfrm>
            <a:off x="838200" y="2150701"/>
            <a:ext cx="10515600" cy="4489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14300"/>
            <a:r>
              <a:rPr lang="en-US" sz="2400" dirty="0">
                <a:latin typeface="Calibri" panose="020F0502020204030204" pitchFamily="34" charset="0"/>
                <a:cs typeface="Calibri" panose="020F0502020204030204" pitchFamily="34" charset="0"/>
              </a:rPr>
              <a:t>CSE 122 will have many think-pair-share activities. Let’s practice! Today’s think: </a:t>
            </a:r>
          </a:p>
          <a:p>
            <a:pPr marL="114300"/>
            <a:endParaRPr lang="en-US" sz="2400" dirty="0">
              <a:latin typeface="Calibri" panose="020F0502020204030204" pitchFamily="34" charset="0"/>
              <a:cs typeface="Calibri" panose="020F0502020204030204" pitchFamily="34" charset="0"/>
            </a:endParaRPr>
          </a:p>
          <a:p>
            <a:pPr marL="114300"/>
            <a:r>
              <a:rPr lang="en-US" sz="3600" b="1" i="1" dirty="0">
                <a:solidFill>
                  <a:schemeClr val="accent1">
                    <a:lumMod val="60000"/>
                    <a:lumOff val="40000"/>
                  </a:schemeClr>
                </a:solidFill>
                <a:latin typeface="Calibri" panose="020F0502020204030204" pitchFamily="34" charset="0"/>
                <a:cs typeface="Calibri" panose="020F0502020204030204" pitchFamily="34" charset="0"/>
              </a:rPr>
              <a:t>What was an experience you had that made you feel unwelcome or excluded in a learning environment?</a:t>
            </a:r>
          </a:p>
          <a:p>
            <a:pPr marL="114300"/>
            <a:endParaRPr lang="en-US" sz="2400" dirty="0">
              <a:latin typeface="Calibri" panose="020F0502020204030204" pitchFamily="34" charset="0"/>
              <a:cs typeface="Calibri" panose="020F0502020204030204" pitchFamily="34" charset="0"/>
            </a:endParaRPr>
          </a:p>
          <a:p>
            <a:pPr marL="457200" indent="-342900">
              <a:buFont typeface="+mj-lt"/>
              <a:buAutoNum type="arabicPeriod"/>
            </a:pPr>
            <a:r>
              <a:rPr lang="en-US" sz="2400" b="1" dirty="0">
                <a:latin typeface="Calibri" panose="020F0502020204030204" pitchFamily="34" charset="0"/>
                <a:cs typeface="Calibri" panose="020F0502020204030204" pitchFamily="34" charset="0"/>
              </a:rPr>
              <a:t>Think</a:t>
            </a:r>
            <a:r>
              <a:rPr lang="en-US" sz="2400" dirty="0">
                <a:latin typeface="Calibri" panose="020F0502020204030204" pitchFamily="34" charset="0"/>
                <a:cs typeface="Calibri" panose="020F0502020204030204" pitchFamily="34" charset="0"/>
              </a:rPr>
              <a:t> on your own, in silence for about ~ 30 seconds</a:t>
            </a:r>
          </a:p>
          <a:p>
            <a:pPr marL="457200" indent="-342900">
              <a:buFont typeface="+mj-lt"/>
              <a:buAutoNum type="arabicPeriod"/>
            </a:pPr>
            <a:r>
              <a:rPr lang="en-US" sz="2400" b="1" dirty="0">
                <a:latin typeface="Calibri" panose="020F0502020204030204" pitchFamily="34" charset="0"/>
                <a:cs typeface="Calibri" panose="020F0502020204030204" pitchFamily="34" charset="0"/>
              </a:rPr>
              <a:t>Pair </a:t>
            </a:r>
            <a:r>
              <a:rPr lang="en-US" sz="2400" dirty="0">
                <a:latin typeface="Calibri" panose="020F0502020204030204" pitchFamily="34" charset="0"/>
                <a:cs typeface="Calibri" panose="020F0502020204030204" pitchFamily="34" charset="0"/>
              </a:rPr>
              <a:t>with your neighbor about it (and introduce yourself!!)</a:t>
            </a:r>
          </a:p>
          <a:p>
            <a:pPr marL="457200" indent="-342900">
              <a:buFont typeface="+mj-lt"/>
              <a:buAutoNum type="arabicPeriod"/>
            </a:pPr>
            <a:r>
              <a:rPr lang="en-US" sz="2400" b="1" dirty="0">
                <a:latin typeface="Calibri" panose="020F0502020204030204" pitchFamily="34" charset="0"/>
                <a:cs typeface="Calibri" panose="020F0502020204030204" pitchFamily="34" charset="0"/>
              </a:rPr>
              <a:t>Share</a:t>
            </a:r>
            <a:r>
              <a:rPr lang="en-US" sz="2400" dirty="0">
                <a:latin typeface="Calibri" panose="020F0502020204030204" pitchFamily="34" charset="0"/>
                <a:cs typeface="Calibri" panose="020F0502020204030204" pitchFamily="34" charset="0"/>
              </a:rPr>
              <a:t> in sli.do &amp; in class (I’ll take a few volunteers from both)</a:t>
            </a:r>
          </a:p>
        </p:txBody>
      </p:sp>
      <p:sp>
        <p:nvSpPr>
          <p:cNvPr id="3" name="Slide Number Placeholder 2">
            <a:extLst>
              <a:ext uri="{FF2B5EF4-FFF2-40B4-BE49-F238E27FC236}">
                <a16:creationId xmlns:a16="http://schemas.microsoft.com/office/drawing/2014/main" id="{993146BF-D28C-8960-0CD9-9E3AA2C5579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pic>
        <p:nvPicPr>
          <p:cNvPr id="5" name="Picture 4">
            <a:extLst>
              <a:ext uri="{FF2B5EF4-FFF2-40B4-BE49-F238E27FC236}">
                <a16:creationId xmlns:a16="http://schemas.microsoft.com/office/drawing/2014/main" id="{1247C650-96E1-01F5-9546-72911110BE07}"/>
              </a:ext>
            </a:extLst>
          </p:cNvPr>
          <p:cNvPicPr>
            <a:picLocks noChangeAspect="1"/>
          </p:cNvPicPr>
          <p:nvPr/>
        </p:nvPicPr>
        <p:blipFill>
          <a:blip r:embed="rId3"/>
          <a:srcRect/>
          <a:stretch/>
        </p:blipFill>
        <p:spPr>
          <a:xfrm>
            <a:off x="7142921" y="219970"/>
            <a:ext cx="801294" cy="796962"/>
          </a:xfrm>
          <a:prstGeom prst="rect">
            <a:avLst/>
          </a:prstGeom>
        </p:spPr>
      </p:pic>
    </p:spTree>
    <p:extLst>
      <p:ext uri="{BB962C8B-B14F-4D97-AF65-F5344CB8AC3E}">
        <p14:creationId xmlns:p14="http://schemas.microsoft.com/office/powerpoint/2010/main" val="1862810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40315-45DD-D5D5-30DF-B3E72EBAA9D8}"/>
              </a:ext>
            </a:extLst>
          </p:cNvPr>
          <p:cNvSpPr>
            <a:spLocks noGrp="1"/>
          </p:cNvSpPr>
          <p:nvPr>
            <p:ph type="title"/>
          </p:nvPr>
        </p:nvSpPr>
        <p:spPr/>
        <p:txBody>
          <a:bodyPr/>
          <a:lstStyle/>
          <a:p>
            <a:r>
              <a:rPr lang="en-US" dirty="0"/>
              <a:t>The CSE 122 Community</a:t>
            </a:r>
          </a:p>
        </p:txBody>
      </p:sp>
      <p:sp>
        <p:nvSpPr>
          <p:cNvPr id="4" name="Slide Number Placeholder 3">
            <a:extLst>
              <a:ext uri="{FF2B5EF4-FFF2-40B4-BE49-F238E27FC236}">
                <a16:creationId xmlns:a16="http://schemas.microsoft.com/office/drawing/2014/main" id="{06564A4F-58D7-7F7F-F909-E6D0E134BEB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dirty="0"/>
          </a:p>
        </p:txBody>
      </p:sp>
      <p:grpSp>
        <p:nvGrpSpPr>
          <p:cNvPr id="3" name="Group 2">
            <a:extLst>
              <a:ext uri="{FF2B5EF4-FFF2-40B4-BE49-F238E27FC236}">
                <a16:creationId xmlns:a16="http://schemas.microsoft.com/office/drawing/2014/main" id="{CE6AAEE8-401D-F100-D532-C149061B11E0}"/>
              </a:ext>
              <a:ext uri="{C183D7F6-B498-43B3-948B-1728B52AA6E4}">
                <adec:decorative xmlns:adec="http://schemas.microsoft.com/office/drawing/2017/decorative" val="1"/>
              </a:ext>
            </a:extLst>
          </p:cNvPr>
          <p:cNvGrpSpPr/>
          <p:nvPr/>
        </p:nvGrpSpPr>
        <p:grpSpPr>
          <a:xfrm>
            <a:off x="436854" y="1918441"/>
            <a:ext cx="5552170" cy="3819464"/>
            <a:chOff x="436854" y="1918441"/>
            <a:chExt cx="5552170" cy="3819464"/>
          </a:xfrm>
        </p:grpSpPr>
        <p:grpSp>
          <p:nvGrpSpPr>
            <p:cNvPr id="5" name="Google Shape;177;p10" descr="Lectures">
              <a:extLst>
                <a:ext uri="{FF2B5EF4-FFF2-40B4-BE49-F238E27FC236}">
                  <a16:creationId xmlns:a16="http://schemas.microsoft.com/office/drawing/2014/main" id="{A2A5CEFF-7949-E558-8A65-3F9AE288060B}"/>
                </a:ext>
                <a:ext uri="{C183D7F6-B498-43B3-948B-1728B52AA6E4}">
                  <adec:decorative xmlns:adec="http://schemas.microsoft.com/office/drawing/2017/decorative" val="0"/>
                </a:ext>
              </a:extLst>
            </p:cNvPr>
            <p:cNvGrpSpPr/>
            <p:nvPr/>
          </p:nvGrpSpPr>
          <p:grpSpPr>
            <a:xfrm>
              <a:off x="2340102" y="2082339"/>
              <a:ext cx="1745674" cy="427513"/>
              <a:chOff x="0" y="0"/>
              <a:chExt cx="1745673" cy="427512"/>
            </a:xfrm>
            <a:solidFill>
              <a:schemeClr val="accent2"/>
            </a:solidFill>
          </p:grpSpPr>
          <p:sp>
            <p:nvSpPr>
              <p:cNvPr id="6" name="Google Shape;178;p10">
                <a:extLst>
                  <a:ext uri="{FF2B5EF4-FFF2-40B4-BE49-F238E27FC236}">
                    <a16:creationId xmlns:a16="http://schemas.microsoft.com/office/drawing/2014/main" id="{3C6FBC5A-6611-8532-26B8-A72C235D7FE9}"/>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7" name="Google Shape;179;p10">
                <a:extLst>
                  <a:ext uri="{FF2B5EF4-FFF2-40B4-BE49-F238E27FC236}">
                    <a16:creationId xmlns:a16="http://schemas.microsoft.com/office/drawing/2014/main" id="{862277D2-F6BE-7F16-089D-6650834C7766}"/>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ABOUT US</a:t>
                </a:r>
                <a:endParaRPr b="1" dirty="0">
                  <a:latin typeface="Montserrat" pitchFamily="2" charset="77"/>
                  <a:cs typeface="Calibri" panose="020F0502020204030204" pitchFamily="34" charset="0"/>
                </a:endParaRPr>
              </a:p>
            </p:txBody>
          </p:sp>
        </p:grpSp>
        <p:sp>
          <p:nvSpPr>
            <p:cNvPr id="11" name="TextBox 10">
              <a:extLst>
                <a:ext uri="{FF2B5EF4-FFF2-40B4-BE49-F238E27FC236}">
                  <a16:creationId xmlns:a16="http://schemas.microsoft.com/office/drawing/2014/main" id="{C4A36223-E593-7008-1CA6-FCBAC2F975AA}"/>
                </a:ext>
              </a:extLst>
            </p:cNvPr>
            <p:cNvSpPr txBox="1"/>
            <p:nvPr/>
          </p:nvSpPr>
          <p:spPr>
            <a:xfrm>
              <a:off x="553745" y="2720050"/>
              <a:ext cx="5257800" cy="2085186"/>
            </a:xfrm>
            <a:prstGeom prst="rect">
              <a:avLst/>
            </a:prstGeom>
            <a:noFill/>
          </p:spPr>
          <p:txBody>
            <a:bodyPr wrap="square" rtlCol="0">
              <a:spAutoFit/>
            </a:bodyPr>
            <a:lstStyle/>
            <a:p>
              <a:pPr marL="285750" indent="-285750">
                <a:buFont typeface="Arial" panose="020B0604020202020204" pitchFamily="34" charset="0"/>
                <a:buChar char="•"/>
              </a:pPr>
              <a:r>
                <a:rPr lang="en-US" sz="2600" dirty="0">
                  <a:latin typeface="Calibri" panose="020F0502020204030204" pitchFamily="34" charset="0"/>
                  <a:cs typeface="Calibri" panose="020F0502020204030204" pitchFamily="34" charset="0"/>
                </a:rPr>
                <a:t>Currently ~418 students enrolled!</a:t>
              </a:r>
            </a:p>
            <a:p>
              <a:pPr marL="698500" lvl="1" indent="-229234">
                <a:spcBef>
                  <a:spcPts val="280"/>
                </a:spcBef>
                <a:buSzPts val="2800"/>
                <a:buFont typeface="Arial"/>
                <a:buChar char="•"/>
              </a:pPr>
              <a:r>
                <a:rPr lang="en-US" sz="2400" i="1" dirty="0">
                  <a:latin typeface="Calibri"/>
                  <a:ea typeface="Calibri"/>
                  <a:cs typeface="Calibri"/>
                  <a:sym typeface="Calibri"/>
                </a:rPr>
                <a:t>Only some</a:t>
              </a:r>
              <a:r>
                <a:rPr lang="en-US" sz="2400" dirty="0">
                  <a:latin typeface="Calibri"/>
                  <a:ea typeface="Calibri"/>
                  <a:cs typeface="Calibri"/>
                  <a:sym typeface="Calibri"/>
                </a:rPr>
                <a:t> are CSE majors</a:t>
              </a:r>
              <a:endParaRPr lang="en-US" sz="2400" i="1" dirty="0">
                <a:latin typeface="Calibri"/>
                <a:ea typeface="Calibri"/>
                <a:cs typeface="Calibri"/>
                <a:sym typeface="Calibri"/>
              </a:endParaRPr>
            </a:p>
            <a:p>
              <a:pPr marL="698500" lvl="1" indent="-229234">
                <a:spcBef>
                  <a:spcPts val="280"/>
                </a:spcBef>
                <a:buSzPts val="2800"/>
                <a:buFont typeface="Arial"/>
                <a:buChar char="•"/>
              </a:pPr>
              <a:r>
                <a:rPr lang="en-US" sz="2400" dirty="0">
                  <a:latin typeface="Calibri"/>
                  <a:ea typeface="Calibri"/>
                  <a:cs typeface="Calibri"/>
                  <a:sym typeface="Calibri"/>
                </a:rPr>
                <a:t>Wide range of backgrounds, interests, and goals</a:t>
              </a:r>
            </a:p>
            <a:p>
              <a:pPr marL="698500" lvl="1" indent="-229234">
                <a:spcBef>
                  <a:spcPts val="265"/>
                </a:spcBef>
                <a:buSzPts val="2800"/>
                <a:buFont typeface="Arial"/>
                <a:buChar char="•"/>
              </a:pPr>
              <a:r>
                <a:rPr lang="en-US" sz="2400" b="1" i="1" dirty="0">
                  <a:latin typeface="Calibri"/>
                  <a:ea typeface="Calibri"/>
                  <a:cs typeface="Calibri"/>
                  <a:sym typeface="Calibri"/>
                </a:rPr>
                <a:t>Everyone</a:t>
              </a:r>
              <a:r>
                <a:rPr lang="en-US" sz="2400" b="1" dirty="0">
                  <a:latin typeface="Calibri"/>
                  <a:ea typeface="Calibri"/>
                  <a:cs typeface="Calibri"/>
                  <a:sym typeface="Calibri"/>
                </a:rPr>
                <a:t> </a:t>
              </a:r>
              <a:r>
                <a:rPr lang="en-US" sz="2400" dirty="0">
                  <a:latin typeface="Calibri"/>
                  <a:ea typeface="Calibri"/>
                  <a:cs typeface="Calibri"/>
                  <a:sym typeface="Calibri"/>
                </a:rPr>
                <a:t>is new to programming</a:t>
              </a:r>
              <a:endParaRPr lang="en-US" sz="2800" dirty="0">
                <a:latin typeface="Calibri" panose="020F0502020204030204" pitchFamily="34" charset="0"/>
                <a:cs typeface="Calibri" panose="020F0502020204030204" pitchFamily="34" charset="0"/>
              </a:endParaRPr>
            </a:p>
          </p:txBody>
        </p:sp>
        <p:sp>
          <p:nvSpPr>
            <p:cNvPr id="12" name="Rounded Rectangle 11">
              <a:extLst>
                <a:ext uri="{FF2B5EF4-FFF2-40B4-BE49-F238E27FC236}">
                  <a16:creationId xmlns:a16="http://schemas.microsoft.com/office/drawing/2014/main" id="{86045461-1218-0313-2E47-ED7A8E44F8B3}"/>
                </a:ext>
                <a:ext uri="{C183D7F6-B498-43B3-948B-1728B52AA6E4}">
                  <adec:decorative xmlns:adec="http://schemas.microsoft.com/office/drawing/2017/decorative" val="1"/>
                </a:ext>
              </a:extLst>
            </p:cNvPr>
            <p:cNvSpPr/>
            <p:nvPr/>
          </p:nvSpPr>
          <p:spPr>
            <a:xfrm>
              <a:off x="436854" y="1918441"/>
              <a:ext cx="5552170" cy="3819464"/>
            </a:xfrm>
            <a:prstGeom prst="roundRect">
              <a:avLst>
                <a:gd name="adj" fmla="val 2878"/>
              </a:avLst>
            </a:prstGeom>
            <a:noFill/>
            <a:ln>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B1226BFB-A21A-AFF5-7B14-9F624EC032C0}"/>
              </a:ext>
              <a:ext uri="{C183D7F6-B498-43B3-948B-1728B52AA6E4}">
                <adec:decorative xmlns:adec="http://schemas.microsoft.com/office/drawing/2017/decorative" val="1"/>
              </a:ext>
            </a:extLst>
          </p:cNvPr>
          <p:cNvGrpSpPr/>
          <p:nvPr/>
        </p:nvGrpSpPr>
        <p:grpSpPr>
          <a:xfrm>
            <a:off x="6202976" y="1918441"/>
            <a:ext cx="5552170" cy="4040957"/>
            <a:chOff x="6202976" y="1918441"/>
            <a:chExt cx="5552170" cy="4040957"/>
          </a:xfrm>
        </p:grpSpPr>
        <p:grpSp>
          <p:nvGrpSpPr>
            <p:cNvPr id="13" name="Google Shape;177;p10" descr="Lectures">
              <a:extLst>
                <a:ext uri="{FF2B5EF4-FFF2-40B4-BE49-F238E27FC236}">
                  <a16:creationId xmlns:a16="http://schemas.microsoft.com/office/drawing/2014/main" id="{A75FD8EF-B775-6E35-0F06-B062570776F0}"/>
                </a:ext>
                <a:ext uri="{C183D7F6-B498-43B3-948B-1728B52AA6E4}">
                  <adec:decorative xmlns:adec="http://schemas.microsoft.com/office/drawing/2017/decorative" val="0"/>
                </a:ext>
              </a:extLst>
            </p:cNvPr>
            <p:cNvGrpSpPr/>
            <p:nvPr/>
          </p:nvGrpSpPr>
          <p:grpSpPr>
            <a:xfrm>
              <a:off x="8106224" y="2082339"/>
              <a:ext cx="1745674" cy="427513"/>
              <a:chOff x="0" y="0"/>
              <a:chExt cx="1745673" cy="427512"/>
            </a:xfrm>
            <a:solidFill>
              <a:schemeClr val="accent6"/>
            </a:solidFill>
          </p:grpSpPr>
          <p:sp>
            <p:nvSpPr>
              <p:cNvPr id="14" name="Google Shape;178;p10">
                <a:extLst>
                  <a:ext uri="{FF2B5EF4-FFF2-40B4-BE49-F238E27FC236}">
                    <a16:creationId xmlns:a16="http://schemas.microsoft.com/office/drawing/2014/main" id="{0ACE44D9-EB7B-DE60-1729-C5FFE966C906}"/>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15" name="Google Shape;179;p10">
                <a:extLst>
                  <a:ext uri="{FF2B5EF4-FFF2-40B4-BE49-F238E27FC236}">
                    <a16:creationId xmlns:a16="http://schemas.microsoft.com/office/drawing/2014/main" id="{D111C6D8-33B4-069B-67CD-EF2003301AAF}"/>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OUR GOALS</a:t>
                </a:r>
                <a:endParaRPr b="1" dirty="0">
                  <a:latin typeface="Montserrat" pitchFamily="2" charset="77"/>
                  <a:cs typeface="Calibri" panose="020F0502020204030204" pitchFamily="34" charset="0"/>
                </a:endParaRPr>
              </a:p>
            </p:txBody>
          </p:sp>
        </p:grpSp>
        <p:sp>
          <p:nvSpPr>
            <p:cNvPr id="16" name="TextBox 15">
              <a:extLst>
                <a:ext uri="{FF2B5EF4-FFF2-40B4-BE49-F238E27FC236}">
                  <a16:creationId xmlns:a16="http://schemas.microsoft.com/office/drawing/2014/main" id="{0EDF79AC-3F9C-2986-CF43-B944E82B3148}"/>
                </a:ext>
              </a:extLst>
            </p:cNvPr>
            <p:cNvSpPr txBox="1"/>
            <p:nvPr/>
          </p:nvSpPr>
          <p:spPr>
            <a:xfrm>
              <a:off x="6319867" y="2720050"/>
              <a:ext cx="5257800" cy="3239348"/>
            </a:xfrm>
            <a:prstGeom prst="rect">
              <a:avLst/>
            </a:prstGeom>
            <a:noFill/>
          </p:spPr>
          <p:txBody>
            <a:bodyPr wrap="square" rtlCol="0">
              <a:spAutoFit/>
            </a:bodyPr>
            <a:lstStyle/>
            <a:p>
              <a:pPr marL="285750" indent="-285750">
                <a:buSzPct val="100000"/>
                <a:buFont typeface="Arial" panose="020B0604020202020204" pitchFamily="34" charset="0"/>
                <a:buChar char="•"/>
              </a:pPr>
              <a:r>
                <a:rPr lang="en-US" sz="2400" dirty="0">
                  <a:latin typeface="Calibri" panose="020F0502020204030204" pitchFamily="34" charset="0"/>
                  <a:cs typeface="Calibri" panose="020F0502020204030204" pitchFamily="34" charset="0"/>
                </a:rPr>
                <a:t>Foster an </a:t>
              </a:r>
              <a:r>
                <a:rPr lang="en-US" sz="2400" b="1" dirty="0">
                  <a:latin typeface="Calibri" panose="020F0502020204030204" pitchFamily="34" charset="0"/>
                  <a:cs typeface="Calibri" panose="020F0502020204030204" pitchFamily="34" charset="0"/>
                </a:rPr>
                <a:t>inclusive</a:t>
              </a:r>
              <a:r>
                <a:rPr lang="en-US" sz="2400" dirty="0">
                  <a:latin typeface="Calibri" panose="020F0502020204030204" pitchFamily="34" charset="0"/>
                  <a:cs typeface="Calibri" panose="020F0502020204030204" pitchFamily="34" charset="0"/>
                </a:rPr>
                <a:t> and </a:t>
              </a:r>
              <a:r>
                <a:rPr lang="en-US" sz="2400" b="1" dirty="0">
                  <a:latin typeface="Calibri" panose="020F0502020204030204" pitchFamily="34" charset="0"/>
                  <a:cs typeface="Calibri" panose="020F0502020204030204" pitchFamily="34" charset="0"/>
                </a:rPr>
                <a:t>supportive</a:t>
              </a:r>
              <a:r>
                <a:rPr lang="en-US" sz="2400" dirty="0">
                  <a:latin typeface="Calibri" panose="020F0502020204030204" pitchFamily="34" charset="0"/>
                  <a:cs typeface="Calibri" panose="020F0502020204030204" pitchFamily="34" charset="0"/>
                </a:rPr>
                <a:t> environment for all students to thrive by:</a:t>
              </a:r>
            </a:p>
            <a:p>
              <a:pPr marL="698500" lvl="1" indent="-229234">
                <a:spcBef>
                  <a:spcPts val="280"/>
                </a:spcBef>
                <a:buSzPct val="100000"/>
                <a:buFont typeface="Arial"/>
                <a:buChar char="•"/>
              </a:pPr>
              <a:r>
                <a:rPr lang="en-US" sz="2400" dirty="0">
                  <a:latin typeface="Calibri"/>
                  <a:ea typeface="Calibri"/>
                  <a:cs typeface="Calibri"/>
                  <a:sym typeface="Calibri"/>
                </a:rPr>
                <a:t>being respectful </a:t>
              </a:r>
            </a:p>
            <a:p>
              <a:pPr marL="698500" lvl="1" indent="-229234">
                <a:spcBef>
                  <a:spcPts val="280"/>
                </a:spcBef>
                <a:buSzPct val="100000"/>
                <a:buFont typeface="Arial"/>
                <a:buChar char="•"/>
              </a:pPr>
              <a:r>
                <a:rPr lang="en-US" sz="2400" dirty="0">
                  <a:latin typeface="Calibri"/>
                  <a:ea typeface="Calibri"/>
                  <a:cs typeface="Calibri"/>
                  <a:sym typeface="Calibri"/>
                </a:rPr>
                <a:t>being kind and understanding</a:t>
              </a:r>
            </a:p>
            <a:p>
              <a:pPr marL="698500" lvl="1" indent="-229234">
                <a:spcBef>
                  <a:spcPts val="280"/>
                </a:spcBef>
                <a:buSzPct val="100000"/>
                <a:buFont typeface="Arial"/>
                <a:buChar char="•"/>
              </a:pPr>
              <a:r>
                <a:rPr lang="en-US" sz="2400" dirty="0">
                  <a:latin typeface="Calibri"/>
                  <a:ea typeface="Calibri"/>
                  <a:cs typeface="Calibri"/>
                  <a:sym typeface="Calibri"/>
                </a:rPr>
                <a:t>being honest</a:t>
              </a:r>
            </a:p>
            <a:p>
              <a:pPr marL="698500" lvl="1" indent="-229234">
                <a:spcBef>
                  <a:spcPts val="280"/>
                </a:spcBef>
                <a:buSzPct val="100000"/>
                <a:buFont typeface="Arial"/>
                <a:buChar char="•"/>
              </a:pPr>
              <a:r>
                <a:rPr lang="en-US" sz="2400" dirty="0">
                  <a:latin typeface="Calibri"/>
                  <a:ea typeface="Calibri"/>
                  <a:cs typeface="Calibri"/>
                  <a:sym typeface="Calibri"/>
                </a:rPr>
                <a:t>being ourselves</a:t>
              </a:r>
            </a:p>
            <a:p>
              <a:pPr marL="698500" lvl="1" indent="-229234">
                <a:spcBef>
                  <a:spcPts val="280"/>
                </a:spcBef>
                <a:buSzPct val="100000"/>
                <a:buFont typeface="Arial"/>
                <a:buChar char="•"/>
              </a:pPr>
              <a:endParaRPr lang="en-US" sz="2400" dirty="0">
                <a:latin typeface="Calibri" panose="020F0502020204030204" pitchFamily="34" charset="0"/>
                <a:cs typeface="Calibri" panose="020F0502020204030204" pitchFamily="34" charset="0"/>
              </a:endParaRPr>
            </a:p>
          </p:txBody>
        </p:sp>
        <p:sp>
          <p:nvSpPr>
            <p:cNvPr id="17" name="Rounded Rectangle 16">
              <a:extLst>
                <a:ext uri="{FF2B5EF4-FFF2-40B4-BE49-F238E27FC236}">
                  <a16:creationId xmlns:a16="http://schemas.microsoft.com/office/drawing/2014/main" id="{8A9FAAD8-27E6-59A3-AC67-28CFE61330C9}"/>
                </a:ext>
                <a:ext uri="{C183D7F6-B498-43B3-948B-1728B52AA6E4}">
                  <adec:decorative xmlns:adec="http://schemas.microsoft.com/office/drawing/2017/decorative" val="1"/>
                </a:ext>
              </a:extLst>
            </p:cNvPr>
            <p:cNvSpPr/>
            <p:nvPr/>
          </p:nvSpPr>
          <p:spPr>
            <a:xfrm>
              <a:off x="6202976" y="1918441"/>
              <a:ext cx="5552170" cy="3819464"/>
            </a:xfrm>
            <a:prstGeom prst="roundRect">
              <a:avLst>
                <a:gd name="adj" fmla="val 2878"/>
              </a:avLst>
            </a:prstGeom>
            <a:noFill/>
            <a:ln>
              <a:solidFill>
                <a:schemeClr val="accent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8202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7FB9A-2B38-78FE-F0F5-9653D5054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91D09C-E624-5100-D1D9-DC811E1040B8}"/>
              </a:ext>
            </a:extLst>
          </p:cNvPr>
          <p:cNvSpPr>
            <a:spLocks noGrp="1"/>
          </p:cNvSpPr>
          <p:nvPr>
            <p:ph type="title"/>
          </p:nvPr>
        </p:nvSpPr>
        <p:spPr/>
        <p:txBody>
          <a:bodyPr/>
          <a:lstStyle/>
          <a:p>
            <a:r>
              <a:rPr lang="en-US" dirty="0"/>
              <a:t>The World Around Us</a:t>
            </a:r>
          </a:p>
        </p:txBody>
      </p:sp>
      <p:sp>
        <p:nvSpPr>
          <p:cNvPr id="3" name="Text Placeholder 2">
            <a:extLst>
              <a:ext uri="{FF2B5EF4-FFF2-40B4-BE49-F238E27FC236}">
                <a16:creationId xmlns:a16="http://schemas.microsoft.com/office/drawing/2014/main" id="{5A348F94-8255-98C4-19AC-3D6F5C247A88}"/>
              </a:ext>
            </a:extLst>
          </p:cNvPr>
          <p:cNvSpPr>
            <a:spLocks noGrp="1"/>
          </p:cNvSpPr>
          <p:nvPr>
            <p:ph type="body" idx="1"/>
          </p:nvPr>
        </p:nvSpPr>
        <p:spPr/>
        <p:txBody>
          <a:bodyPr>
            <a:normAutofit/>
          </a:bodyPr>
          <a:lstStyle/>
          <a:p>
            <a:pPr marL="114300" indent="0">
              <a:buNone/>
            </a:pPr>
            <a:r>
              <a:rPr lang="en-US" sz="2400" b="1" dirty="0"/>
              <a:t>College is challenging</a:t>
            </a:r>
            <a:r>
              <a:rPr lang="en-US" sz="2400" dirty="0"/>
              <a:t> and CSE 122 isn’t your only class.</a:t>
            </a:r>
          </a:p>
          <a:p>
            <a:pPr marL="114300" indent="0">
              <a:buNone/>
            </a:pPr>
            <a:endParaRPr lang="en-US" sz="2400" dirty="0"/>
          </a:p>
          <a:p>
            <a:pPr marL="114300" indent="0">
              <a:buNone/>
            </a:pPr>
            <a:r>
              <a:rPr lang="en-US" sz="2400" b="1" dirty="0"/>
              <a:t>Life is unpredictable</a:t>
            </a:r>
            <a:r>
              <a:rPr lang="en-US" sz="2400" dirty="0"/>
              <a:t> and things happen. </a:t>
            </a:r>
          </a:p>
          <a:p>
            <a:pPr marL="114300" indent="0">
              <a:buNone/>
            </a:pPr>
            <a:endParaRPr lang="en-US" sz="2400" dirty="0"/>
          </a:p>
          <a:p>
            <a:pPr marL="114300" indent="0">
              <a:buNone/>
            </a:pPr>
            <a:r>
              <a:rPr lang="en-US" sz="2400" b="1" dirty="0"/>
              <a:t>We can’t leave the impacts of the world around us </a:t>
            </a:r>
            <a:r>
              <a:rPr lang="en-US" sz="2400" dirty="0"/>
              <a:t>at the classroom door.</a:t>
            </a:r>
          </a:p>
        </p:txBody>
      </p:sp>
      <p:sp>
        <p:nvSpPr>
          <p:cNvPr id="4" name="Slide Number Placeholder 3">
            <a:extLst>
              <a:ext uri="{FF2B5EF4-FFF2-40B4-BE49-F238E27FC236}">
                <a16:creationId xmlns:a16="http://schemas.microsoft.com/office/drawing/2014/main" id="{C432ED2F-7EEE-29EA-D2D5-16B5D50F62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dirty="0"/>
          </a:p>
        </p:txBody>
      </p:sp>
      <p:grpSp>
        <p:nvGrpSpPr>
          <p:cNvPr id="5" name="Group 4">
            <a:extLst>
              <a:ext uri="{FF2B5EF4-FFF2-40B4-BE49-F238E27FC236}">
                <a16:creationId xmlns:a16="http://schemas.microsoft.com/office/drawing/2014/main" id="{5A2C9DF0-1272-7DB0-2088-E84B67585D9A}"/>
              </a:ext>
              <a:ext uri="{C183D7F6-B498-43B3-948B-1728B52AA6E4}">
                <adec:decorative xmlns:adec="http://schemas.microsoft.com/office/drawing/2017/decorative" val="1"/>
              </a:ext>
            </a:extLst>
          </p:cNvPr>
          <p:cNvGrpSpPr/>
          <p:nvPr/>
        </p:nvGrpSpPr>
        <p:grpSpPr>
          <a:xfrm>
            <a:off x="1280448" y="4220927"/>
            <a:ext cx="4652060" cy="1694785"/>
            <a:chOff x="1280448" y="4220927"/>
            <a:chExt cx="4652060" cy="1694785"/>
          </a:xfrm>
        </p:grpSpPr>
        <p:grpSp>
          <p:nvGrpSpPr>
            <p:cNvPr id="6" name="Google Shape;177;p10" descr="Lectures">
              <a:extLst>
                <a:ext uri="{FF2B5EF4-FFF2-40B4-BE49-F238E27FC236}">
                  <a16:creationId xmlns:a16="http://schemas.microsoft.com/office/drawing/2014/main" id="{3F6361BE-4445-C2E1-6D00-8E76536DB5E0}"/>
                </a:ext>
                <a:ext uri="{C183D7F6-B498-43B3-948B-1728B52AA6E4}">
                  <adec:decorative xmlns:adec="http://schemas.microsoft.com/office/drawing/2017/decorative" val="0"/>
                </a:ext>
              </a:extLst>
            </p:cNvPr>
            <p:cNvGrpSpPr/>
            <p:nvPr/>
          </p:nvGrpSpPr>
          <p:grpSpPr>
            <a:xfrm>
              <a:off x="2733641" y="4220927"/>
              <a:ext cx="1745674" cy="427513"/>
              <a:chOff x="0" y="0"/>
              <a:chExt cx="1745673" cy="427512"/>
            </a:xfrm>
            <a:solidFill>
              <a:schemeClr val="accent3"/>
            </a:solidFill>
          </p:grpSpPr>
          <p:sp>
            <p:nvSpPr>
              <p:cNvPr id="7" name="Google Shape;178;p10">
                <a:extLst>
                  <a:ext uri="{FF2B5EF4-FFF2-40B4-BE49-F238E27FC236}">
                    <a16:creationId xmlns:a16="http://schemas.microsoft.com/office/drawing/2014/main" id="{99C84E49-2C73-B5C9-2E76-A48FB42AA932}"/>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8" name="Google Shape;179;p10">
                <a:extLst>
                  <a:ext uri="{FF2B5EF4-FFF2-40B4-BE49-F238E27FC236}">
                    <a16:creationId xmlns:a16="http://schemas.microsoft.com/office/drawing/2014/main" id="{C7ECF45D-56E6-3983-5198-8AB1AFBCD69F}"/>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OUR POLICIES</a:t>
                </a:r>
                <a:endParaRPr b="1" dirty="0">
                  <a:latin typeface="Montserrat" pitchFamily="2" charset="77"/>
                  <a:cs typeface="Calibri" panose="020F0502020204030204" pitchFamily="34" charset="0"/>
                </a:endParaRPr>
              </a:p>
            </p:txBody>
          </p:sp>
        </p:grpSp>
        <p:sp>
          <p:nvSpPr>
            <p:cNvPr id="13" name="TextBox 12">
              <a:extLst>
                <a:ext uri="{FF2B5EF4-FFF2-40B4-BE49-F238E27FC236}">
                  <a16:creationId xmlns:a16="http://schemas.microsoft.com/office/drawing/2014/main" id="{99A73F2C-5967-38A3-9136-FC5484C95A77}"/>
                </a:ext>
              </a:extLst>
            </p:cNvPr>
            <p:cNvSpPr txBox="1"/>
            <p:nvPr/>
          </p:nvSpPr>
          <p:spPr>
            <a:xfrm>
              <a:off x="1280448" y="4915438"/>
              <a:ext cx="4652060" cy="1000274"/>
            </a:xfrm>
            <a:prstGeom prst="rect">
              <a:avLst/>
            </a:prstGeom>
            <a:noFill/>
          </p:spPr>
          <p:txBody>
            <a:bodyPr wrap="square" rtlCol="0">
              <a:spAutoFit/>
            </a:bodyPr>
            <a:lstStyle/>
            <a:p>
              <a:r>
                <a:rPr lang="en-US" sz="1800" dirty="0">
                  <a:latin typeface="Calibri" panose="020F0502020204030204" pitchFamily="34" charset="0"/>
                  <a:cs typeface="Calibri" panose="020F0502020204030204" pitchFamily="34" charset="0"/>
                </a:rPr>
                <a:t>Our course policies are </a:t>
              </a:r>
              <a:r>
                <a:rPr lang="en-US" sz="1800" b="1" dirty="0">
                  <a:latin typeface="Calibri" panose="020F0502020204030204" pitchFamily="34" charset="0"/>
                  <a:cs typeface="Calibri" panose="020F0502020204030204" pitchFamily="34" charset="0"/>
                </a:rPr>
                <a:t>designed for flexibility</a:t>
              </a:r>
              <a:r>
                <a:rPr lang="en-US" sz="1800" dirty="0">
                  <a:latin typeface="Calibri" panose="020F0502020204030204" pitchFamily="34" charset="0"/>
                  <a:cs typeface="Calibri" panose="020F0502020204030204" pitchFamily="34" charset="0"/>
                </a:rPr>
                <a:t>:</a:t>
              </a:r>
            </a:p>
            <a:p>
              <a:pPr marL="698500" lvl="1" indent="-229234">
                <a:spcBef>
                  <a:spcPts val="280"/>
                </a:spcBef>
                <a:buSzPct val="100000"/>
                <a:buFont typeface="Arial"/>
                <a:buChar char="•"/>
              </a:pPr>
              <a:r>
                <a:rPr lang="en-US" sz="1800">
                  <a:latin typeface="Calibri" panose="020F0502020204030204" pitchFamily="34" charset="0"/>
                  <a:cs typeface="Calibri" panose="020F0502020204030204" pitchFamily="34" charset="0"/>
                  <a:sym typeface="Calibri"/>
                </a:rPr>
                <a:t>Asynchronous </a:t>
              </a:r>
              <a:r>
                <a:rPr lang="en-US" sz="1800" dirty="0">
                  <a:latin typeface="Calibri" panose="020F0502020204030204" pitchFamily="34" charset="0"/>
                  <a:cs typeface="Calibri" panose="020F0502020204030204" pitchFamily="34" charset="0"/>
                  <a:sym typeface="Calibri"/>
                </a:rPr>
                <a:t>help</a:t>
              </a:r>
            </a:p>
            <a:p>
              <a:pPr marL="698500" lvl="1" indent="-229234">
                <a:spcBef>
                  <a:spcPts val="280"/>
                </a:spcBef>
                <a:buSzPct val="100000"/>
                <a:buFont typeface="Arial"/>
                <a:buChar char="•"/>
              </a:pPr>
              <a:r>
                <a:rPr lang="en-US" sz="1800" dirty="0">
                  <a:latin typeface="Calibri" panose="020F0502020204030204" pitchFamily="34" charset="0"/>
                  <a:cs typeface="Calibri" panose="020F0502020204030204" pitchFamily="34" charset="0"/>
                  <a:sym typeface="Calibri"/>
                </a:rPr>
                <a:t>Lecture recordings</a:t>
              </a:r>
              <a:endParaRPr lang="en-US" sz="1800" dirty="0"/>
            </a:p>
          </p:txBody>
        </p:sp>
      </p:grpSp>
      <p:grpSp>
        <p:nvGrpSpPr>
          <p:cNvPr id="12" name="Group 11">
            <a:extLst>
              <a:ext uri="{FF2B5EF4-FFF2-40B4-BE49-F238E27FC236}">
                <a16:creationId xmlns:a16="http://schemas.microsoft.com/office/drawing/2014/main" id="{C495EACF-2A69-6269-2120-B60EA07EC13F}"/>
              </a:ext>
              <a:ext uri="{C183D7F6-B498-43B3-948B-1728B52AA6E4}">
                <adec:decorative xmlns:adec="http://schemas.microsoft.com/office/drawing/2017/decorative" val="1"/>
              </a:ext>
            </a:extLst>
          </p:cNvPr>
          <p:cNvGrpSpPr/>
          <p:nvPr/>
        </p:nvGrpSpPr>
        <p:grpSpPr>
          <a:xfrm>
            <a:off x="6259492" y="4220926"/>
            <a:ext cx="4652060" cy="2171840"/>
            <a:chOff x="6259492" y="4220926"/>
            <a:chExt cx="4652060" cy="2171840"/>
          </a:xfrm>
        </p:grpSpPr>
        <p:grpSp>
          <p:nvGrpSpPr>
            <p:cNvPr id="9" name="Google Shape;177;p10" descr="Lectures">
              <a:extLst>
                <a:ext uri="{FF2B5EF4-FFF2-40B4-BE49-F238E27FC236}">
                  <a16:creationId xmlns:a16="http://schemas.microsoft.com/office/drawing/2014/main" id="{947133F0-F461-1662-44B7-AD7080FF67A4}"/>
                </a:ext>
                <a:ext uri="{C183D7F6-B498-43B3-948B-1728B52AA6E4}">
                  <adec:decorative xmlns:adec="http://schemas.microsoft.com/office/drawing/2017/decorative" val="0"/>
                </a:ext>
              </a:extLst>
            </p:cNvPr>
            <p:cNvGrpSpPr/>
            <p:nvPr/>
          </p:nvGrpSpPr>
          <p:grpSpPr>
            <a:xfrm>
              <a:off x="7712687" y="4220926"/>
              <a:ext cx="1745674" cy="427513"/>
              <a:chOff x="0" y="0"/>
              <a:chExt cx="1745673" cy="427512"/>
            </a:xfrm>
            <a:solidFill>
              <a:schemeClr val="accent5"/>
            </a:solidFill>
          </p:grpSpPr>
          <p:sp>
            <p:nvSpPr>
              <p:cNvPr id="10" name="Google Shape;178;p10">
                <a:extLst>
                  <a:ext uri="{FF2B5EF4-FFF2-40B4-BE49-F238E27FC236}">
                    <a16:creationId xmlns:a16="http://schemas.microsoft.com/office/drawing/2014/main" id="{3B24EEB5-78FA-451D-6A97-C879CC916FED}"/>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11" name="Google Shape;179;p10">
                <a:extLst>
                  <a:ext uri="{FF2B5EF4-FFF2-40B4-BE49-F238E27FC236}">
                    <a16:creationId xmlns:a16="http://schemas.microsoft.com/office/drawing/2014/main" id="{1FCA6559-4F62-04A2-06C8-0BA00D9FF960}"/>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SUPPORT</a:t>
                </a:r>
                <a:endParaRPr b="1" dirty="0">
                  <a:latin typeface="Montserrat" pitchFamily="2" charset="77"/>
                  <a:cs typeface="Calibri" panose="020F0502020204030204" pitchFamily="34" charset="0"/>
                </a:endParaRPr>
              </a:p>
            </p:txBody>
          </p:sp>
        </p:grpSp>
        <p:sp>
          <p:nvSpPr>
            <p:cNvPr id="14" name="TextBox 13">
              <a:extLst>
                <a:ext uri="{FF2B5EF4-FFF2-40B4-BE49-F238E27FC236}">
                  <a16:creationId xmlns:a16="http://schemas.microsoft.com/office/drawing/2014/main" id="{88387396-79DF-4C03-1F4D-A6BFC41D022B}"/>
                </a:ext>
              </a:extLst>
            </p:cNvPr>
            <p:cNvSpPr txBox="1"/>
            <p:nvPr/>
          </p:nvSpPr>
          <p:spPr>
            <a:xfrm>
              <a:off x="6259492" y="4915438"/>
              <a:ext cx="4652060" cy="1477328"/>
            </a:xfrm>
            <a:prstGeom prst="rect">
              <a:avLst/>
            </a:prstGeom>
            <a:noFill/>
          </p:spPr>
          <p:txBody>
            <a:bodyPr wrap="square" rtlCol="0">
              <a:spAutoFit/>
            </a:bodyPr>
            <a:lstStyle/>
            <a:p>
              <a:r>
                <a:rPr lang="en-US" sz="1800" dirty="0">
                  <a:latin typeface="Calibri" panose="020F0502020204030204" pitchFamily="34" charset="0"/>
                  <a:cs typeface="Calibri" panose="020F0502020204030204" pitchFamily="34" charset="0"/>
                </a:rPr>
                <a:t>We’re here to </a:t>
              </a:r>
              <a:r>
                <a:rPr lang="en-US" sz="1800" b="1" dirty="0">
                  <a:latin typeface="Calibri" panose="020F0502020204030204" pitchFamily="34" charset="0"/>
                  <a:cs typeface="Calibri" panose="020F0502020204030204" pitchFamily="34" charset="0"/>
                </a:rPr>
                <a:t>support you as a student and as a person</a:t>
              </a:r>
              <a:r>
                <a:rPr lang="en-US" sz="1800" dirty="0">
                  <a:latin typeface="Calibri" panose="020F0502020204030204" pitchFamily="34" charset="0"/>
                  <a:cs typeface="Calibri" panose="020F0502020204030204" pitchFamily="34" charset="0"/>
                </a:rPr>
                <a:t>.</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Please </a:t>
              </a:r>
              <a:r>
                <a:rPr lang="en-US" sz="1800" b="1" dirty="0">
                  <a:latin typeface="Calibri" panose="020F0502020204030204" pitchFamily="34" charset="0"/>
                  <a:cs typeface="Calibri" panose="020F0502020204030204" pitchFamily="34" charset="0"/>
                </a:rPr>
                <a:t>reach out </a:t>
              </a:r>
              <a:r>
                <a:rPr lang="en-US" sz="1800" dirty="0">
                  <a:latin typeface="Calibri" panose="020F0502020204030204" pitchFamily="34" charset="0"/>
                  <a:cs typeface="Calibri" panose="020F0502020204030204" pitchFamily="34" charset="0"/>
                </a:rPr>
                <a:t>if you’re struggling or have circumstances that require extra support.</a:t>
              </a:r>
              <a:endParaRPr lang="en-US" sz="1800" dirty="0"/>
            </a:p>
          </p:txBody>
        </p:sp>
      </p:grpSp>
    </p:spTree>
    <p:extLst>
      <p:ext uri="{BB962C8B-B14F-4D97-AF65-F5344CB8AC3E}">
        <p14:creationId xmlns:p14="http://schemas.microsoft.com/office/powerpoint/2010/main" val="4277843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2"/>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Help Us Improve!</a:t>
            </a:r>
            <a:endParaRPr/>
          </a:p>
        </p:txBody>
      </p:sp>
      <p:sp>
        <p:nvSpPr>
          <p:cNvPr id="316" name="Google Shape;316;p22"/>
          <p:cNvSpPr txBox="1">
            <a:spLocks noGrp="1"/>
          </p:cNvSpPr>
          <p:nvPr>
            <p:ph type="body" idx="1"/>
          </p:nvPr>
        </p:nvSpPr>
        <p:spPr>
          <a:xfrm>
            <a:off x="838200" y="1371600"/>
            <a:ext cx="10831286" cy="4805363"/>
          </a:xfrm>
          <a:prstGeom prst="rect">
            <a:avLst/>
          </a:prstGeom>
          <a:noFill/>
          <a:ln>
            <a:noFill/>
          </a:ln>
        </p:spPr>
        <p:txBody>
          <a:bodyPr spcFirstLastPara="1" wrap="square" lIns="45700" tIns="45700" rIns="45700" bIns="45700" anchor="t" anchorCtr="0">
            <a:normAutofit lnSpcReduction="10000"/>
          </a:bodyPr>
          <a:lstStyle/>
          <a:p>
            <a:pPr marL="224027" lvl="0" indent="-224027" algn="l" rtl="0">
              <a:lnSpc>
                <a:spcPct val="90000"/>
              </a:lnSpc>
              <a:spcBef>
                <a:spcPts val="0"/>
              </a:spcBef>
              <a:spcAft>
                <a:spcPts val="0"/>
              </a:spcAft>
              <a:buClr>
                <a:srgbClr val="000000"/>
              </a:buClr>
              <a:buSzPts val="2450"/>
              <a:buChar char="•"/>
            </a:pPr>
            <a:r>
              <a:rPr lang="en-US" sz="2450" dirty="0"/>
              <a:t>This is a relatively new course, and we’ve made lots of changes this quarter! </a:t>
            </a:r>
          </a:p>
          <a:p>
            <a:pPr marL="224027" lvl="0" indent="-224027" algn="l" rtl="0">
              <a:lnSpc>
                <a:spcPct val="90000"/>
              </a:lnSpc>
              <a:spcBef>
                <a:spcPts val="0"/>
              </a:spcBef>
              <a:spcAft>
                <a:spcPts val="0"/>
              </a:spcAft>
              <a:buClr>
                <a:srgbClr val="000000"/>
              </a:buClr>
              <a:buSzPts val="2450"/>
              <a:buChar char="•"/>
            </a:pPr>
            <a:r>
              <a:rPr lang="en-US" sz="2450" dirty="0"/>
              <a:t>We are always looking for feedback on how to improve the class for you and for future students! Thank you in advance for your patience and understanding as we develop everything. </a:t>
            </a:r>
            <a:r>
              <a:rPr lang="en-US" dirty="0">
                <a:latin typeface="Noto Sans Symbols"/>
                <a:ea typeface="Noto Sans Symbols"/>
                <a:cs typeface="Noto Sans Symbols"/>
                <a:sym typeface="Noto Sans Symbols"/>
              </a:rPr>
              <a:t>☺ </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We </a:t>
            </a:r>
            <a:r>
              <a:rPr lang="en-US" sz="2000" i="1" dirty="0"/>
              <a:t>really</a:t>
            </a:r>
            <a:r>
              <a:rPr lang="en-US" sz="2156" dirty="0"/>
              <a:t> value your feedback!</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Let us know what’s working and what isn’t working for you</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Something that went well in another course? Tell us about it!</a:t>
            </a:r>
            <a:endParaRPr dirty="0"/>
          </a:p>
          <a:p>
            <a:pPr marL="0" lvl="1" indent="448055" algn="l" rtl="0">
              <a:lnSpc>
                <a:spcPct val="90000"/>
              </a:lnSpc>
              <a:spcBef>
                <a:spcPts val="400"/>
              </a:spcBef>
              <a:spcAft>
                <a:spcPts val="0"/>
              </a:spcAft>
              <a:buClr>
                <a:srgbClr val="000000"/>
              </a:buClr>
              <a:buSzPts val="2156"/>
              <a:buNone/>
            </a:pPr>
            <a:endParaRPr sz="2156" dirty="0"/>
          </a:p>
          <a:p>
            <a:pPr marL="224027" lvl="0" indent="-224027" algn="l" rtl="0">
              <a:lnSpc>
                <a:spcPct val="90000"/>
              </a:lnSpc>
              <a:spcBef>
                <a:spcPts val="900"/>
              </a:spcBef>
              <a:spcAft>
                <a:spcPts val="0"/>
              </a:spcAft>
              <a:buClr>
                <a:srgbClr val="000000"/>
              </a:buClr>
              <a:buSzPts val="2450"/>
              <a:buChar char="•"/>
            </a:pPr>
            <a:r>
              <a:rPr lang="en-US" sz="2450" dirty="0"/>
              <a:t>Post on the discussion board (can be public/private). </a:t>
            </a:r>
            <a:endParaRPr dirty="0"/>
          </a:p>
          <a:p>
            <a:pPr marL="672084" lvl="1" indent="-224026" algn="l" rtl="0">
              <a:lnSpc>
                <a:spcPct val="90000"/>
              </a:lnSpc>
              <a:spcBef>
                <a:spcPts val="400"/>
              </a:spcBef>
              <a:spcAft>
                <a:spcPts val="0"/>
              </a:spcAft>
              <a:buClr>
                <a:srgbClr val="000000"/>
              </a:buClr>
              <a:buSzPts val="2156"/>
              <a:buFont typeface="Helvetica Neue"/>
              <a:buChar char="-"/>
            </a:pPr>
            <a:r>
              <a:rPr lang="en-US" sz="2156" dirty="0"/>
              <a:t>Note: Anonymous here is anonymous to other students, not to the staff.</a:t>
            </a:r>
            <a:endParaRPr dirty="0"/>
          </a:p>
          <a:p>
            <a:pPr marL="224027" lvl="0" indent="-87121" algn="l" rtl="0">
              <a:lnSpc>
                <a:spcPct val="90000"/>
              </a:lnSpc>
              <a:spcBef>
                <a:spcPts val="900"/>
              </a:spcBef>
              <a:spcAft>
                <a:spcPts val="0"/>
              </a:spcAft>
              <a:buClr>
                <a:srgbClr val="000000"/>
              </a:buClr>
              <a:buSzPts val="2156"/>
              <a:buNone/>
            </a:pPr>
            <a:endParaRPr sz="2156" dirty="0"/>
          </a:p>
          <a:p>
            <a:pPr marL="224027" lvl="0" indent="-224027" algn="l" rtl="0">
              <a:lnSpc>
                <a:spcPct val="90000"/>
              </a:lnSpc>
              <a:spcBef>
                <a:spcPts val="900"/>
              </a:spcBef>
              <a:spcAft>
                <a:spcPts val="0"/>
              </a:spcAft>
              <a:buClr>
                <a:srgbClr val="000000"/>
              </a:buClr>
              <a:buSzPts val="2450"/>
              <a:buChar char="•"/>
            </a:pPr>
            <a:r>
              <a:rPr lang="en-US" sz="2450" dirty="0"/>
              <a:t>Submit feedback via the </a:t>
            </a:r>
            <a:r>
              <a:rPr lang="en-US" sz="2450" b="1" dirty="0"/>
              <a:t>Anonymous Feedback Tool</a:t>
            </a:r>
            <a:r>
              <a:rPr lang="en-US" sz="2450" dirty="0"/>
              <a:t> (linked under “Course Tools” on the website)</a:t>
            </a:r>
            <a:endParaRPr dirty="0"/>
          </a:p>
        </p:txBody>
      </p:sp>
    </p:spTree>
    <p:extLst>
      <p:ext uri="{BB962C8B-B14F-4D97-AF65-F5344CB8AC3E}">
        <p14:creationId xmlns:p14="http://schemas.microsoft.com/office/powerpoint/2010/main" val="300935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Lecture Outline</a:t>
            </a:r>
            <a:endParaRPr dirty="0"/>
          </a:p>
        </p:txBody>
      </p:sp>
      <p:sp>
        <p:nvSpPr>
          <p:cNvPr id="284" name="Google Shape;284;p18"/>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600"/>
              </a:spcAft>
              <a:buClr>
                <a:srgbClr val="000000"/>
              </a:buClr>
              <a:buSzPts val="2800"/>
              <a:buChar char="•"/>
            </a:pPr>
            <a:r>
              <a:rPr lang="en-US" dirty="0"/>
              <a:t>Introductions</a:t>
            </a:r>
          </a:p>
          <a:p>
            <a:pPr marL="228600" lvl="0" indent="-228600" algn="l" rtl="0">
              <a:lnSpc>
                <a:spcPct val="90000"/>
              </a:lnSpc>
              <a:spcBef>
                <a:spcPts val="0"/>
              </a:spcBef>
              <a:spcAft>
                <a:spcPts val="600"/>
              </a:spcAft>
              <a:buClr>
                <a:srgbClr val="000000"/>
              </a:buClr>
              <a:buSzPts val="2800"/>
              <a:buChar char="•"/>
            </a:pPr>
            <a:r>
              <a:rPr lang="en-US" dirty="0"/>
              <a:t>About this Course</a:t>
            </a:r>
          </a:p>
          <a:p>
            <a:pPr marL="685800" lvl="1" indent="-228600">
              <a:spcBef>
                <a:spcPts val="0"/>
              </a:spcBef>
              <a:spcAft>
                <a:spcPts val="600"/>
              </a:spcAft>
              <a:buSzPts val="2800"/>
              <a:buChar char="•"/>
            </a:pPr>
            <a:r>
              <a:rPr lang="en-US" dirty="0"/>
              <a:t>Making the Most of this Class</a:t>
            </a:r>
          </a:p>
          <a:p>
            <a:pPr marL="685800" lvl="1" indent="-228600">
              <a:spcBef>
                <a:spcPts val="0"/>
              </a:spcBef>
              <a:spcAft>
                <a:spcPts val="600"/>
              </a:spcAft>
              <a:buSzPts val="2800"/>
              <a:buChar char="•"/>
            </a:pPr>
            <a:r>
              <a:rPr lang="en-US" dirty="0"/>
              <a:t>Community and Culture</a:t>
            </a:r>
          </a:p>
          <a:p>
            <a:pPr marL="685800" lvl="1" indent="-228600">
              <a:spcBef>
                <a:spcPts val="0"/>
              </a:spcBef>
              <a:spcAft>
                <a:spcPts val="600"/>
              </a:spcAft>
              <a:buSzPts val="2800"/>
              <a:buChar char="•"/>
            </a:pPr>
            <a:r>
              <a:rPr lang="en-US" b="1" dirty="0">
                <a:solidFill>
                  <a:srgbClr val="EE8A64"/>
                </a:solidFill>
              </a:rPr>
              <a:t>Course Components &amp; Tools</a:t>
            </a:r>
          </a:p>
          <a:p>
            <a:pPr marL="228600" lvl="0" indent="-228600" algn="l" rtl="0">
              <a:lnSpc>
                <a:spcPct val="90000"/>
              </a:lnSpc>
              <a:spcBef>
                <a:spcPts val="1000"/>
              </a:spcBef>
              <a:spcAft>
                <a:spcPts val="600"/>
              </a:spcAft>
              <a:buClr>
                <a:srgbClr val="000000"/>
              </a:buClr>
              <a:buSzPts val="2800"/>
              <a:buChar char="•"/>
            </a:pPr>
            <a:r>
              <a:rPr lang="en-US" b="0" i="0" u="none" strike="noStrike" cap="none" dirty="0">
                <a:solidFill>
                  <a:srgbClr val="000000"/>
                </a:solidFill>
                <a:latin typeface="Calibri"/>
                <a:ea typeface="Calibri"/>
                <a:cs typeface="Calibri"/>
                <a:sym typeface="Calibri"/>
              </a:rPr>
              <a:t>Intro/Review Java</a:t>
            </a:r>
            <a:endParaRPr dirty="0"/>
          </a:p>
        </p:txBody>
      </p:sp>
      <p:sp>
        <p:nvSpPr>
          <p:cNvPr id="285" name="Google Shape;285;p18"/>
          <p:cNvSpPr/>
          <p:nvPr/>
        </p:nvSpPr>
        <p:spPr>
          <a:xfrm rot="10800000">
            <a:off x="5809290" y="3274533"/>
            <a:ext cx="444852" cy="308934"/>
          </a:xfrm>
          <a:custGeom>
            <a:avLst/>
            <a:gdLst/>
            <a:ahLst/>
            <a:cxnLst/>
            <a:rect l="l" t="t" r="r" b="b"/>
            <a:pathLst>
              <a:path w="21600" h="21600" extrusionOk="0">
                <a:moveTo>
                  <a:pt x="0" y="0"/>
                </a:moveTo>
                <a:lnTo>
                  <a:pt x="14100" y="0"/>
                </a:lnTo>
                <a:lnTo>
                  <a:pt x="21600" y="10800"/>
                </a:lnTo>
                <a:lnTo>
                  <a:pt x="14100" y="21600"/>
                </a:lnTo>
                <a:lnTo>
                  <a:pt x="0" y="21600"/>
                </a:lnTo>
                <a:close/>
              </a:path>
            </a:pathLst>
          </a:custGeom>
          <a:solidFill>
            <a:schemeClr val="accent5"/>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897975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5" name="Google Shape;201;p10">
            <a:extLst>
              <a:ext uri="{FF2B5EF4-FFF2-40B4-BE49-F238E27FC236}">
                <a16:creationId xmlns:a16="http://schemas.microsoft.com/office/drawing/2014/main" id="{CD1623DF-DE21-7995-0564-715C3F3BD000}"/>
              </a:ext>
            </a:extLst>
          </p:cNvPr>
          <p:cNvSpPr txBox="1"/>
          <p:nvPr/>
        </p:nvSpPr>
        <p:spPr>
          <a:xfrm>
            <a:off x="5708744" y="1919108"/>
            <a:ext cx="3096000" cy="1323600"/>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53A1FF"/>
              </a:buClr>
              <a:buSzPts val="2000"/>
              <a:buFont typeface="Arial"/>
              <a:buChar char="•"/>
            </a:pPr>
            <a:r>
              <a:rPr lang="en-US" sz="2000" b="0" i="0" u="none" strike="noStrike" cap="none" dirty="0">
                <a:solidFill>
                  <a:srgbClr val="000000"/>
                </a:solidFill>
                <a:latin typeface="Calibri"/>
                <a:ea typeface="Calibri"/>
                <a:cs typeface="Calibri"/>
                <a:sym typeface="Calibri"/>
              </a:rPr>
              <a:t>Structured assignments</a:t>
            </a:r>
            <a:endParaRPr dirty="0">
              <a:latin typeface="Calibri" panose="020F0502020204030204" pitchFamily="34" charset="0"/>
              <a:cs typeface="Calibri" panose="020F0502020204030204" pitchFamily="34" charset="0"/>
            </a:endParaRPr>
          </a:p>
          <a:p>
            <a:pPr marL="285750" marR="0" lvl="0" indent="-285750" algn="l" rtl="0">
              <a:lnSpc>
                <a:spcPct val="100000"/>
              </a:lnSpc>
              <a:spcBef>
                <a:spcPts val="0"/>
              </a:spcBef>
              <a:spcAft>
                <a:spcPts val="0"/>
              </a:spcAft>
              <a:buClr>
                <a:srgbClr val="53A1FF"/>
              </a:buClr>
              <a:buSzPts val="2000"/>
              <a:buFont typeface="Arial"/>
              <a:buChar char="•"/>
            </a:pPr>
            <a:r>
              <a:rPr lang="en-US" sz="2000" b="0" i="0" u="none" strike="noStrike" cap="none" dirty="0">
                <a:solidFill>
                  <a:srgbClr val="000000"/>
                </a:solidFill>
                <a:latin typeface="Calibri"/>
                <a:ea typeface="Calibri"/>
                <a:cs typeface="Calibri"/>
                <a:sym typeface="Calibri"/>
              </a:rPr>
              <a:t>Programming in Java</a:t>
            </a:r>
            <a:endParaRPr dirty="0">
              <a:latin typeface="Calibri" panose="020F0502020204030204" pitchFamily="34" charset="0"/>
              <a:cs typeface="Calibri" panose="020F0502020204030204" pitchFamily="34" charset="0"/>
            </a:endParaRPr>
          </a:p>
          <a:p>
            <a:pPr marL="285750" marR="0" lvl="0" indent="-285750" algn="l" rtl="0">
              <a:lnSpc>
                <a:spcPct val="100000"/>
              </a:lnSpc>
              <a:spcBef>
                <a:spcPts val="0"/>
              </a:spcBef>
              <a:spcAft>
                <a:spcPts val="0"/>
              </a:spcAft>
              <a:buClr>
                <a:srgbClr val="53A1FF"/>
              </a:buClr>
              <a:buSzPts val="2000"/>
              <a:buFont typeface="Arial"/>
              <a:buChar char="•"/>
            </a:pPr>
            <a:r>
              <a:rPr lang="en-US" sz="2000" b="0" i="0" u="none" strike="noStrike" cap="none" dirty="0">
                <a:solidFill>
                  <a:srgbClr val="000000"/>
                </a:solidFill>
                <a:latin typeface="Calibri"/>
                <a:ea typeface="Calibri"/>
                <a:cs typeface="Calibri"/>
                <a:sym typeface="Calibri"/>
              </a:rPr>
              <a:t>Applying &amp; implementing course concepts</a:t>
            </a:r>
            <a:endParaRPr dirty="0">
              <a:latin typeface="Calibri" panose="020F0502020204030204" pitchFamily="34" charset="0"/>
              <a:cs typeface="Calibri" panose="020F0502020204030204" pitchFamily="34" charset="0"/>
            </a:endParaRPr>
          </a:p>
        </p:txBody>
      </p:sp>
      <p:sp>
        <p:nvSpPr>
          <p:cNvPr id="176" name="Google Shape;176;p10"/>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Course Components</a:t>
            </a:r>
            <a:endParaRPr dirty="0"/>
          </a:p>
        </p:txBody>
      </p:sp>
      <p:grpSp>
        <p:nvGrpSpPr>
          <p:cNvPr id="177" name="Google Shape;177;p10" descr="Lectures">
            <a:extLst>
              <a:ext uri="{C183D7F6-B498-43B3-948B-1728B52AA6E4}">
                <adec:decorative xmlns:adec="http://schemas.microsoft.com/office/drawing/2017/decorative" val="0"/>
              </a:ext>
            </a:extLst>
          </p:cNvPr>
          <p:cNvGrpSpPr/>
          <p:nvPr/>
        </p:nvGrpSpPr>
        <p:grpSpPr>
          <a:xfrm>
            <a:off x="598071" y="2974559"/>
            <a:ext cx="1745674" cy="427513"/>
            <a:chOff x="0" y="0"/>
            <a:chExt cx="1745673" cy="427512"/>
          </a:xfrm>
        </p:grpSpPr>
        <p:sp>
          <p:nvSpPr>
            <p:cNvPr id="178" name="Google Shape;178;p10">
              <a:extLs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179" name="Google Shape;179;p10"/>
            <p:cNvSpPr txBox="1"/>
            <p:nvPr/>
          </p:nvSpPr>
          <p:spPr>
            <a:xfrm>
              <a:off x="66589" y="59888"/>
              <a:ext cx="1612494" cy="307735"/>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LECTURES</a:t>
              </a:r>
              <a:endParaRPr b="1" dirty="0">
                <a:latin typeface="Montserrat" pitchFamily="2" charset="77"/>
                <a:cs typeface="Calibri" panose="020F0502020204030204" pitchFamily="34" charset="0"/>
              </a:endParaRPr>
            </a:p>
          </p:txBody>
        </p:sp>
      </p:grpSp>
      <p:sp>
        <p:nvSpPr>
          <p:cNvPr id="180" name="Google Shape;180;p10"/>
          <p:cNvSpPr txBox="1"/>
          <p:nvPr/>
        </p:nvSpPr>
        <p:spPr>
          <a:xfrm>
            <a:off x="2392351" y="3029585"/>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a:t>
            </a:r>
            <a:r>
              <a:rPr lang="en-US" sz="1600" dirty="0">
                <a:solidFill>
                  <a:schemeClr val="bg1">
                    <a:lumMod val="50000"/>
                  </a:schemeClr>
                </a:solidFill>
                <a:latin typeface="Calibri"/>
                <a:ea typeface="Calibri"/>
                <a:cs typeface="Calibri"/>
                <a:sym typeface="Calibri"/>
              </a:rPr>
              <a:t>20</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197" name="Google Shape;197;p10"/>
          <p:cNvSpPr txBox="1"/>
          <p:nvPr/>
        </p:nvSpPr>
        <p:spPr>
          <a:xfrm>
            <a:off x="598071" y="3385717"/>
            <a:ext cx="3863700" cy="1015622"/>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FB8230"/>
              </a:buClr>
              <a:buSzPts val="2000"/>
              <a:buFont typeface="Arial"/>
              <a:buChar char="•"/>
            </a:pPr>
            <a:r>
              <a:rPr lang="en-US" sz="2000" b="0" i="0" u="none" strike="noStrike" cap="none" dirty="0">
                <a:solidFill>
                  <a:srgbClr val="000000"/>
                </a:solidFill>
                <a:latin typeface="Calibri"/>
                <a:ea typeface="Calibri"/>
                <a:cs typeface="Calibri"/>
                <a:sym typeface="Calibri"/>
              </a:rPr>
              <a:t>Expand on new concepts</a:t>
            </a:r>
            <a:endParaRPr lang="en-US" sz="2000" b="0" i="0" u="none" strike="noStrike" cap="none" dirty="0">
              <a:solidFill>
                <a:srgbClr val="000000"/>
              </a:solidFill>
              <a:latin typeface="Calibri" panose="020F0502020204030204" pitchFamily="34" charset="0"/>
              <a:ea typeface="Calibri"/>
              <a:cs typeface="Calibri" panose="020F0502020204030204" pitchFamily="34" charset="0"/>
              <a:sym typeface="Calibri"/>
            </a:endParaRPr>
          </a:p>
          <a:p>
            <a:pPr marL="285750" marR="0" lvl="0" indent="-285750" algn="l" rtl="0">
              <a:lnSpc>
                <a:spcPct val="100000"/>
              </a:lnSpc>
              <a:spcBef>
                <a:spcPts val="0"/>
              </a:spcBef>
              <a:spcAft>
                <a:spcPts val="0"/>
              </a:spcAft>
              <a:buClr>
                <a:srgbClr val="FB8230"/>
              </a:buClr>
              <a:buSzPts val="2000"/>
              <a:buFont typeface="Arial"/>
              <a:buChar char="•"/>
            </a:pPr>
            <a:r>
              <a:rPr lang="en-US" sz="2000" dirty="0">
                <a:latin typeface="Calibri" panose="020F0502020204030204" pitchFamily="34" charset="0"/>
                <a:ea typeface="Calibri"/>
                <a:cs typeface="Calibri" panose="020F0502020204030204" pitchFamily="34" charset="0"/>
                <a:sym typeface="Calibri"/>
              </a:rPr>
              <a:t>Apply and practice</a:t>
            </a:r>
          </a:p>
          <a:p>
            <a:pPr marL="285750" marR="0" lvl="0" indent="-285750" algn="l" rtl="0">
              <a:lnSpc>
                <a:spcPct val="100000"/>
              </a:lnSpc>
              <a:spcBef>
                <a:spcPts val="0"/>
              </a:spcBef>
              <a:spcAft>
                <a:spcPts val="0"/>
              </a:spcAft>
              <a:buClr>
                <a:srgbClr val="FB8230"/>
              </a:buClr>
              <a:buSzPts val="2000"/>
              <a:buFont typeface="Arial"/>
              <a:buChar char="•"/>
            </a:pPr>
            <a:r>
              <a:rPr lang="en-US" sz="2000" b="0" i="0" u="none" strike="noStrike" cap="none" dirty="0">
                <a:solidFill>
                  <a:srgbClr val="000000"/>
                </a:solidFill>
                <a:latin typeface="Calibri" panose="020F0502020204030204" pitchFamily="34" charset="0"/>
                <a:ea typeface="Calibri"/>
                <a:cs typeface="Calibri" panose="020F0502020204030204" pitchFamily="34" charset="0"/>
                <a:sym typeface="Calibri"/>
              </a:rPr>
              <a:t>In</a:t>
            </a:r>
            <a:r>
              <a:rPr lang="en-US" sz="2000" dirty="0">
                <a:latin typeface="Calibri" panose="020F0502020204030204" pitchFamily="34" charset="0"/>
                <a:ea typeface="Calibri"/>
                <a:cs typeface="Calibri" panose="020F0502020204030204" pitchFamily="34" charset="0"/>
                <a:sym typeface="Calibri"/>
              </a:rPr>
              <a:t> person, recorded 🎥</a:t>
            </a:r>
            <a:endParaRPr lang="en-US" sz="2000" b="0" i="0" u="none" strike="noStrike" cap="none" dirty="0">
              <a:solidFill>
                <a:srgbClr val="000000"/>
              </a:solidFill>
              <a:latin typeface="Calibri"/>
              <a:ea typeface="Calibri"/>
              <a:cs typeface="Calibri"/>
              <a:sym typeface="Calibri"/>
            </a:endParaRPr>
          </a:p>
        </p:txBody>
      </p:sp>
      <p:sp>
        <p:nvSpPr>
          <p:cNvPr id="198" name="Google Shape;198;p10"/>
          <p:cNvSpPr txBox="1"/>
          <p:nvPr/>
        </p:nvSpPr>
        <p:spPr>
          <a:xfrm>
            <a:off x="598071" y="4904130"/>
            <a:ext cx="4683179" cy="1323399"/>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F7B730"/>
              </a:buClr>
              <a:buSzPts val="2000"/>
              <a:buFont typeface="Arial"/>
              <a:buChar char="•"/>
            </a:pPr>
            <a:r>
              <a:rPr lang="en-US" sz="2000" b="0" i="0" u="none" strike="noStrike" cap="none" dirty="0">
                <a:solidFill>
                  <a:srgbClr val="000000"/>
                </a:solidFill>
                <a:latin typeface="Calibri"/>
                <a:ea typeface="Calibri"/>
                <a:cs typeface="Calibri"/>
                <a:sym typeface="Calibri"/>
              </a:rPr>
              <a:t>Review concepts</a:t>
            </a:r>
          </a:p>
          <a:p>
            <a:pPr marL="285750" marR="0" lvl="0" indent="-285750" algn="l" rtl="0">
              <a:lnSpc>
                <a:spcPct val="100000"/>
              </a:lnSpc>
              <a:spcBef>
                <a:spcPts val="0"/>
              </a:spcBef>
              <a:spcAft>
                <a:spcPts val="0"/>
              </a:spcAft>
              <a:buClr>
                <a:srgbClr val="F7B730"/>
              </a:buClr>
              <a:buSzPts val="2000"/>
              <a:buFont typeface="Arial"/>
              <a:buChar char="•"/>
            </a:pPr>
            <a:r>
              <a:rPr lang="en-US" sz="2000" b="0" i="0" u="none" strike="noStrike" cap="none" dirty="0">
                <a:solidFill>
                  <a:srgbClr val="000000"/>
                </a:solidFill>
                <a:latin typeface="Calibri"/>
                <a:ea typeface="Calibri"/>
                <a:cs typeface="Calibri"/>
                <a:sym typeface="Calibri"/>
              </a:rPr>
              <a:t>More apply and practice</a:t>
            </a:r>
            <a:endParaRPr dirty="0">
              <a:latin typeface="Calibri" panose="020F0502020204030204" pitchFamily="34" charset="0"/>
              <a:cs typeface="Calibri" panose="020F0502020204030204" pitchFamily="34" charset="0"/>
            </a:endParaRPr>
          </a:p>
          <a:p>
            <a:pPr marL="285750" marR="0" lvl="0" indent="-285750" algn="l" rtl="0">
              <a:lnSpc>
                <a:spcPct val="100000"/>
              </a:lnSpc>
              <a:spcBef>
                <a:spcPts val="0"/>
              </a:spcBef>
              <a:spcAft>
                <a:spcPts val="0"/>
              </a:spcAft>
              <a:buClr>
                <a:srgbClr val="F7B730"/>
              </a:buClr>
              <a:buSzPts val="2000"/>
              <a:buFont typeface="Arial"/>
              <a:buChar char="•"/>
            </a:pPr>
            <a:r>
              <a:rPr lang="en-US" sz="2000" b="0" i="0" u="none" strike="noStrike" cap="none" dirty="0">
                <a:solidFill>
                  <a:srgbClr val="000000"/>
                </a:solidFill>
                <a:latin typeface="Calibri"/>
                <a:ea typeface="Calibri"/>
                <a:cs typeface="Calibri"/>
                <a:sym typeface="Calibri"/>
              </a:rPr>
              <a:t>Get TA advice</a:t>
            </a:r>
          </a:p>
          <a:p>
            <a:pPr marL="285750" lvl="0" indent="-285750">
              <a:buClr>
                <a:srgbClr val="F7B730"/>
              </a:buClr>
              <a:buSzPts val="2000"/>
              <a:buFont typeface="Arial"/>
              <a:buChar char="•"/>
            </a:pPr>
            <a:r>
              <a:rPr lang="en-US" sz="2000" dirty="0">
                <a:latin typeface="Calibri"/>
                <a:ea typeface="Calibri"/>
                <a:cs typeface="Calibri"/>
                <a:sym typeface="Calibri"/>
              </a:rPr>
              <a:t>In person, </a:t>
            </a:r>
            <a:r>
              <a:rPr lang="en-US" sz="2000" b="1" dirty="0">
                <a:latin typeface="Calibri"/>
                <a:ea typeface="Calibri"/>
                <a:cs typeface="Calibri"/>
                <a:sym typeface="Calibri"/>
              </a:rPr>
              <a:t>not</a:t>
            </a:r>
            <a:r>
              <a:rPr lang="en-US" sz="2000" dirty="0">
                <a:latin typeface="Calibri"/>
                <a:ea typeface="Calibri"/>
                <a:cs typeface="Calibri"/>
                <a:sym typeface="Calibri"/>
              </a:rPr>
              <a:t> recorded 🚫</a:t>
            </a:r>
            <a:r>
              <a:rPr lang="en-US" sz="2000" dirty="0">
                <a:latin typeface="Calibri" panose="020F0502020204030204" pitchFamily="34" charset="0"/>
                <a:ea typeface="Calibri"/>
                <a:cs typeface="Calibri" panose="020F0502020204030204" pitchFamily="34" charset="0"/>
                <a:sym typeface="Calibri"/>
              </a:rPr>
              <a:t>🎥</a:t>
            </a:r>
            <a:r>
              <a:rPr lang="en-US" sz="2000" dirty="0">
                <a:latin typeface="Calibri"/>
                <a:ea typeface="Calibri"/>
                <a:cs typeface="Calibri"/>
                <a:sym typeface="Calibri"/>
              </a:rPr>
              <a:t>🚫</a:t>
            </a:r>
            <a:endParaRPr lang="en-US" sz="2000" b="0" i="0" u="none" strike="noStrike" cap="none" dirty="0">
              <a:solidFill>
                <a:srgbClr val="000000"/>
              </a:solidFill>
              <a:latin typeface="Calibri"/>
              <a:ea typeface="Calibri"/>
              <a:cs typeface="Calibri"/>
              <a:sym typeface="Calibri"/>
            </a:endParaRPr>
          </a:p>
        </p:txBody>
      </p:sp>
      <p:sp>
        <p:nvSpPr>
          <p:cNvPr id="199" name="Google Shape;199;p10"/>
          <p:cNvSpPr txBox="1"/>
          <p:nvPr/>
        </p:nvSpPr>
        <p:spPr>
          <a:xfrm>
            <a:off x="5708744" y="3892112"/>
            <a:ext cx="2671500" cy="1015622"/>
          </a:xfrm>
          <a:prstGeom prst="rect">
            <a:avLst/>
          </a:prstGeom>
          <a:noFill/>
          <a:ln>
            <a:noFill/>
          </a:ln>
        </p:spPr>
        <p:txBody>
          <a:bodyPr spcFirstLastPara="1" wrap="square" lIns="45700" tIns="45700" rIns="45700" bIns="45700" anchor="t" anchorCtr="0">
            <a:spAutoFit/>
          </a:bodyPr>
          <a:lstStyle/>
          <a:p>
            <a:pPr marL="285750" indent="-285750">
              <a:buClr>
                <a:schemeClr val="accent2"/>
              </a:buClr>
              <a:buSzPts val="2000"/>
              <a:buFont typeface="Arial"/>
              <a:buChar char="•"/>
            </a:pPr>
            <a:r>
              <a:rPr lang="en-US" sz="2000" dirty="0">
                <a:latin typeface="Calibri"/>
                <a:ea typeface="Calibri"/>
                <a:cs typeface="Calibri"/>
                <a:sym typeface="Calibri"/>
              </a:rPr>
              <a:t>45 minutes on paper</a:t>
            </a:r>
            <a:endParaRPr lang="en-US" sz="2000" dirty="0">
              <a:latin typeface="Calibri" panose="020F0502020204030204" pitchFamily="34" charset="0"/>
              <a:cs typeface="Calibri" panose="020F0502020204030204" pitchFamily="34" charset="0"/>
            </a:endParaRPr>
          </a:p>
          <a:p>
            <a:pPr marL="285750" marR="0" lvl="0" indent="-285750" algn="l" rtl="0">
              <a:lnSpc>
                <a:spcPct val="100000"/>
              </a:lnSpc>
              <a:spcBef>
                <a:spcPts val="0"/>
              </a:spcBef>
              <a:spcAft>
                <a:spcPts val="0"/>
              </a:spcAft>
              <a:buClr>
                <a:schemeClr val="accent2"/>
              </a:buClr>
              <a:buSzPts val="2000"/>
              <a:buFont typeface="Arial"/>
              <a:buChar char="•"/>
            </a:pPr>
            <a:r>
              <a:rPr lang="en-US" sz="2000" b="0" i="0" u="none" strike="noStrike" cap="none" dirty="0">
                <a:solidFill>
                  <a:srgbClr val="000000"/>
                </a:solidFill>
                <a:latin typeface="Calibri"/>
                <a:ea typeface="Calibri"/>
                <a:cs typeface="Calibri"/>
                <a:sym typeface="Calibri"/>
              </a:rPr>
              <a:t>3 in quiz section, 1 on exam day</a:t>
            </a:r>
            <a:endParaRPr dirty="0">
              <a:latin typeface="Calibri" panose="020F0502020204030204" pitchFamily="34" charset="0"/>
              <a:cs typeface="Calibri" panose="020F0502020204030204" pitchFamily="34" charset="0"/>
            </a:endParaRPr>
          </a:p>
        </p:txBody>
      </p:sp>
      <p:sp>
        <p:nvSpPr>
          <p:cNvPr id="206" name="Google Shape;206;p10"/>
          <p:cNvSpPr txBox="1"/>
          <p:nvPr/>
        </p:nvSpPr>
        <p:spPr>
          <a:xfrm>
            <a:off x="8728019" y="3883558"/>
            <a:ext cx="2671500" cy="707846"/>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9D90D5"/>
              </a:buClr>
              <a:buSzPts val="2000"/>
              <a:buFont typeface="Arial"/>
              <a:buChar char="•"/>
            </a:pPr>
            <a:r>
              <a:rPr lang="en-US" sz="2000" b="0" i="0" u="none" strike="noStrike" cap="none" dirty="0">
                <a:solidFill>
                  <a:srgbClr val="000000"/>
                </a:solidFill>
                <a:latin typeface="Calibri"/>
                <a:ea typeface="Calibri"/>
                <a:cs typeface="Calibri"/>
                <a:sym typeface="Calibri"/>
              </a:rPr>
              <a:t>Complete PCMs, participate in section</a:t>
            </a:r>
            <a:endParaRPr dirty="0">
              <a:latin typeface="Calibri" panose="020F0502020204030204" pitchFamily="34" charset="0"/>
              <a:cs typeface="Calibri" panose="020F0502020204030204" pitchFamily="34" charset="0"/>
            </a:endParaRPr>
          </a:p>
        </p:txBody>
      </p:sp>
      <p:grpSp>
        <p:nvGrpSpPr>
          <p:cNvPr id="7" name="Google Shape;181;p10" descr="Sections">
            <a:extLst>
              <a:ext uri="{FF2B5EF4-FFF2-40B4-BE49-F238E27FC236}">
                <a16:creationId xmlns:a16="http://schemas.microsoft.com/office/drawing/2014/main" id="{242D9399-E05A-9ADE-0443-BEAEFE8A6004}"/>
              </a:ext>
              <a:ext uri="{C183D7F6-B498-43B3-948B-1728B52AA6E4}">
                <adec:decorative xmlns:adec="http://schemas.microsoft.com/office/drawing/2017/decorative" val="0"/>
              </a:ext>
            </a:extLst>
          </p:cNvPr>
          <p:cNvGrpSpPr/>
          <p:nvPr/>
        </p:nvGrpSpPr>
        <p:grpSpPr>
          <a:xfrm>
            <a:off x="5708745" y="1513634"/>
            <a:ext cx="1745675" cy="427514"/>
            <a:chOff x="0" y="0"/>
            <a:chExt cx="1745673" cy="427512"/>
          </a:xfrm>
          <a:solidFill>
            <a:srgbClr val="53A1FF"/>
          </a:solidFill>
        </p:grpSpPr>
        <p:sp>
          <p:nvSpPr>
            <p:cNvPr id="8" name="Google Shape;182;p10">
              <a:extLst>
                <a:ext uri="{FF2B5EF4-FFF2-40B4-BE49-F238E27FC236}">
                  <a16:creationId xmlns:a16="http://schemas.microsoft.com/office/drawing/2014/main" id="{363CC68D-653B-9206-C439-8EF1B969F17D}"/>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 name="Google Shape;183;p10">
              <a:extLst>
                <a:ext uri="{FF2B5EF4-FFF2-40B4-BE49-F238E27FC236}">
                  <a16:creationId xmlns:a16="http://schemas.microsoft.com/office/drawing/2014/main" id="{F68152DA-2741-3611-D34C-088F7D221332}"/>
                </a:ext>
              </a:extLst>
            </p:cNvPr>
            <p:cNvSpPr txBox="1"/>
            <p:nvPr/>
          </p:nvSpPr>
          <p:spPr>
            <a:xfrm>
              <a:off x="66589" y="13721"/>
              <a:ext cx="1612494" cy="400067"/>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000" b="1" i="0" u="none" strike="noStrike" cap="none" dirty="0">
                  <a:solidFill>
                    <a:srgbClr val="FFFFFF"/>
                  </a:solidFill>
                  <a:latin typeface="Montserrat"/>
                  <a:ea typeface="Montserrat"/>
                  <a:cs typeface="Montserrat"/>
                  <a:sym typeface="Montserrat"/>
                </a:rPr>
                <a:t>PROGRAMMING PROJECTS</a:t>
              </a:r>
              <a:endParaRPr sz="1000" b="1" dirty="0">
                <a:latin typeface="Calibri" panose="020F0502020204030204" pitchFamily="34" charset="0"/>
                <a:cs typeface="Calibri" panose="020F0502020204030204" pitchFamily="34" charset="0"/>
              </a:endParaRPr>
            </a:p>
          </p:txBody>
        </p:sp>
      </p:grpSp>
      <p:grpSp>
        <p:nvGrpSpPr>
          <p:cNvPr id="10" name="Google Shape;181;p10" descr="Sections">
            <a:extLst>
              <a:ext uri="{FF2B5EF4-FFF2-40B4-BE49-F238E27FC236}">
                <a16:creationId xmlns:a16="http://schemas.microsoft.com/office/drawing/2014/main" id="{6F44E410-E883-EAAF-C25C-71EE43E2337E}"/>
              </a:ext>
              <a:ext uri="{C183D7F6-B498-43B3-948B-1728B52AA6E4}">
                <adec:decorative xmlns:adec="http://schemas.microsoft.com/office/drawing/2017/decorative" val="0"/>
              </a:ext>
            </a:extLst>
          </p:cNvPr>
          <p:cNvGrpSpPr/>
          <p:nvPr/>
        </p:nvGrpSpPr>
        <p:grpSpPr>
          <a:xfrm>
            <a:off x="8728019" y="1507988"/>
            <a:ext cx="1745675" cy="427514"/>
            <a:chOff x="0" y="0"/>
            <a:chExt cx="1745673" cy="427512"/>
          </a:xfrm>
          <a:solidFill>
            <a:srgbClr val="0FBAB1"/>
          </a:solidFill>
        </p:grpSpPr>
        <p:sp>
          <p:nvSpPr>
            <p:cNvPr id="11" name="Google Shape;182;p10">
              <a:extLst>
                <a:ext uri="{FF2B5EF4-FFF2-40B4-BE49-F238E27FC236}">
                  <a16:creationId xmlns:a16="http://schemas.microsoft.com/office/drawing/2014/main" id="{C9105389-8A8F-9FA4-C1DB-0F383B3F9529}"/>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 name="Google Shape;183;p10">
              <a:extLst>
                <a:ext uri="{FF2B5EF4-FFF2-40B4-BE49-F238E27FC236}">
                  <a16:creationId xmlns:a16="http://schemas.microsoft.com/office/drawing/2014/main" id="{34450BC1-E5E8-8C3D-24E2-E31C93ACB1B5}"/>
                </a:ext>
              </a:extLst>
            </p:cNvPr>
            <p:cNvSpPr txBox="1"/>
            <p:nvPr/>
          </p:nvSpPr>
          <p:spPr>
            <a:xfrm>
              <a:off x="66589" y="90665"/>
              <a:ext cx="1612494" cy="246180"/>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sz="1000" b="1" i="0" u="none" strike="noStrike" cap="none" dirty="0">
                  <a:solidFill>
                    <a:srgbClr val="FFFFFF"/>
                  </a:solidFill>
                  <a:latin typeface="Montserrat"/>
                  <a:ea typeface="Montserrat"/>
                  <a:cs typeface="Montserrat"/>
                  <a:sym typeface="Montserrat"/>
                </a:rPr>
                <a:t>COMPUTER QUIZZES</a:t>
              </a:r>
              <a:endParaRPr sz="1000" b="1" dirty="0">
                <a:latin typeface="Calibri" panose="020F0502020204030204" pitchFamily="34" charset="0"/>
                <a:cs typeface="Calibri" panose="020F0502020204030204" pitchFamily="34" charset="0"/>
              </a:endParaRPr>
            </a:p>
          </p:txBody>
        </p:sp>
      </p:grpSp>
      <p:sp>
        <p:nvSpPr>
          <p:cNvPr id="14" name="Google Shape;200;p10">
            <a:extLst>
              <a:ext uri="{FF2B5EF4-FFF2-40B4-BE49-F238E27FC236}">
                <a16:creationId xmlns:a16="http://schemas.microsoft.com/office/drawing/2014/main" id="{1B9E8856-1A52-EFE5-1D86-F6B4060BCFC4}"/>
              </a:ext>
            </a:extLst>
          </p:cNvPr>
          <p:cNvSpPr txBox="1"/>
          <p:nvPr/>
        </p:nvSpPr>
        <p:spPr>
          <a:xfrm>
            <a:off x="8721326" y="1910462"/>
            <a:ext cx="2980860" cy="1631175"/>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0FBAB1"/>
              </a:buClr>
              <a:buSzPts val="2000"/>
              <a:buFont typeface="Arial"/>
              <a:buChar char="•"/>
            </a:pPr>
            <a:r>
              <a:rPr lang="en-US" sz="2000" b="0" i="0" u="none" strike="noStrike" cap="none" dirty="0">
                <a:solidFill>
                  <a:srgbClr val="000000"/>
                </a:solidFill>
                <a:latin typeface="Calibri"/>
                <a:ea typeface="Calibri"/>
                <a:cs typeface="Calibri"/>
                <a:sym typeface="Calibri"/>
              </a:rPr>
              <a:t>45 minutes on computer</a:t>
            </a:r>
          </a:p>
          <a:p>
            <a:pPr marL="285750" marR="0" lvl="0" indent="-285750" algn="l" rtl="0">
              <a:lnSpc>
                <a:spcPct val="100000"/>
              </a:lnSpc>
              <a:spcBef>
                <a:spcPts val="0"/>
              </a:spcBef>
              <a:spcAft>
                <a:spcPts val="0"/>
              </a:spcAft>
              <a:buClr>
                <a:srgbClr val="0FBAB1"/>
              </a:buClr>
              <a:buSzPts val="2000"/>
              <a:buFont typeface="Arial"/>
              <a:buChar char="•"/>
            </a:pPr>
            <a:r>
              <a:rPr lang="en-US" sz="2000" dirty="0">
                <a:latin typeface="Calibri"/>
                <a:ea typeface="Calibri"/>
                <a:cs typeface="Calibri"/>
                <a:sym typeface="Calibri"/>
              </a:rPr>
              <a:t>Expand on and connect to projects</a:t>
            </a:r>
          </a:p>
          <a:p>
            <a:pPr marL="285750" marR="0" lvl="0" indent="-285750" algn="l" rtl="0">
              <a:lnSpc>
                <a:spcPct val="100000"/>
              </a:lnSpc>
              <a:spcBef>
                <a:spcPts val="0"/>
              </a:spcBef>
              <a:spcAft>
                <a:spcPts val="0"/>
              </a:spcAft>
              <a:buClr>
                <a:srgbClr val="0FBAB1"/>
              </a:buClr>
              <a:buSzPts val="2000"/>
              <a:buFont typeface="Arial"/>
              <a:buChar char="•"/>
            </a:pPr>
            <a:r>
              <a:rPr lang="en-US" sz="2000" dirty="0">
                <a:latin typeface="Calibri"/>
                <a:ea typeface="Calibri"/>
                <a:cs typeface="Calibri"/>
                <a:sym typeface="Calibri"/>
              </a:rPr>
              <a:t>Scheduled outside of class</a:t>
            </a:r>
            <a:endParaRPr dirty="0">
              <a:latin typeface="Calibri" panose="020F0502020204030204" pitchFamily="34" charset="0"/>
              <a:cs typeface="Calibri" panose="020F0502020204030204" pitchFamily="34" charset="0"/>
            </a:endParaRPr>
          </a:p>
        </p:txBody>
      </p:sp>
      <p:grpSp>
        <p:nvGrpSpPr>
          <p:cNvPr id="17" name="Google Shape;181;p10" descr="Sections">
            <a:extLst>
              <a:ext uri="{FF2B5EF4-FFF2-40B4-BE49-F238E27FC236}">
                <a16:creationId xmlns:a16="http://schemas.microsoft.com/office/drawing/2014/main" id="{C86C8322-73C3-3F64-9DE3-9DDCF589009C}"/>
              </a:ext>
              <a:ext uri="{C183D7F6-B498-43B3-948B-1728B52AA6E4}">
                <adec:decorative xmlns:adec="http://schemas.microsoft.com/office/drawing/2017/decorative" val="0"/>
              </a:ext>
            </a:extLst>
          </p:cNvPr>
          <p:cNvGrpSpPr/>
          <p:nvPr/>
        </p:nvGrpSpPr>
        <p:grpSpPr>
          <a:xfrm>
            <a:off x="5708745" y="3509184"/>
            <a:ext cx="1745675" cy="427514"/>
            <a:chOff x="0" y="0"/>
            <a:chExt cx="1745673" cy="427512"/>
          </a:xfrm>
          <a:solidFill>
            <a:srgbClr val="EF5777"/>
          </a:solidFill>
        </p:grpSpPr>
        <p:sp>
          <p:nvSpPr>
            <p:cNvPr id="18" name="Google Shape;182;p10">
              <a:extLst>
                <a:ext uri="{FF2B5EF4-FFF2-40B4-BE49-F238E27FC236}">
                  <a16:creationId xmlns:a16="http://schemas.microsoft.com/office/drawing/2014/main" id="{85CC54EC-99FC-605B-4D9E-E6A5E3866CE7}"/>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 name="Google Shape;183;p10">
              <a:extLst>
                <a:ext uri="{FF2B5EF4-FFF2-40B4-BE49-F238E27FC236}">
                  <a16:creationId xmlns:a16="http://schemas.microsoft.com/office/drawing/2014/main" id="{E01DE7C9-F534-6DC2-51F9-DCF5BDDAE404}"/>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a:ea typeface="Montserrat"/>
                  <a:cs typeface="Montserrat"/>
                  <a:sym typeface="Montserrat"/>
                </a:rPr>
                <a:t>PAPER QUIZZES</a:t>
              </a:r>
              <a:endParaRPr b="1" dirty="0">
                <a:latin typeface="Calibri" panose="020F0502020204030204" pitchFamily="34" charset="0"/>
                <a:cs typeface="Calibri" panose="020F0502020204030204" pitchFamily="34" charset="0"/>
              </a:endParaRPr>
            </a:p>
          </p:txBody>
        </p:sp>
      </p:grpSp>
      <p:grpSp>
        <p:nvGrpSpPr>
          <p:cNvPr id="20" name="Google Shape;181;p10" descr="Sections">
            <a:extLst>
              <a:ext uri="{FF2B5EF4-FFF2-40B4-BE49-F238E27FC236}">
                <a16:creationId xmlns:a16="http://schemas.microsoft.com/office/drawing/2014/main" id="{63605027-3449-250C-59E5-90739BC70505}"/>
              </a:ext>
              <a:ext uri="{C183D7F6-B498-43B3-948B-1728B52AA6E4}">
                <adec:decorative xmlns:adec="http://schemas.microsoft.com/office/drawing/2017/decorative" val="0"/>
              </a:ext>
            </a:extLst>
          </p:cNvPr>
          <p:cNvGrpSpPr/>
          <p:nvPr/>
        </p:nvGrpSpPr>
        <p:grpSpPr>
          <a:xfrm>
            <a:off x="8728019" y="3509184"/>
            <a:ext cx="1745675" cy="427514"/>
            <a:chOff x="0" y="0"/>
            <a:chExt cx="1745673" cy="427512"/>
          </a:xfrm>
          <a:solidFill>
            <a:srgbClr val="9D90D5"/>
          </a:solidFill>
        </p:grpSpPr>
        <p:sp>
          <p:nvSpPr>
            <p:cNvPr id="21" name="Google Shape;182;p10">
              <a:extLst>
                <a:ext uri="{FF2B5EF4-FFF2-40B4-BE49-F238E27FC236}">
                  <a16:creationId xmlns:a16="http://schemas.microsoft.com/office/drawing/2014/main" id="{FA90BAA1-68DD-586C-0325-37CDCE02C713}"/>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 name="Google Shape;183;p10">
              <a:extLst>
                <a:ext uri="{FF2B5EF4-FFF2-40B4-BE49-F238E27FC236}">
                  <a16:creationId xmlns:a16="http://schemas.microsoft.com/office/drawing/2014/main" id="{4043FC05-F9BE-7B54-55F3-C0C7BEDE2A6D}"/>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a:ea typeface="Montserrat"/>
                  <a:cs typeface="Montserrat"/>
                  <a:sym typeface="Montserrat"/>
                </a:rPr>
                <a:t>PARTICIPATION</a:t>
              </a:r>
              <a:endParaRPr b="1" dirty="0">
                <a:latin typeface="Calibri" panose="020F0502020204030204" pitchFamily="34" charset="0"/>
                <a:cs typeface="Calibri" panose="020F0502020204030204" pitchFamily="34" charset="0"/>
              </a:endParaRPr>
            </a:p>
          </p:txBody>
        </p:sp>
      </p:grpSp>
      <p:grpSp>
        <p:nvGrpSpPr>
          <p:cNvPr id="181" name="Google Shape;181;p10" descr="Sections">
            <a:extLst>
              <a:ext uri="{C183D7F6-B498-43B3-948B-1728B52AA6E4}">
                <adec:decorative xmlns:adec="http://schemas.microsoft.com/office/drawing/2017/decorative" val="0"/>
              </a:ext>
            </a:extLst>
          </p:cNvPr>
          <p:cNvGrpSpPr/>
          <p:nvPr/>
        </p:nvGrpSpPr>
        <p:grpSpPr>
          <a:xfrm>
            <a:off x="598071" y="4504309"/>
            <a:ext cx="1745675" cy="427514"/>
            <a:chOff x="0" y="0"/>
            <a:chExt cx="1745673" cy="427512"/>
          </a:xfrm>
        </p:grpSpPr>
        <p:sp>
          <p:nvSpPr>
            <p:cNvPr id="182" name="Google Shape;182;p10">
              <a:extLs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solidFill>
              <a:srgbClr val="F7B7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3" name="Google Shape;183;p10"/>
            <p:cNvSpPr txBox="1"/>
            <p:nvPr/>
          </p:nvSpPr>
          <p:spPr>
            <a:xfrm>
              <a:off x="66589" y="59888"/>
              <a:ext cx="1612494" cy="307735"/>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a:ea typeface="Montserrat"/>
                  <a:cs typeface="Montserrat"/>
                  <a:sym typeface="Montserrat"/>
                </a:rPr>
                <a:t>SECTIONS</a:t>
              </a:r>
              <a:endParaRPr b="1" dirty="0">
                <a:latin typeface="Calibri" panose="020F0502020204030204" pitchFamily="34" charset="0"/>
                <a:cs typeface="Calibri" panose="020F0502020204030204" pitchFamily="34" charset="0"/>
              </a:endParaRPr>
            </a:p>
          </p:txBody>
        </p:sp>
      </p:grpSp>
      <p:sp>
        <p:nvSpPr>
          <p:cNvPr id="23" name="Google Shape;180;p10">
            <a:extLst>
              <a:ext uri="{FF2B5EF4-FFF2-40B4-BE49-F238E27FC236}">
                <a16:creationId xmlns:a16="http://schemas.microsoft.com/office/drawing/2014/main" id="{5593940F-2EDB-FE64-1BE4-28E62DAC8DD8}"/>
              </a:ext>
            </a:extLst>
          </p:cNvPr>
          <p:cNvSpPr txBox="1"/>
          <p:nvPr/>
        </p:nvSpPr>
        <p:spPr>
          <a:xfrm>
            <a:off x="2380813" y="4548690"/>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x1</a:t>
            </a:r>
            <a:r>
              <a:rPr lang="en-US" sz="1600" dirty="0">
                <a:solidFill>
                  <a:schemeClr val="bg1">
                    <a:lumMod val="50000"/>
                  </a:schemeClr>
                </a:solidFill>
                <a:latin typeface="Calibri"/>
                <a:ea typeface="Calibri"/>
                <a:cs typeface="Calibri"/>
                <a:sym typeface="Calibri"/>
              </a:rPr>
              <a:t>6</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2" name="Google Shape;180;p10">
            <a:extLst>
              <a:ext uri="{FF2B5EF4-FFF2-40B4-BE49-F238E27FC236}">
                <a16:creationId xmlns:a16="http://schemas.microsoft.com/office/drawing/2014/main" id="{52E17A74-BFEE-6E5D-AB15-A78CDDFDE8CE}"/>
              </a:ext>
            </a:extLst>
          </p:cNvPr>
          <p:cNvSpPr txBox="1"/>
          <p:nvPr/>
        </p:nvSpPr>
        <p:spPr>
          <a:xfrm>
            <a:off x="7503026" y="1559143"/>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x4</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6" name="Google Shape;180;p10">
            <a:extLst>
              <a:ext uri="{FF2B5EF4-FFF2-40B4-BE49-F238E27FC236}">
                <a16:creationId xmlns:a16="http://schemas.microsoft.com/office/drawing/2014/main" id="{1D7BB901-1C3D-F717-F62E-C572C27B443D}"/>
              </a:ext>
            </a:extLst>
          </p:cNvPr>
          <p:cNvSpPr txBox="1"/>
          <p:nvPr/>
        </p:nvSpPr>
        <p:spPr>
          <a:xfrm>
            <a:off x="10540283" y="1552402"/>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x4</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7" name="Google Shape;180;p10">
            <a:extLst>
              <a:ext uri="{FF2B5EF4-FFF2-40B4-BE49-F238E27FC236}">
                <a16:creationId xmlns:a16="http://schemas.microsoft.com/office/drawing/2014/main" id="{7CEC6A52-A878-4464-5105-294958982A1D}"/>
              </a:ext>
            </a:extLst>
          </p:cNvPr>
          <p:cNvSpPr txBox="1"/>
          <p:nvPr/>
        </p:nvSpPr>
        <p:spPr>
          <a:xfrm>
            <a:off x="7503027" y="3542309"/>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x4</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8" name="Google Shape;180;p10">
            <a:extLst>
              <a:ext uri="{FF2B5EF4-FFF2-40B4-BE49-F238E27FC236}">
                <a16:creationId xmlns:a16="http://schemas.microsoft.com/office/drawing/2014/main" id="{5691CE31-DF01-95C3-6D64-10A8C3501433}"/>
              </a:ext>
            </a:extLst>
          </p:cNvPr>
          <p:cNvSpPr txBox="1"/>
          <p:nvPr/>
        </p:nvSpPr>
        <p:spPr>
          <a:xfrm>
            <a:off x="10540283" y="3553598"/>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x1</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9" name="Rounded Rectangle 38">
            <a:extLst>
              <a:ext uri="{FF2B5EF4-FFF2-40B4-BE49-F238E27FC236}">
                <a16:creationId xmlns:a16="http://schemas.microsoft.com/office/drawing/2014/main" id="{A37572CD-D1B0-15E1-0619-38854F12495C}"/>
              </a:ext>
              <a:ext uri="{C183D7F6-B498-43B3-948B-1728B52AA6E4}">
                <adec:decorative xmlns:adec="http://schemas.microsoft.com/office/drawing/2017/decorative" val="1"/>
              </a:ext>
            </a:extLst>
          </p:cNvPr>
          <p:cNvSpPr/>
          <p:nvPr/>
        </p:nvSpPr>
        <p:spPr>
          <a:xfrm>
            <a:off x="489814" y="1360967"/>
            <a:ext cx="4881789" cy="5033321"/>
          </a:xfrm>
          <a:prstGeom prst="roundRect">
            <a:avLst>
              <a:gd name="adj" fmla="val 2878"/>
            </a:avLst>
          </a:prstGeom>
          <a:noFill/>
          <a:ln>
            <a:solidFill>
              <a:schemeClr val="bg1">
                <a:lumMod val="8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4584690-7CF5-0566-9EB1-16F8BD0783C7}"/>
              </a:ext>
            </a:extLst>
          </p:cNvPr>
          <p:cNvSpPr txBox="1"/>
          <p:nvPr/>
        </p:nvSpPr>
        <p:spPr>
          <a:xfrm>
            <a:off x="4223951" y="6402070"/>
            <a:ext cx="1147652" cy="307777"/>
          </a:xfrm>
          <a:prstGeom prst="rect">
            <a:avLst/>
          </a:prstGeom>
          <a:noFill/>
        </p:spPr>
        <p:txBody>
          <a:bodyPr wrap="square" rtlCol="0">
            <a:spAutoFit/>
          </a:bodyPr>
          <a:lstStyle/>
          <a:p>
            <a:pPr algn="r"/>
            <a:r>
              <a:rPr lang="en-US" b="1" dirty="0">
                <a:solidFill>
                  <a:schemeClr val="bg1">
                    <a:lumMod val="65000"/>
                  </a:schemeClr>
                </a:solidFill>
                <a:latin typeface="Calibri" panose="020F0502020204030204" pitchFamily="34" charset="0"/>
                <a:cs typeface="Calibri" panose="020F0502020204030204" pitchFamily="34" charset="0"/>
              </a:rPr>
              <a:t>Lessons</a:t>
            </a:r>
          </a:p>
        </p:txBody>
      </p:sp>
      <p:sp>
        <p:nvSpPr>
          <p:cNvPr id="41" name="Rounded Rectangle 40">
            <a:extLst>
              <a:ext uri="{FF2B5EF4-FFF2-40B4-BE49-F238E27FC236}">
                <a16:creationId xmlns:a16="http://schemas.microsoft.com/office/drawing/2014/main" id="{366DEA2A-CB39-1DB3-516F-41B0113A9340}"/>
              </a:ext>
              <a:ext uri="{C183D7F6-B498-43B3-948B-1728B52AA6E4}">
                <adec:decorative xmlns:adec="http://schemas.microsoft.com/office/drawing/2017/decorative" val="1"/>
              </a:ext>
            </a:extLst>
          </p:cNvPr>
          <p:cNvSpPr/>
          <p:nvPr/>
        </p:nvSpPr>
        <p:spPr>
          <a:xfrm>
            <a:off x="5553979" y="1364778"/>
            <a:ext cx="6148207" cy="5029509"/>
          </a:xfrm>
          <a:prstGeom prst="roundRect">
            <a:avLst>
              <a:gd name="adj" fmla="val 2878"/>
            </a:avLst>
          </a:prstGeom>
          <a:noFill/>
          <a:ln>
            <a:solidFill>
              <a:schemeClr val="bg1">
                <a:lumMod val="8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7AE57E09-774B-C08B-593E-2A2A21FBE767}"/>
              </a:ext>
            </a:extLst>
          </p:cNvPr>
          <p:cNvSpPr txBox="1"/>
          <p:nvPr/>
        </p:nvSpPr>
        <p:spPr>
          <a:xfrm>
            <a:off x="9874076" y="6402070"/>
            <a:ext cx="1828110" cy="307777"/>
          </a:xfrm>
          <a:prstGeom prst="rect">
            <a:avLst/>
          </a:prstGeom>
          <a:noFill/>
        </p:spPr>
        <p:txBody>
          <a:bodyPr wrap="square" rtlCol="0">
            <a:spAutoFit/>
          </a:bodyPr>
          <a:lstStyle/>
          <a:p>
            <a:pPr algn="r"/>
            <a:r>
              <a:rPr lang="en-US" b="1" dirty="0">
                <a:solidFill>
                  <a:schemeClr val="bg1">
                    <a:lumMod val="65000"/>
                  </a:schemeClr>
                </a:solidFill>
                <a:latin typeface="Calibri" panose="020F0502020204030204" pitchFamily="34" charset="0"/>
                <a:cs typeface="Calibri" panose="020F0502020204030204" pitchFamily="34" charset="0"/>
              </a:rPr>
              <a:t>Graded Components</a:t>
            </a:r>
          </a:p>
        </p:txBody>
      </p:sp>
      <p:pic>
        <p:nvPicPr>
          <p:cNvPr id="3" name="Picture 2">
            <a:extLst>
              <a:ext uri="{FF2B5EF4-FFF2-40B4-BE49-F238E27FC236}">
                <a16:creationId xmlns:a16="http://schemas.microsoft.com/office/drawing/2014/main" id="{776E26C5-3889-DEEF-9921-B3BABB5648DF}"/>
              </a:ext>
            </a:extLst>
          </p:cNvPr>
          <p:cNvPicPr>
            <a:picLocks noChangeAspect="1"/>
          </p:cNvPicPr>
          <p:nvPr/>
        </p:nvPicPr>
        <p:blipFill>
          <a:blip r:embed="rId3"/>
          <a:stretch>
            <a:fillRect/>
          </a:stretch>
        </p:blipFill>
        <p:spPr>
          <a:xfrm>
            <a:off x="2826540" y="2944872"/>
            <a:ext cx="457200" cy="457200"/>
          </a:xfrm>
          <a:prstGeom prst="rect">
            <a:avLst/>
          </a:prstGeom>
        </p:spPr>
      </p:pic>
      <p:grpSp>
        <p:nvGrpSpPr>
          <p:cNvPr id="24" name="Google Shape;177;p10" descr="Lectures">
            <a:extLst>
              <a:ext uri="{FF2B5EF4-FFF2-40B4-BE49-F238E27FC236}">
                <a16:creationId xmlns:a16="http://schemas.microsoft.com/office/drawing/2014/main" id="{54F911FB-8D33-8AAB-E3E7-EF95C6BC73AB}"/>
              </a:ext>
              <a:ext uri="{C183D7F6-B498-43B3-948B-1728B52AA6E4}">
                <adec:decorative xmlns:adec="http://schemas.microsoft.com/office/drawing/2017/decorative" val="0"/>
              </a:ext>
            </a:extLst>
          </p:cNvPr>
          <p:cNvGrpSpPr/>
          <p:nvPr/>
        </p:nvGrpSpPr>
        <p:grpSpPr>
          <a:xfrm>
            <a:off x="598071" y="1396203"/>
            <a:ext cx="1745674" cy="523180"/>
            <a:chOff x="0" y="-47834"/>
            <a:chExt cx="1745673" cy="523179"/>
          </a:xfrm>
        </p:grpSpPr>
        <p:sp>
          <p:nvSpPr>
            <p:cNvPr id="25" name="Google Shape;178;p10">
              <a:extLst>
                <a:ext uri="{FF2B5EF4-FFF2-40B4-BE49-F238E27FC236}">
                  <a16:creationId xmlns:a16="http://schemas.microsoft.com/office/drawing/2014/main" id="{03D0B5EF-C513-F534-EFF1-5314A84CEE2B}"/>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solidFill>
              <a:srgbClr val="7030A0"/>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a:solidFill>
                  <a:srgbClr val="FFFFFF"/>
                </a:solidFill>
                <a:latin typeface="Calibri"/>
                <a:ea typeface="Calibri"/>
                <a:cs typeface="Calibri"/>
                <a:sym typeface="Calibri"/>
              </a:endParaRPr>
            </a:p>
          </p:txBody>
        </p:sp>
        <p:sp>
          <p:nvSpPr>
            <p:cNvPr id="26" name="Google Shape;179;p10">
              <a:extLst>
                <a:ext uri="{FF2B5EF4-FFF2-40B4-BE49-F238E27FC236}">
                  <a16:creationId xmlns:a16="http://schemas.microsoft.com/office/drawing/2014/main" id="{701598E1-B5E1-83A3-C2C0-EFD55A15ED81}"/>
                </a:ext>
              </a:extLst>
            </p:cNvPr>
            <p:cNvSpPr txBox="1"/>
            <p:nvPr/>
          </p:nvSpPr>
          <p:spPr>
            <a:xfrm>
              <a:off x="66589" y="-47834"/>
              <a:ext cx="1612494" cy="523179"/>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pitchFamily="2" charset="77"/>
                  <a:ea typeface="Montserrat"/>
                  <a:cs typeface="Montserrat"/>
                  <a:sym typeface="Montserrat"/>
                </a:rPr>
                <a:t>PRE-CLASS MATERIALS</a:t>
              </a:r>
              <a:endParaRPr b="1" dirty="0">
                <a:latin typeface="Montserrat" pitchFamily="2" charset="77"/>
                <a:cs typeface="Calibri" panose="020F0502020204030204" pitchFamily="34" charset="0"/>
              </a:endParaRPr>
            </a:p>
          </p:txBody>
        </p:sp>
      </p:grpSp>
      <p:sp>
        <p:nvSpPr>
          <p:cNvPr id="27" name="Google Shape;180;p10">
            <a:extLst>
              <a:ext uri="{FF2B5EF4-FFF2-40B4-BE49-F238E27FC236}">
                <a16:creationId xmlns:a16="http://schemas.microsoft.com/office/drawing/2014/main" id="{CBA836CC-2D4E-71B0-8BAD-7335EE3A1744}"/>
              </a:ext>
            </a:extLst>
          </p:cNvPr>
          <p:cNvSpPr txBox="1"/>
          <p:nvPr/>
        </p:nvSpPr>
        <p:spPr>
          <a:xfrm>
            <a:off x="2392351" y="1499063"/>
            <a:ext cx="735162"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x18</a:t>
            </a:r>
            <a:r>
              <a:rPr lang="en-US" sz="1600" dirty="0">
                <a:solidFill>
                  <a:schemeClr val="bg1">
                    <a:lumMod val="50000"/>
                  </a:schemeClr>
                </a:solidFill>
                <a:latin typeface="Calibri"/>
                <a:ea typeface="Calibri"/>
                <a:cs typeface="Calibri"/>
                <a:sym typeface="Calibri"/>
              </a:rPr>
              <a:t>ish</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28" name="Google Shape;197;p10">
            <a:extLst>
              <a:ext uri="{FF2B5EF4-FFF2-40B4-BE49-F238E27FC236}">
                <a16:creationId xmlns:a16="http://schemas.microsoft.com/office/drawing/2014/main" id="{C5E2B9F0-321A-7D86-784E-E32CB3BC3C97}"/>
              </a:ext>
            </a:extLst>
          </p:cNvPr>
          <p:cNvSpPr txBox="1"/>
          <p:nvPr/>
        </p:nvSpPr>
        <p:spPr>
          <a:xfrm>
            <a:off x="598071" y="1841273"/>
            <a:ext cx="3863700" cy="1015622"/>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7030A0"/>
              </a:buClr>
              <a:buSzPts val="2000"/>
              <a:buFont typeface="Arial"/>
              <a:buChar char="•"/>
            </a:pPr>
            <a:r>
              <a:rPr lang="en-US" sz="2000" b="0" i="0" u="none" strike="noStrike" cap="none" dirty="0">
                <a:solidFill>
                  <a:srgbClr val="000000"/>
                </a:solidFill>
                <a:latin typeface="Calibri"/>
                <a:ea typeface="Calibri"/>
                <a:cs typeface="Calibri"/>
                <a:sym typeface="Calibri"/>
              </a:rPr>
              <a:t>Introduce new concepts/ideas</a:t>
            </a:r>
          </a:p>
          <a:p>
            <a:pPr marL="285750" marR="0" lvl="0" indent="-285750" algn="l" rtl="0">
              <a:lnSpc>
                <a:spcPct val="100000"/>
              </a:lnSpc>
              <a:spcBef>
                <a:spcPts val="0"/>
              </a:spcBef>
              <a:spcAft>
                <a:spcPts val="0"/>
              </a:spcAft>
              <a:buClr>
                <a:srgbClr val="7030A0"/>
              </a:buClr>
              <a:buSzPts val="2000"/>
              <a:buFont typeface="Arial"/>
              <a:buChar char="•"/>
            </a:pPr>
            <a:r>
              <a:rPr lang="en-US" sz="2000" dirty="0">
                <a:latin typeface="Calibri"/>
                <a:ea typeface="Calibri"/>
                <a:cs typeface="Calibri"/>
                <a:sym typeface="Calibri"/>
              </a:rPr>
              <a:t>Readings, sample problems</a:t>
            </a:r>
          </a:p>
          <a:p>
            <a:pPr marL="285750" marR="0" lvl="0" indent="-285750" algn="l" rtl="0">
              <a:lnSpc>
                <a:spcPct val="100000"/>
              </a:lnSpc>
              <a:spcBef>
                <a:spcPts val="0"/>
              </a:spcBef>
              <a:spcAft>
                <a:spcPts val="0"/>
              </a:spcAft>
              <a:buClr>
                <a:srgbClr val="7030A0"/>
              </a:buClr>
              <a:buSzPts val="2000"/>
              <a:buFont typeface="Arial"/>
              <a:buChar char="•"/>
            </a:pPr>
            <a:r>
              <a:rPr lang="en-US" sz="2000" dirty="0">
                <a:latin typeface="Calibri"/>
                <a:ea typeface="Calibri"/>
                <a:cs typeface="Calibri"/>
                <a:sym typeface="Calibri"/>
              </a:rPr>
              <a:t>Due </a:t>
            </a:r>
            <a:r>
              <a:rPr lang="en-US" sz="2000" b="1" dirty="0">
                <a:latin typeface="Calibri"/>
                <a:ea typeface="Calibri"/>
                <a:cs typeface="Calibri"/>
                <a:sym typeface="Calibri"/>
              </a:rPr>
              <a:t>before</a:t>
            </a:r>
            <a:r>
              <a:rPr lang="en-US" sz="2000" dirty="0">
                <a:latin typeface="Calibri"/>
                <a:ea typeface="Calibri"/>
                <a:cs typeface="Calibri"/>
                <a:sym typeface="Calibri"/>
              </a:rPr>
              <a:t> lecture</a:t>
            </a:r>
            <a:endParaRPr dirty="0">
              <a:latin typeface="Calibri" panose="020F0502020204030204" pitchFamily="34" charset="0"/>
              <a:cs typeface="Calibri" panose="020F0502020204030204" pitchFamily="34" charset="0"/>
            </a:endParaRPr>
          </a:p>
        </p:txBody>
      </p:sp>
      <p:sp>
        <p:nvSpPr>
          <p:cNvPr id="29" name="Google Shape;206;p10">
            <a:extLst>
              <a:ext uri="{FF2B5EF4-FFF2-40B4-BE49-F238E27FC236}">
                <a16:creationId xmlns:a16="http://schemas.microsoft.com/office/drawing/2014/main" id="{149C311F-8196-502B-B7CB-63C0C6BB8155}"/>
              </a:ext>
            </a:extLst>
          </p:cNvPr>
          <p:cNvSpPr txBox="1"/>
          <p:nvPr/>
        </p:nvSpPr>
        <p:spPr>
          <a:xfrm>
            <a:off x="5708744" y="5414868"/>
            <a:ext cx="2671500" cy="1015622"/>
          </a:xfrm>
          <a:prstGeom prst="rect">
            <a:avLst/>
          </a:prstGeom>
          <a:noFill/>
          <a:ln>
            <a:noFill/>
          </a:ln>
        </p:spPr>
        <p:txBody>
          <a:bodyPr spcFirstLastPara="1" wrap="square" lIns="45700" tIns="45700" rIns="45700" bIns="45700" anchor="t" anchorCtr="0">
            <a:spAutoFit/>
          </a:bodyPr>
          <a:lstStyle/>
          <a:p>
            <a:pPr marL="285750" marR="0" lvl="0" indent="-285750" algn="l" rtl="0">
              <a:lnSpc>
                <a:spcPct val="100000"/>
              </a:lnSpc>
              <a:spcBef>
                <a:spcPts val="0"/>
              </a:spcBef>
              <a:spcAft>
                <a:spcPts val="0"/>
              </a:spcAft>
              <a:buClr>
                <a:srgbClr val="64D764"/>
              </a:buClr>
              <a:buSzPts val="2000"/>
              <a:buFont typeface="Arial"/>
              <a:buChar char="•"/>
            </a:pPr>
            <a:r>
              <a:rPr lang="en-US" sz="2000" b="0" i="0" u="none" strike="noStrike" cap="none" dirty="0">
                <a:solidFill>
                  <a:srgbClr val="000000"/>
                </a:solidFill>
                <a:latin typeface="Calibri"/>
                <a:ea typeface="Calibri"/>
                <a:cs typeface="Calibri"/>
                <a:sym typeface="Calibri"/>
              </a:rPr>
              <a:t>Write code well</a:t>
            </a:r>
          </a:p>
          <a:p>
            <a:pPr marL="285750" marR="0" lvl="0" indent="-285750" algn="l" rtl="0">
              <a:lnSpc>
                <a:spcPct val="100000"/>
              </a:lnSpc>
              <a:spcBef>
                <a:spcPts val="0"/>
              </a:spcBef>
              <a:spcAft>
                <a:spcPts val="0"/>
              </a:spcAft>
              <a:buClr>
                <a:srgbClr val="64D764"/>
              </a:buClr>
              <a:buSzPts val="2000"/>
              <a:buFont typeface="Arial"/>
              <a:buChar char="•"/>
            </a:pPr>
            <a:r>
              <a:rPr lang="en-US" sz="2000" dirty="0">
                <a:latin typeface="Calibri"/>
                <a:ea typeface="Calibri"/>
                <a:cs typeface="Calibri"/>
                <a:sym typeface="Calibri"/>
              </a:rPr>
              <a:t>Assessed throughout quarter</a:t>
            </a:r>
            <a:endParaRPr dirty="0">
              <a:latin typeface="Calibri" panose="020F0502020204030204" pitchFamily="34" charset="0"/>
              <a:cs typeface="Calibri" panose="020F0502020204030204" pitchFamily="34" charset="0"/>
            </a:endParaRPr>
          </a:p>
        </p:txBody>
      </p:sp>
      <p:grpSp>
        <p:nvGrpSpPr>
          <p:cNvPr id="30" name="Google Shape;181;p10" descr="Sections">
            <a:extLst>
              <a:ext uri="{FF2B5EF4-FFF2-40B4-BE49-F238E27FC236}">
                <a16:creationId xmlns:a16="http://schemas.microsoft.com/office/drawing/2014/main" id="{D8C768F5-27F3-9312-4607-2C8EE48991EA}"/>
              </a:ext>
              <a:ext uri="{C183D7F6-B498-43B3-948B-1728B52AA6E4}">
                <adec:decorative xmlns:adec="http://schemas.microsoft.com/office/drawing/2017/decorative" val="0"/>
              </a:ext>
            </a:extLst>
          </p:cNvPr>
          <p:cNvGrpSpPr/>
          <p:nvPr/>
        </p:nvGrpSpPr>
        <p:grpSpPr>
          <a:xfrm>
            <a:off x="5708744" y="5040494"/>
            <a:ext cx="1745675" cy="427514"/>
            <a:chOff x="0" y="0"/>
            <a:chExt cx="1745673" cy="427512"/>
          </a:xfrm>
          <a:solidFill>
            <a:srgbClr val="64D764"/>
          </a:solidFill>
        </p:grpSpPr>
        <p:sp>
          <p:nvSpPr>
            <p:cNvPr id="31" name="Google Shape;182;p10">
              <a:extLst>
                <a:ext uri="{FF2B5EF4-FFF2-40B4-BE49-F238E27FC236}">
                  <a16:creationId xmlns:a16="http://schemas.microsoft.com/office/drawing/2014/main" id="{2B24E6D4-E4FF-1B14-BCBA-D0F191D3B403}"/>
                </a:ext>
                <a:ext uri="{C183D7F6-B498-43B3-948B-1728B52AA6E4}">
                  <adec:decorative xmlns:adec="http://schemas.microsoft.com/office/drawing/2017/decorative" val="1"/>
                </a:ext>
              </a:extLst>
            </p:cNvPr>
            <p:cNvSpPr/>
            <p:nvPr/>
          </p:nvSpPr>
          <p:spPr>
            <a:xfrm>
              <a:off x="0" y="0"/>
              <a:ext cx="1745673" cy="427512"/>
            </a:xfrm>
            <a:prstGeom prst="roundRect">
              <a:avLst>
                <a:gd name="adj" fmla="val 16667"/>
              </a:avLst>
            </a:prstGeom>
            <a:grp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 name="Google Shape;183;p10">
              <a:extLst>
                <a:ext uri="{FF2B5EF4-FFF2-40B4-BE49-F238E27FC236}">
                  <a16:creationId xmlns:a16="http://schemas.microsoft.com/office/drawing/2014/main" id="{093B1A3C-AA62-B744-044C-425D4532C17F}"/>
                </a:ext>
              </a:extLst>
            </p:cNvPr>
            <p:cNvSpPr txBox="1"/>
            <p:nvPr/>
          </p:nvSpPr>
          <p:spPr>
            <a:xfrm>
              <a:off x="66589" y="59888"/>
              <a:ext cx="1612494" cy="307735"/>
            </a:xfrm>
            <a:prstGeom prst="rect">
              <a:avLst/>
            </a:prstGeom>
            <a:grp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800"/>
                <a:buFont typeface="Montserrat"/>
                <a:buNone/>
              </a:pPr>
              <a:r>
                <a:rPr lang="en-US" b="1" i="0" u="none" strike="noStrike" cap="none" dirty="0">
                  <a:solidFill>
                    <a:srgbClr val="FFFFFF"/>
                  </a:solidFill>
                  <a:latin typeface="Montserrat"/>
                  <a:ea typeface="Montserrat"/>
                  <a:cs typeface="Montserrat"/>
                  <a:sym typeface="Montserrat"/>
                </a:rPr>
                <a:t>CODE QUALITY</a:t>
              </a:r>
              <a:endParaRPr b="1" dirty="0">
                <a:latin typeface="Calibri" panose="020F0502020204030204" pitchFamily="34" charset="0"/>
                <a:cs typeface="Calibri" panose="020F0502020204030204" pitchFamily="34" charset="0"/>
              </a:endParaRPr>
            </a:p>
          </p:txBody>
        </p:sp>
      </p:grpSp>
      <p:sp>
        <p:nvSpPr>
          <p:cNvPr id="34" name="Google Shape;180;p10">
            <a:extLst>
              <a:ext uri="{FF2B5EF4-FFF2-40B4-BE49-F238E27FC236}">
                <a16:creationId xmlns:a16="http://schemas.microsoft.com/office/drawing/2014/main" id="{E5D8B984-897F-F905-E376-A783F36C97FC}"/>
              </a:ext>
            </a:extLst>
          </p:cNvPr>
          <p:cNvSpPr txBox="1"/>
          <p:nvPr/>
        </p:nvSpPr>
        <p:spPr>
          <a:xfrm>
            <a:off x="7521008" y="5084908"/>
            <a:ext cx="573600" cy="33851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600" b="0" i="0" u="none" strike="noStrike" cap="none" dirty="0">
                <a:solidFill>
                  <a:schemeClr val="bg1">
                    <a:lumMod val="50000"/>
                  </a:schemeClr>
                </a:solidFill>
                <a:latin typeface="Calibri"/>
                <a:ea typeface="Calibri"/>
                <a:cs typeface="Calibri"/>
                <a:sym typeface="Calibri"/>
              </a:rPr>
              <a:t>x3</a:t>
            </a:r>
            <a:endParaRPr sz="1600" dirty="0">
              <a:solidFill>
                <a:schemeClr val="bg1">
                  <a:lumMod val="50000"/>
                </a:schemeClr>
              </a:solidFill>
              <a:latin typeface="Calibri" panose="020F0502020204030204" pitchFamily="34" charset="0"/>
              <a:cs typeface="Calibri" panose="020F0502020204030204" pitchFamily="34" charset="0"/>
            </a:endParaRPr>
          </a:p>
        </p:txBody>
      </p:sp>
      <p:sp>
        <p:nvSpPr>
          <p:cNvPr id="35" name="Rounded Rectangle 40">
            <a:extLst>
              <a:ext uri="{FF2B5EF4-FFF2-40B4-BE49-F238E27FC236}">
                <a16:creationId xmlns:a16="http://schemas.microsoft.com/office/drawing/2014/main" id="{3A845C7D-2AFB-2A70-D52B-E8F604357DD6}"/>
              </a:ext>
              <a:ext uri="{C183D7F6-B498-43B3-948B-1728B52AA6E4}">
                <adec:decorative xmlns:adec="http://schemas.microsoft.com/office/drawing/2017/decorative" val="1"/>
              </a:ext>
            </a:extLst>
          </p:cNvPr>
          <p:cNvSpPr/>
          <p:nvPr/>
        </p:nvSpPr>
        <p:spPr>
          <a:xfrm>
            <a:off x="5620466" y="1444037"/>
            <a:ext cx="6028195" cy="2028944"/>
          </a:xfrm>
          <a:prstGeom prst="roundRect">
            <a:avLst>
              <a:gd name="adj" fmla="val 2878"/>
            </a:avLst>
          </a:prstGeom>
          <a:noFill/>
          <a:ln>
            <a:solidFill>
              <a:schemeClr val="tx1">
                <a:lumMod val="50000"/>
                <a:lumOff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P spid="37" grpId="0"/>
      <p:bldP spid="38" grpId="0"/>
      <p:bldP spid="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5079-4A07-2C1C-7B0D-98B59BE6BA86}"/>
              </a:ext>
            </a:extLst>
          </p:cNvPr>
          <p:cNvSpPr>
            <a:spLocks noGrp="1"/>
          </p:cNvSpPr>
          <p:nvPr>
            <p:ph type="title"/>
          </p:nvPr>
        </p:nvSpPr>
        <p:spPr/>
        <p:txBody>
          <a:bodyPr/>
          <a:lstStyle/>
          <a:p>
            <a:r>
              <a:rPr lang="en-US" sz="4400" dirty="0"/>
              <a:t>Course Website</a:t>
            </a:r>
            <a:endParaRPr lang="en-US" dirty="0"/>
          </a:p>
        </p:txBody>
      </p:sp>
      <p:sp>
        <p:nvSpPr>
          <p:cNvPr id="5" name="Rounded Rectangle 4">
            <a:extLst>
              <a:ext uri="{FF2B5EF4-FFF2-40B4-BE49-F238E27FC236}">
                <a16:creationId xmlns:a16="http://schemas.microsoft.com/office/drawing/2014/main" id="{8D9A7EA7-FA5F-C8E2-8D3D-DA55E0809A6B}"/>
              </a:ext>
            </a:extLst>
          </p:cNvPr>
          <p:cNvSpPr/>
          <p:nvPr/>
        </p:nvSpPr>
        <p:spPr>
          <a:xfrm>
            <a:off x="995423" y="1671060"/>
            <a:ext cx="3692324" cy="744415"/>
          </a:xfrm>
          <a:prstGeom prst="roundRect">
            <a:avLst>
              <a:gd name="adj" fmla="val 21332"/>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latin typeface="Calibri" panose="020F0502020204030204" pitchFamily="34" charset="0"/>
                <a:cs typeface="Calibri" panose="020F0502020204030204" pitchFamily="34" charset="0"/>
              </a:rPr>
              <a:t>cs.uw.edu/122</a:t>
            </a:r>
          </a:p>
        </p:txBody>
      </p:sp>
      <p:sp>
        <p:nvSpPr>
          <p:cNvPr id="3" name="Text Placeholder 2">
            <a:extLst>
              <a:ext uri="{FF2B5EF4-FFF2-40B4-BE49-F238E27FC236}">
                <a16:creationId xmlns:a16="http://schemas.microsoft.com/office/drawing/2014/main" id="{1F35117E-F7E6-C485-7D38-225F67B4C22E}"/>
              </a:ext>
            </a:extLst>
          </p:cNvPr>
          <p:cNvSpPr>
            <a:spLocks noGrp="1"/>
          </p:cNvSpPr>
          <p:nvPr>
            <p:ph type="body" idx="1"/>
          </p:nvPr>
        </p:nvSpPr>
        <p:spPr>
          <a:xfrm>
            <a:off x="838199" y="2676072"/>
            <a:ext cx="4625051" cy="3259777"/>
          </a:xfrm>
        </p:spPr>
        <p:txBody>
          <a:bodyPr>
            <a:normAutofit/>
          </a:bodyPr>
          <a:lstStyle/>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Primary source of course information (</a:t>
            </a:r>
            <a:r>
              <a:rPr lang="en-US" sz="2800" b="1" dirty="0">
                <a:latin typeface="Calibri" panose="020F0502020204030204" pitchFamily="34" charset="0"/>
                <a:cs typeface="Calibri" panose="020F0502020204030204" pitchFamily="34" charset="0"/>
              </a:rPr>
              <a:t>not Canvas</a:t>
            </a:r>
            <a:r>
              <a:rPr lang="en-US" sz="2800" dirty="0">
                <a:latin typeface="Calibri" panose="020F0502020204030204" pitchFamily="34" charset="0"/>
                <a:cs typeface="Calibri" panose="020F0502020204030204" pitchFamily="34" charset="0"/>
              </a:rPr>
              <a:t>) </a:t>
            </a:r>
          </a:p>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Calendar will contain links to (almost) all resources</a:t>
            </a:r>
          </a:p>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Please </a:t>
            </a:r>
            <a:r>
              <a:rPr lang="en-US" sz="2800" b="1" dirty="0">
                <a:latin typeface="Calibri" panose="020F0502020204030204" pitchFamily="34" charset="0"/>
                <a:cs typeface="Calibri" panose="020F0502020204030204" pitchFamily="34" charset="0"/>
              </a:rPr>
              <a:t>review syllabus ASAP</a:t>
            </a:r>
          </a:p>
          <a:p>
            <a:pPr marL="285750" indent="-285750">
              <a:buFont typeface="Arial" panose="020B0604020202020204" pitchFamily="34" charset="0"/>
              <a:buChar char="•"/>
            </a:pPr>
            <a:r>
              <a:rPr lang="en-US" sz="2800" dirty="0">
                <a:latin typeface="Calibri" panose="020F0502020204030204" pitchFamily="34" charset="0"/>
                <a:cs typeface="Calibri" panose="020F0502020204030204" pitchFamily="34" charset="0"/>
              </a:rPr>
              <a:t>Let’s go on a website tour :)</a:t>
            </a:r>
          </a:p>
          <a:p>
            <a:endParaRPr lang="en-US" dirty="0"/>
          </a:p>
        </p:txBody>
      </p:sp>
      <p:sp>
        <p:nvSpPr>
          <p:cNvPr id="4" name="Slide Number Placeholder 3">
            <a:extLst>
              <a:ext uri="{FF2B5EF4-FFF2-40B4-BE49-F238E27FC236}">
                <a16:creationId xmlns:a16="http://schemas.microsoft.com/office/drawing/2014/main" id="{979FB8E2-F4F1-21BC-1E5E-08D9A38798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dirty="0"/>
          </a:p>
        </p:txBody>
      </p:sp>
      <p:pic>
        <p:nvPicPr>
          <p:cNvPr id="9" name="Picture 8">
            <a:extLst>
              <a:ext uri="{FF2B5EF4-FFF2-40B4-BE49-F238E27FC236}">
                <a16:creationId xmlns:a16="http://schemas.microsoft.com/office/drawing/2014/main" id="{03F9339C-C68A-4A34-B839-DD33B7AA9D7A}"/>
              </a:ext>
            </a:extLst>
          </p:cNvPr>
          <p:cNvPicPr>
            <a:picLocks noChangeAspect="1"/>
          </p:cNvPicPr>
          <p:nvPr/>
        </p:nvPicPr>
        <p:blipFill>
          <a:blip r:embed="rId3"/>
          <a:srcRect l="22377" t="7907" r="12910" b="1085"/>
          <a:stretch/>
        </p:blipFill>
        <p:spPr>
          <a:xfrm>
            <a:off x="5777948" y="1553737"/>
            <a:ext cx="6063265" cy="4257341"/>
          </a:xfrm>
          <a:prstGeom prst="rect">
            <a:avLst/>
          </a:prstGeom>
        </p:spPr>
      </p:pic>
    </p:spTree>
    <p:extLst>
      <p:ext uri="{BB962C8B-B14F-4D97-AF65-F5344CB8AC3E}">
        <p14:creationId xmlns:p14="http://schemas.microsoft.com/office/powerpoint/2010/main" val="2516265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pic>
        <p:nvPicPr>
          <p:cNvPr id="242" name="Google Shape;242;p13"/>
          <p:cNvPicPr preferRelativeResize="0"/>
          <p:nvPr/>
        </p:nvPicPr>
        <p:blipFill>
          <a:blip r:embed="rId3">
            <a:alphaModFix/>
          </a:blip>
          <a:stretch>
            <a:fillRect/>
          </a:stretch>
        </p:blipFill>
        <p:spPr>
          <a:xfrm>
            <a:off x="7346272" y="2243375"/>
            <a:ext cx="1085399" cy="1085399"/>
          </a:xfrm>
          <a:prstGeom prst="rect">
            <a:avLst/>
          </a:prstGeom>
          <a:noFill/>
          <a:ln>
            <a:noFill/>
          </a:ln>
        </p:spPr>
      </p:pic>
      <p:sp>
        <p:nvSpPr>
          <p:cNvPr id="243" name="Google Shape;243;p13"/>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Other Course Tools</a:t>
            </a:r>
            <a:endParaRPr/>
          </a:p>
        </p:txBody>
      </p:sp>
      <p:pic>
        <p:nvPicPr>
          <p:cNvPr id="244" name="Google Shape;244;p13" descr="Picture 1"/>
          <p:cNvPicPr preferRelativeResize="0"/>
          <p:nvPr/>
        </p:nvPicPr>
        <p:blipFill rotWithShape="1">
          <a:blip r:embed="rId4">
            <a:alphaModFix/>
          </a:blip>
          <a:srcRect/>
          <a:stretch/>
        </p:blipFill>
        <p:spPr>
          <a:xfrm>
            <a:off x="529727" y="1442538"/>
            <a:ext cx="1441002" cy="1441003"/>
          </a:xfrm>
          <a:prstGeom prst="rect">
            <a:avLst/>
          </a:prstGeom>
          <a:noFill/>
          <a:ln>
            <a:noFill/>
          </a:ln>
        </p:spPr>
      </p:pic>
      <p:sp>
        <p:nvSpPr>
          <p:cNvPr id="245" name="Google Shape;245;p13"/>
          <p:cNvSpPr txBox="1"/>
          <p:nvPr/>
        </p:nvSpPr>
        <p:spPr>
          <a:xfrm>
            <a:off x="575447" y="3126887"/>
            <a:ext cx="5553212" cy="3444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i="0" u="none" strike="noStrike" cap="none" dirty="0">
                <a:solidFill>
                  <a:srgbClr val="000000"/>
                </a:solidFill>
                <a:latin typeface="Calibri"/>
                <a:ea typeface="Calibri"/>
                <a:cs typeface="Calibri"/>
                <a:sym typeface="Calibri"/>
              </a:rPr>
              <a:t>Ed</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Community &amp; Information</a:t>
            </a:r>
            <a:endParaRPr dirty="0"/>
          </a:p>
          <a:p>
            <a:pPr marL="800100" marR="0" lvl="1"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Discussion Board </a:t>
            </a:r>
            <a:br>
              <a:rPr lang="en-US" sz="2000" b="0" i="0" u="none" strike="noStrike" cap="none" dirty="0">
                <a:solidFill>
                  <a:srgbClr val="000000"/>
                </a:solidFill>
                <a:latin typeface="Calibri"/>
                <a:ea typeface="Calibri"/>
                <a:cs typeface="Calibri"/>
                <a:sym typeface="Calibri"/>
              </a:rPr>
            </a:br>
            <a:r>
              <a:rPr lang="en-US" sz="2000" b="0" i="0" u="none" strike="noStrike" cap="none" dirty="0">
                <a:solidFill>
                  <a:srgbClr val="000000"/>
                </a:solidFill>
                <a:latin typeface="Calibri"/>
                <a:ea typeface="Calibri"/>
                <a:cs typeface="Calibri"/>
                <a:sym typeface="Calibri"/>
              </a:rPr>
              <a:t>(please ask &amp; answer!; anonymous option)</a:t>
            </a:r>
            <a:endParaRPr dirty="0"/>
          </a:p>
          <a:p>
            <a:pPr marL="800100" marR="0" lvl="1"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Chat</a:t>
            </a:r>
            <a:endParaRPr dirty="0"/>
          </a:p>
          <a:p>
            <a:pPr marL="800100" marR="0" lvl="1"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Announcements</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Pre-Class Materials / Section Handouts</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Assignments</a:t>
            </a:r>
            <a:endParaRPr dirty="0"/>
          </a:p>
          <a:p>
            <a:pPr marL="800100" marR="0" lvl="1"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Online IDE</a:t>
            </a:r>
            <a:endParaRPr dirty="0"/>
          </a:p>
          <a:p>
            <a:pPr marL="800100" marR="0" lvl="1"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Submit assignments</a:t>
            </a:r>
            <a:endParaRPr dirty="0"/>
          </a:p>
          <a:p>
            <a:pPr marL="800100" marR="0" lvl="1"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View Feedback</a:t>
            </a:r>
            <a:endParaRPr dirty="0"/>
          </a:p>
        </p:txBody>
      </p:sp>
      <p:pic>
        <p:nvPicPr>
          <p:cNvPr id="246" name="Google Shape;246;p13" descr="Picture 5"/>
          <p:cNvPicPr preferRelativeResize="0"/>
          <p:nvPr/>
        </p:nvPicPr>
        <p:blipFill rotWithShape="1">
          <a:blip r:embed="rId5">
            <a:alphaModFix/>
          </a:blip>
          <a:srcRect/>
          <a:stretch/>
        </p:blipFill>
        <p:spPr>
          <a:xfrm>
            <a:off x="7653734" y="3929483"/>
            <a:ext cx="777941" cy="777941"/>
          </a:xfrm>
          <a:prstGeom prst="rect">
            <a:avLst/>
          </a:prstGeom>
          <a:noFill/>
          <a:ln>
            <a:noFill/>
          </a:ln>
        </p:spPr>
      </p:pic>
      <p:pic>
        <p:nvPicPr>
          <p:cNvPr id="247" name="Google Shape;247;p13" descr="Picture 10"/>
          <p:cNvPicPr preferRelativeResize="0"/>
          <p:nvPr/>
        </p:nvPicPr>
        <p:blipFill rotWithShape="1">
          <a:blip r:embed="rId6">
            <a:alphaModFix/>
          </a:blip>
          <a:srcRect/>
          <a:stretch/>
        </p:blipFill>
        <p:spPr>
          <a:xfrm>
            <a:off x="6487378" y="1247881"/>
            <a:ext cx="1959367" cy="579973"/>
          </a:xfrm>
          <a:prstGeom prst="rect">
            <a:avLst/>
          </a:prstGeom>
          <a:noFill/>
          <a:ln>
            <a:noFill/>
          </a:ln>
        </p:spPr>
      </p:pic>
      <p:sp>
        <p:nvSpPr>
          <p:cNvPr id="248" name="Google Shape;248;p13"/>
          <p:cNvSpPr txBox="1"/>
          <p:nvPr/>
        </p:nvSpPr>
        <p:spPr>
          <a:xfrm>
            <a:off x="8937041" y="1247880"/>
            <a:ext cx="3433385" cy="7010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i="0" u="none" strike="noStrike" cap="none" dirty="0">
                <a:solidFill>
                  <a:srgbClr val="000000"/>
                </a:solidFill>
                <a:latin typeface="Calibri"/>
                <a:ea typeface="Calibri"/>
                <a:cs typeface="Calibri"/>
                <a:sym typeface="Calibri"/>
              </a:rPr>
              <a:t>My Digital Hand</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Queueing in office hours</a:t>
            </a:r>
            <a:endParaRPr dirty="0"/>
          </a:p>
        </p:txBody>
      </p:sp>
      <p:sp>
        <p:nvSpPr>
          <p:cNvPr id="249" name="Google Shape;249;p13"/>
          <p:cNvSpPr txBox="1"/>
          <p:nvPr/>
        </p:nvSpPr>
        <p:spPr>
          <a:xfrm>
            <a:off x="8937041" y="2375709"/>
            <a:ext cx="2283300" cy="1015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dirty="0" err="1">
                <a:latin typeface="Calibri"/>
                <a:ea typeface="Calibri"/>
                <a:cs typeface="Calibri"/>
                <a:sym typeface="Calibri"/>
              </a:rPr>
              <a:t>VSCode</a:t>
            </a:r>
            <a:r>
              <a:rPr lang="en-US" sz="2000" b="1" i="0" u="none" strike="noStrike" cap="none" dirty="0">
                <a:solidFill>
                  <a:srgbClr val="000000"/>
                </a:solidFill>
                <a:latin typeface="Calibri"/>
                <a:ea typeface="Calibri"/>
                <a:cs typeface="Calibri"/>
                <a:sym typeface="Calibri"/>
              </a:rPr>
              <a:t> (Optional)</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Develop offline</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Visual debugger</a:t>
            </a:r>
            <a:endParaRPr dirty="0"/>
          </a:p>
        </p:txBody>
      </p:sp>
      <p:sp>
        <p:nvSpPr>
          <p:cNvPr id="250" name="Google Shape;250;p13"/>
          <p:cNvSpPr txBox="1"/>
          <p:nvPr/>
        </p:nvSpPr>
        <p:spPr>
          <a:xfrm>
            <a:off x="8937041" y="3810622"/>
            <a:ext cx="2593800" cy="1323399"/>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i="0" u="none" strike="noStrike" cap="none" dirty="0">
                <a:solidFill>
                  <a:srgbClr val="000000"/>
                </a:solidFill>
                <a:latin typeface="Calibri"/>
                <a:ea typeface="Calibri"/>
                <a:cs typeface="Calibri"/>
                <a:sym typeface="Calibri"/>
              </a:rPr>
              <a:t>Canvas</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Lecture recordings</a:t>
            </a:r>
          </a:p>
          <a:p>
            <a:pPr marL="342900" marR="0" lvl="0" indent="-342900" algn="l" rtl="0">
              <a:lnSpc>
                <a:spcPct val="100000"/>
              </a:lnSpc>
              <a:spcBef>
                <a:spcPts val="0"/>
              </a:spcBef>
              <a:spcAft>
                <a:spcPts val="0"/>
              </a:spcAft>
              <a:buClr>
                <a:srgbClr val="000000"/>
              </a:buClr>
              <a:buSzPts val="2000"/>
              <a:buFont typeface="Arial"/>
              <a:buChar char="•"/>
            </a:pPr>
            <a:r>
              <a:rPr lang="en-US" sz="2000" dirty="0">
                <a:latin typeface="Calibri"/>
                <a:ea typeface="Calibri"/>
                <a:cs typeface="Calibri"/>
                <a:sym typeface="Calibri"/>
              </a:rPr>
              <a:t>Computer quiz scheduling</a:t>
            </a:r>
            <a:endParaRPr dirty="0"/>
          </a:p>
        </p:txBody>
      </p:sp>
      <p:sp>
        <p:nvSpPr>
          <p:cNvPr id="251" name="Google Shape;251;p13"/>
          <p:cNvSpPr txBox="1"/>
          <p:nvPr/>
        </p:nvSpPr>
        <p:spPr>
          <a:xfrm>
            <a:off x="8937041" y="5245534"/>
            <a:ext cx="2593651" cy="13106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Calibri"/>
              <a:buNone/>
            </a:pPr>
            <a:r>
              <a:rPr lang="en-US" sz="2000" b="1" i="0" u="none" strike="noStrike" cap="none" dirty="0" err="1">
                <a:solidFill>
                  <a:srgbClr val="000000"/>
                </a:solidFill>
                <a:latin typeface="Calibri"/>
                <a:ea typeface="Calibri"/>
                <a:cs typeface="Calibri"/>
                <a:sym typeface="Calibri"/>
              </a:rPr>
              <a:t>Sli.do</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In-class activities </a:t>
            </a:r>
            <a:br>
              <a:rPr lang="en-US" sz="2000" b="0" i="0" u="none" strike="noStrike" cap="none" dirty="0">
                <a:solidFill>
                  <a:srgbClr val="000000"/>
                </a:solidFill>
                <a:latin typeface="Calibri"/>
                <a:ea typeface="Calibri"/>
                <a:cs typeface="Calibri"/>
                <a:sym typeface="Calibri"/>
              </a:rPr>
            </a:br>
            <a:r>
              <a:rPr lang="en-US" sz="2000" b="0" i="0" u="none" strike="noStrike" cap="none" dirty="0">
                <a:solidFill>
                  <a:srgbClr val="000000"/>
                </a:solidFill>
                <a:latin typeface="Calibri"/>
                <a:ea typeface="Calibri"/>
                <a:cs typeface="Calibri"/>
                <a:sym typeface="Calibri"/>
              </a:rPr>
              <a:t>(ungraded)</a:t>
            </a:r>
            <a:endParaRPr dirty="0"/>
          </a:p>
          <a:p>
            <a:pPr marL="342900" marR="0" lvl="0" indent="-342900" algn="l" rtl="0">
              <a:lnSpc>
                <a:spcPct val="100000"/>
              </a:lnSpc>
              <a:spcBef>
                <a:spcPts val="0"/>
              </a:spcBef>
              <a:spcAft>
                <a:spcPts val="0"/>
              </a:spcAft>
              <a:buClr>
                <a:srgbClr val="000000"/>
              </a:buClr>
              <a:buSzPts val="2000"/>
              <a:buFont typeface="Arial"/>
              <a:buChar char="•"/>
            </a:pPr>
            <a:r>
              <a:rPr lang="en-US" sz="2000" b="0" i="0" u="none" strike="noStrike" cap="none" dirty="0">
                <a:solidFill>
                  <a:srgbClr val="000000"/>
                </a:solidFill>
                <a:latin typeface="Calibri"/>
                <a:ea typeface="Calibri"/>
                <a:cs typeface="Calibri"/>
                <a:sym typeface="Calibri"/>
              </a:rPr>
              <a:t>No account needed</a:t>
            </a:r>
            <a:endParaRPr dirty="0"/>
          </a:p>
        </p:txBody>
      </p:sp>
      <p:pic>
        <p:nvPicPr>
          <p:cNvPr id="252" name="Google Shape;252;p13" descr="Picture 2"/>
          <p:cNvPicPr preferRelativeResize="0"/>
          <p:nvPr/>
        </p:nvPicPr>
        <p:blipFill rotWithShape="1">
          <a:blip r:embed="rId7">
            <a:alphaModFix/>
          </a:blip>
          <a:srcRect/>
          <a:stretch/>
        </p:blipFill>
        <p:spPr>
          <a:xfrm>
            <a:off x="7638663" y="5510748"/>
            <a:ext cx="793012" cy="79301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dirty="0"/>
              <a:t>Lecture Outline</a:t>
            </a:r>
            <a:endParaRPr dirty="0"/>
          </a:p>
        </p:txBody>
      </p:sp>
      <p:sp>
        <p:nvSpPr>
          <p:cNvPr id="284" name="Google Shape;284;p18"/>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90000"/>
              </a:lnSpc>
              <a:spcBef>
                <a:spcPts val="0"/>
              </a:spcBef>
              <a:spcAft>
                <a:spcPts val="600"/>
              </a:spcAft>
              <a:buClr>
                <a:srgbClr val="000000"/>
              </a:buClr>
              <a:buSzPts val="2800"/>
              <a:buChar char="•"/>
            </a:pPr>
            <a:r>
              <a:rPr lang="en-US" dirty="0"/>
              <a:t>Introductions</a:t>
            </a:r>
          </a:p>
          <a:p>
            <a:pPr marL="228600" lvl="0" indent="-228600" algn="l" rtl="0">
              <a:lnSpc>
                <a:spcPct val="90000"/>
              </a:lnSpc>
              <a:spcBef>
                <a:spcPts val="0"/>
              </a:spcBef>
              <a:spcAft>
                <a:spcPts val="600"/>
              </a:spcAft>
              <a:buClr>
                <a:srgbClr val="000000"/>
              </a:buClr>
              <a:buSzPts val="2800"/>
              <a:buChar char="•"/>
            </a:pPr>
            <a:r>
              <a:rPr lang="en-US" dirty="0"/>
              <a:t>About this Course</a:t>
            </a:r>
          </a:p>
          <a:p>
            <a:pPr marL="685800" lvl="1" indent="-228600">
              <a:spcBef>
                <a:spcPts val="0"/>
              </a:spcBef>
              <a:spcAft>
                <a:spcPts val="600"/>
              </a:spcAft>
              <a:buSzPts val="2800"/>
              <a:buChar char="•"/>
            </a:pPr>
            <a:r>
              <a:rPr lang="en-US" dirty="0"/>
              <a:t>Making the Most of this Class</a:t>
            </a:r>
          </a:p>
          <a:p>
            <a:pPr marL="685800" lvl="1" indent="-228600">
              <a:spcBef>
                <a:spcPts val="0"/>
              </a:spcBef>
              <a:spcAft>
                <a:spcPts val="600"/>
              </a:spcAft>
              <a:buSzPts val="2800"/>
              <a:buChar char="•"/>
            </a:pPr>
            <a:r>
              <a:rPr lang="en-US" dirty="0"/>
              <a:t>Community and Culture</a:t>
            </a:r>
          </a:p>
          <a:p>
            <a:pPr marL="685800" lvl="1" indent="-228600">
              <a:spcBef>
                <a:spcPts val="0"/>
              </a:spcBef>
              <a:spcAft>
                <a:spcPts val="600"/>
              </a:spcAft>
              <a:buSzPts val="2800"/>
              <a:buChar char="•"/>
            </a:pPr>
            <a:r>
              <a:rPr lang="en-US" dirty="0"/>
              <a:t>Course Components &amp; Tools</a:t>
            </a:r>
          </a:p>
          <a:p>
            <a:pPr marL="228600" lvl="0" indent="-228600" algn="l" rtl="0">
              <a:lnSpc>
                <a:spcPct val="90000"/>
              </a:lnSpc>
              <a:spcBef>
                <a:spcPts val="1000"/>
              </a:spcBef>
              <a:spcAft>
                <a:spcPts val="600"/>
              </a:spcAft>
              <a:buClr>
                <a:srgbClr val="000000"/>
              </a:buClr>
              <a:buSzPts val="2800"/>
              <a:buChar char="•"/>
            </a:pPr>
            <a:r>
              <a:rPr lang="en-US" b="1" dirty="0">
                <a:solidFill>
                  <a:srgbClr val="EE8A64"/>
                </a:solidFill>
              </a:rPr>
              <a:t>Intro/Review Java</a:t>
            </a:r>
            <a:endParaRPr b="1" dirty="0">
              <a:solidFill>
                <a:srgbClr val="EE8A64"/>
              </a:solidFill>
            </a:endParaRPr>
          </a:p>
        </p:txBody>
      </p:sp>
      <p:sp>
        <p:nvSpPr>
          <p:cNvPr id="285" name="Google Shape;285;p18"/>
          <p:cNvSpPr/>
          <p:nvPr/>
        </p:nvSpPr>
        <p:spPr>
          <a:xfrm rot="10800000">
            <a:off x="3834717" y="3880567"/>
            <a:ext cx="444852" cy="308934"/>
          </a:xfrm>
          <a:custGeom>
            <a:avLst/>
            <a:gdLst/>
            <a:ahLst/>
            <a:cxnLst/>
            <a:rect l="l" t="t" r="r" b="b"/>
            <a:pathLst>
              <a:path w="21600" h="21600" extrusionOk="0">
                <a:moveTo>
                  <a:pt x="0" y="0"/>
                </a:moveTo>
                <a:lnTo>
                  <a:pt x="14100" y="0"/>
                </a:lnTo>
                <a:lnTo>
                  <a:pt x="21600" y="10800"/>
                </a:lnTo>
                <a:lnTo>
                  <a:pt x="14100" y="21600"/>
                </a:lnTo>
                <a:lnTo>
                  <a:pt x="0" y="21600"/>
                </a:lnTo>
                <a:close/>
              </a:path>
            </a:pathLst>
          </a:custGeom>
          <a:solidFill>
            <a:schemeClr val="accent5"/>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477929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5"/>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Hello World</a:t>
            </a:r>
            <a:endParaRPr/>
          </a:p>
        </p:txBody>
      </p:sp>
      <p:sp>
        <p:nvSpPr>
          <p:cNvPr id="335" name="Google Shape;335;p25"/>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228600" lvl="0" indent="-228600" algn="l" rtl="0">
              <a:lnSpc>
                <a:spcPct val="81000"/>
              </a:lnSpc>
              <a:spcBef>
                <a:spcPts val="0"/>
              </a:spcBef>
              <a:spcAft>
                <a:spcPts val="0"/>
              </a:spcAft>
              <a:buClr>
                <a:srgbClr val="000000"/>
              </a:buClr>
              <a:buSzPts val="2800"/>
              <a:buChar char="•"/>
            </a:pPr>
            <a:r>
              <a:rPr lang="en-US" sz="2800" b="0" i="0" u="none" strike="noStrike" cap="none" dirty="0">
                <a:solidFill>
                  <a:srgbClr val="000000"/>
                </a:solidFill>
                <a:latin typeface="Calibri"/>
                <a:ea typeface="Calibri"/>
                <a:cs typeface="Calibri"/>
                <a:sym typeface="Calibri"/>
              </a:rPr>
              <a:t>Java Specifics</a:t>
            </a:r>
            <a:endParaRPr dirty="0"/>
          </a:p>
          <a:p>
            <a:pPr marL="685800" lvl="1" indent="-228600" algn="l" rtl="0">
              <a:lnSpc>
                <a:spcPct val="81000"/>
              </a:lnSpc>
              <a:spcBef>
                <a:spcPts val="500"/>
              </a:spcBef>
              <a:spcAft>
                <a:spcPts val="0"/>
              </a:spcAft>
              <a:buClr>
                <a:srgbClr val="000000"/>
              </a:buClr>
              <a:buSzPts val="2400"/>
              <a:buFont typeface="Helvetica Neue"/>
              <a:buChar char="-"/>
            </a:pPr>
            <a:r>
              <a:rPr lang="en-US" sz="2400" dirty="0"/>
              <a:t>Every program needs a </a:t>
            </a:r>
            <a:r>
              <a:rPr lang="en-US" sz="2400" b="1" dirty="0">
                <a:solidFill>
                  <a:srgbClr val="0033B3"/>
                </a:solidFill>
                <a:latin typeface="Courier New"/>
                <a:ea typeface="Courier New"/>
                <a:cs typeface="Courier New"/>
                <a:sym typeface="Courier New"/>
              </a:rPr>
              <a:t>class</a:t>
            </a:r>
            <a:endParaRPr sz="2400" b="1" dirty="0">
              <a:latin typeface="Courier New"/>
              <a:ea typeface="Courier New"/>
              <a:cs typeface="Courier New"/>
              <a:sym typeface="Courier New"/>
            </a:endParaRPr>
          </a:p>
          <a:p>
            <a:pPr marL="685800" lvl="1" indent="-228600" algn="l" rtl="0">
              <a:lnSpc>
                <a:spcPct val="81000"/>
              </a:lnSpc>
              <a:spcBef>
                <a:spcPts val="500"/>
              </a:spcBef>
              <a:spcAft>
                <a:spcPts val="0"/>
              </a:spcAft>
              <a:buClr>
                <a:srgbClr val="000000"/>
              </a:buClr>
              <a:buSzPts val="2400"/>
              <a:buFont typeface="Helvetica Neue"/>
              <a:buChar char="-"/>
            </a:pPr>
            <a:r>
              <a:rPr lang="en-US" sz="2400" dirty="0"/>
              <a:t>Runnable programs need a </a:t>
            </a:r>
            <a:r>
              <a:rPr lang="en-US" sz="2400" b="1" dirty="0">
                <a:solidFill>
                  <a:srgbClr val="00627A"/>
                </a:solidFill>
                <a:latin typeface="Courier New"/>
                <a:ea typeface="Courier New"/>
                <a:cs typeface="Courier New"/>
                <a:sym typeface="Courier New"/>
              </a:rPr>
              <a:t>main</a:t>
            </a:r>
            <a:r>
              <a:rPr lang="en-US" sz="2400" dirty="0"/>
              <a:t> method (</a:t>
            </a:r>
            <a:r>
              <a:rPr lang="en-US" sz="2400" i="1" dirty="0"/>
              <a:t>signature</a:t>
            </a:r>
            <a:r>
              <a:rPr lang="en-US" sz="2400" dirty="0"/>
              <a:t> must exactly match)</a:t>
            </a:r>
            <a:endParaRPr dirty="0"/>
          </a:p>
          <a:p>
            <a:pPr marL="685800" lvl="1" indent="-228600" algn="l" rtl="0">
              <a:lnSpc>
                <a:spcPct val="81000"/>
              </a:lnSpc>
              <a:spcBef>
                <a:spcPts val="500"/>
              </a:spcBef>
              <a:spcAft>
                <a:spcPts val="0"/>
              </a:spcAft>
              <a:buClr>
                <a:srgbClr val="000000"/>
              </a:buClr>
              <a:buSzPts val="2400"/>
              <a:buFont typeface="Helvetica Neue"/>
              <a:buChar char="-"/>
            </a:pPr>
            <a:r>
              <a:rPr lang="en-US" sz="2400" b="1" dirty="0" err="1">
                <a:latin typeface="Courier New"/>
                <a:ea typeface="Courier New"/>
                <a:cs typeface="Courier New"/>
                <a:sym typeface="Courier New"/>
              </a:rPr>
              <a:t>System.out.println</a:t>
            </a:r>
            <a:r>
              <a:rPr lang="en-US" sz="2400" dirty="0">
                <a:latin typeface="Arial"/>
                <a:ea typeface="Arial"/>
                <a:cs typeface="Arial"/>
                <a:sym typeface="Arial"/>
              </a:rPr>
              <a:t> </a:t>
            </a:r>
            <a:r>
              <a:rPr lang="en-US" sz="2400" dirty="0">
                <a:latin typeface="Calibri"/>
                <a:ea typeface="Calibri"/>
                <a:cs typeface="Calibri"/>
                <a:sym typeface="Calibri"/>
              </a:rPr>
              <a:t>to print</a:t>
            </a:r>
            <a:endParaRPr sz="2400" dirty="0"/>
          </a:p>
          <a:p>
            <a:pPr marL="685800" lvl="1" indent="-228600" algn="l" rtl="0">
              <a:lnSpc>
                <a:spcPct val="81000"/>
              </a:lnSpc>
              <a:spcBef>
                <a:spcPts val="500"/>
              </a:spcBef>
              <a:spcAft>
                <a:spcPts val="0"/>
              </a:spcAft>
              <a:buClr>
                <a:srgbClr val="067D17"/>
              </a:buClr>
              <a:buSzPts val="2400"/>
              <a:buFont typeface="Helvetica Neue"/>
              <a:buChar char="-"/>
            </a:pPr>
            <a:r>
              <a:rPr lang="en-US" sz="2400" b="1" dirty="0">
                <a:solidFill>
                  <a:srgbClr val="067D17"/>
                </a:solidFill>
                <a:latin typeface="Courier New"/>
                <a:ea typeface="Courier New"/>
                <a:cs typeface="Courier New"/>
                <a:sym typeface="Courier New"/>
              </a:rPr>
              <a:t>"Hello world"</a:t>
            </a:r>
            <a:r>
              <a:rPr lang="en-US" sz="2400" dirty="0">
                <a:solidFill>
                  <a:srgbClr val="000000"/>
                </a:solidFill>
                <a:latin typeface="Calibri"/>
                <a:ea typeface="Calibri"/>
                <a:cs typeface="Calibri"/>
                <a:sym typeface="Calibri"/>
              </a:rPr>
              <a:t> is a </a:t>
            </a:r>
            <a:r>
              <a:rPr lang="en-US" sz="2400" b="1" dirty="0">
                <a:solidFill>
                  <a:srgbClr val="000000"/>
                </a:solidFill>
                <a:latin typeface="Courier New"/>
                <a:ea typeface="Courier New"/>
                <a:cs typeface="Courier New"/>
                <a:sym typeface="Courier New"/>
              </a:rPr>
              <a:t>String</a:t>
            </a:r>
            <a:endParaRPr sz="2400" b="1" dirty="0">
              <a:latin typeface="Courier New"/>
              <a:ea typeface="Courier New"/>
              <a:cs typeface="Courier New"/>
              <a:sym typeface="Courier New"/>
            </a:endParaRPr>
          </a:p>
          <a:p>
            <a:pPr marL="0" lvl="0" indent="0" algn="l" rtl="0">
              <a:lnSpc>
                <a:spcPct val="81000"/>
              </a:lnSpc>
              <a:spcBef>
                <a:spcPts val="1000"/>
              </a:spcBef>
              <a:spcAft>
                <a:spcPts val="0"/>
              </a:spcAft>
              <a:buClr>
                <a:srgbClr val="000000"/>
              </a:buClr>
              <a:buSzPts val="2400"/>
              <a:buNone/>
            </a:pPr>
            <a:endParaRPr sz="2400" dirty="0"/>
          </a:p>
          <a:p>
            <a:pPr marL="228600" lvl="0" indent="-228600" algn="l" rtl="0">
              <a:lnSpc>
                <a:spcPct val="81000"/>
              </a:lnSpc>
              <a:spcBef>
                <a:spcPts val="1000"/>
              </a:spcBef>
              <a:spcAft>
                <a:spcPts val="0"/>
              </a:spcAft>
              <a:buClr>
                <a:srgbClr val="000000"/>
              </a:buClr>
              <a:buSzPts val="2800"/>
              <a:buChar char="•"/>
            </a:pPr>
            <a:r>
              <a:rPr lang="en-US" sz="2800" b="0" i="0" u="none" strike="noStrike" cap="none" dirty="0">
                <a:solidFill>
                  <a:srgbClr val="000000"/>
                </a:solidFill>
                <a:latin typeface="Calibri"/>
                <a:ea typeface="Calibri"/>
                <a:cs typeface="Calibri"/>
                <a:sym typeface="Calibri"/>
              </a:rPr>
              <a:t>Running on </a:t>
            </a:r>
            <a:r>
              <a:rPr lang="en-US" u="sng" dirty="0" err="1">
                <a:solidFill>
                  <a:srgbClr val="0563C1"/>
                </a:solidFill>
                <a:hlinkClick r:id="rId3">
                  <a:extLst>
                    <a:ext uri="{A12FA001-AC4F-418D-AE19-62706E023703}">
                      <ahyp:hlinkClr xmlns:ahyp="http://schemas.microsoft.com/office/drawing/2018/hyperlinkcolor" val="tx"/>
                    </a:ext>
                  </a:extLst>
                </a:hlinkClick>
              </a:rPr>
              <a:t>EdStem</a:t>
            </a:r>
            <a:endParaRPr sz="2400" u="sng" dirty="0">
              <a:solidFill>
                <a:srgbClr val="0563C1"/>
              </a:solidFill>
            </a:endParaRPr>
          </a:p>
          <a:p>
            <a:pPr marL="685800" lvl="1" indent="-228600" algn="l" rtl="0">
              <a:lnSpc>
                <a:spcPct val="81000"/>
              </a:lnSpc>
              <a:spcBef>
                <a:spcPts val="500"/>
              </a:spcBef>
              <a:spcAft>
                <a:spcPts val="0"/>
              </a:spcAft>
              <a:buClr>
                <a:srgbClr val="000000"/>
              </a:buClr>
              <a:buSzPts val="2400"/>
              <a:buFont typeface="Helvetica Neue"/>
              <a:buChar char="-"/>
            </a:pPr>
            <a:r>
              <a:rPr lang="en-US" sz="2400" b="1" dirty="0"/>
              <a:t>Run </a:t>
            </a:r>
            <a:r>
              <a:rPr lang="en-US" b="0" dirty="0"/>
              <a:t>runs your program</a:t>
            </a:r>
            <a:endParaRPr dirty="0"/>
          </a:p>
          <a:p>
            <a:pPr marL="685800" lvl="1" indent="-228600" algn="l" rtl="0">
              <a:lnSpc>
                <a:spcPct val="81000"/>
              </a:lnSpc>
              <a:spcBef>
                <a:spcPts val="500"/>
              </a:spcBef>
              <a:spcAft>
                <a:spcPts val="0"/>
              </a:spcAft>
              <a:buClr>
                <a:srgbClr val="000000"/>
              </a:buClr>
              <a:buSzPts val="2400"/>
              <a:buFont typeface="Helvetica Neue"/>
              <a:buChar char="-"/>
            </a:pPr>
            <a:r>
              <a:rPr lang="en-US" sz="2400" b="1" dirty="0"/>
              <a:t>Mark </a:t>
            </a:r>
            <a:r>
              <a:rPr lang="en-US" b="0" dirty="0"/>
              <a:t>submits and runs </a:t>
            </a:r>
            <a:r>
              <a:rPr lang="en-US" b="0" dirty="0" err="1"/>
              <a:t>autograder</a:t>
            </a:r>
            <a:endParaRPr dirty="0"/>
          </a:p>
          <a:p>
            <a:pPr marL="1143000" lvl="2" indent="-228600" algn="l" rtl="0">
              <a:lnSpc>
                <a:spcPct val="81000"/>
              </a:lnSpc>
              <a:spcBef>
                <a:spcPts val="500"/>
              </a:spcBef>
              <a:spcAft>
                <a:spcPts val="0"/>
              </a:spcAft>
              <a:buClr>
                <a:srgbClr val="000000"/>
              </a:buClr>
              <a:buSzPts val="2000"/>
              <a:buFont typeface="Helvetica Neue"/>
              <a:buChar char="-"/>
            </a:pPr>
            <a:r>
              <a:rPr lang="en-US" sz="2000" dirty="0"/>
              <a:t>Submit as many times as you like</a:t>
            </a:r>
            <a:endParaRPr dirty="0"/>
          </a:p>
          <a:p>
            <a:pPr marL="1143000" lvl="2" indent="-228600" algn="l" rtl="0">
              <a:lnSpc>
                <a:spcPct val="81000"/>
              </a:lnSpc>
              <a:spcBef>
                <a:spcPts val="500"/>
              </a:spcBef>
              <a:spcAft>
                <a:spcPts val="0"/>
              </a:spcAft>
              <a:buClr>
                <a:srgbClr val="000000"/>
              </a:buClr>
              <a:buSzPts val="2000"/>
              <a:buFont typeface="Helvetica Neue"/>
              <a:buChar char="-"/>
            </a:pPr>
            <a:r>
              <a:rPr lang="en-US" sz="2000" dirty="0"/>
              <a:t>“Shotgun submission” = Unhelpful habit</a:t>
            </a:r>
            <a:endParaRPr dirty="0"/>
          </a:p>
          <a:p>
            <a:pPr marL="685800" lvl="1" indent="-228600" algn="l" rtl="0">
              <a:lnSpc>
                <a:spcPct val="81000"/>
              </a:lnSpc>
              <a:spcBef>
                <a:spcPts val="500"/>
              </a:spcBef>
              <a:spcAft>
                <a:spcPts val="0"/>
              </a:spcAft>
              <a:buClr>
                <a:srgbClr val="000000"/>
              </a:buClr>
              <a:buSzPts val="2400"/>
              <a:buFont typeface="Helvetica Neue"/>
              <a:buChar char="-"/>
            </a:pPr>
            <a:r>
              <a:rPr lang="en-US" sz="2400" b="1" dirty="0"/>
              <a:t>Solution </a:t>
            </a:r>
            <a:r>
              <a:rPr lang="en-US" b="0" dirty="0"/>
              <a:t>shows solution (if applicable)</a:t>
            </a:r>
            <a:endParaRPr dirty="0"/>
          </a:p>
        </p:txBody>
      </p:sp>
      <p:sp>
        <p:nvSpPr>
          <p:cNvPr id="336" name="Google Shape;336;p25"/>
          <p:cNvSpPr txBox="1"/>
          <p:nvPr/>
        </p:nvSpPr>
        <p:spPr>
          <a:xfrm>
            <a:off x="6192973" y="2648165"/>
            <a:ext cx="5704800" cy="1323600"/>
          </a:xfrm>
          <a:prstGeom prst="rect">
            <a:avLst/>
          </a:prstGeom>
          <a:solidFill>
            <a:srgbClr val="F5F5F5"/>
          </a:solidFill>
          <a:ln w="9525" cap="flat" cmpd="sng">
            <a:solidFill>
              <a:schemeClr val="accent1"/>
            </a:solidFill>
            <a:prstDash val="solid"/>
            <a:round/>
            <a:headEnd type="none" w="sm" len="sm"/>
            <a:tailEnd type="none" w="sm" len="sm"/>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33B3"/>
              </a:buClr>
              <a:buSzPts val="1600"/>
              <a:buFont typeface="Arial"/>
              <a:buNone/>
            </a:pPr>
            <a:r>
              <a:rPr lang="en-US" sz="1600" b="1" i="0" u="none" strike="noStrike" cap="none" dirty="0">
                <a:solidFill>
                  <a:srgbClr val="0033B3"/>
                </a:solidFill>
                <a:latin typeface="Courier New"/>
                <a:ea typeface="Courier New"/>
                <a:cs typeface="Courier New"/>
                <a:sym typeface="Courier New"/>
              </a:rPr>
              <a:t>public class </a:t>
            </a:r>
            <a:r>
              <a:rPr lang="en-US" sz="1600" b="1" i="0" u="none" strike="noStrike" cap="none" dirty="0">
                <a:solidFill>
                  <a:srgbClr val="000000"/>
                </a:solidFill>
                <a:latin typeface="Courier New"/>
                <a:ea typeface="Courier New"/>
                <a:cs typeface="Courier New"/>
                <a:sym typeface="Courier New"/>
              </a:rPr>
              <a:t>HelloWorld {</a:t>
            </a:r>
            <a:br>
              <a:rPr lang="en-US" sz="1600" b="1" i="0" u="none" strike="noStrike" cap="none" dirty="0">
                <a:solidFill>
                  <a:srgbClr val="000000"/>
                </a:solidFill>
                <a:latin typeface="Courier New"/>
                <a:ea typeface="Courier New"/>
                <a:cs typeface="Courier New"/>
                <a:sym typeface="Courier New"/>
              </a:rPr>
            </a:br>
            <a:r>
              <a:rPr lang="en-US" sz="1600" b="1" i="0" u="none" strike="noStrike" cap="none" dirty="0">
                <a:solidFill>
                  <a:srgbClr val="000000"/>
                </a:solidFill>
                <a:latin typeface="Courier New"/>
                <a:ea typeface="Courier New"/>
                <a:cs typeface="Courier New"/>
                <a:sym typeface="Courier New"/>
              </a:rPr>
              <a:t>    </a:t>
            </a:r>
            <a:r>
              <a:rPr lang="en-US" sz="1600" b="1" i="0" u="none" strike="noStrike" cap="none" dirty="0">
                <a:solidFill>
                  <a:srgbClr val="0033B3"/>
                </a:solidFill>
                <a:latin typeface="Courier New"/>
                <a:ea typeface="Courier New"/>
                <a:cs typeface="Courier New"/>
                <a:sym typeface="Courier New"/>
              </a:rPr>
              <a:t>public static void </a:t>
            </a:r>
            <a:r>
              <a:rPr lang="en-US" sz="1600" b="1" i="0" u="none" strike="noStrike" cap="none" dirty="0">
                <a:solidFill>
                  <a:srgbClr val="00627A"/>
                </a:solidFill>
                <a:latin typeface="Courier New"/>
                <a:ea typeface="Courier New"/>
                <a:cs typeface="Courier New"/>
                <a:sym typeface="Courier New"/>
              </a:rPr>
              <a:t>main</a:t>
            </a:r>
            <a:r>
              <a:rPr lang="en-US" sz="1600" b="1" i="0" u="none" strike="noStrike" cap="none" dirty="0">
                <a:solidFill>
                  <a:srgbClr val="000000"/>
                </a:solidFill>
                <a:latin typeface="Courier New"/>
                <a:ea typeface="Courier New"/>
                <a:cs typeface="Courier New"/>
                <a:sym typeface="Courier New"/>
              </a:rPr>
              <a:t>(String[] </a:t>
            </a:r>
            <a:r>
              <a:rPr lang="en-US" sz="1600" b="1" i="0" u="none" strike="noStrike" cap="none" dirty="0" err="1">
                <a:solidFill>
                  <a:srgbClr val="000000"/>
                </a:solidFill>
                <a:latin typeface="Courier New"/>
                <a:ea typeface="Courier New"/>
                <a:cs typeface="Courier New"/>
                <a:sym typeface="Courier New"/>
              </a:rPr>
              <a:t>args</a:t>
            </a:r>
            <a:r>
              <a:rPr lang="en-US" sz="1600" b="1" i="0" u="none" strike="noStrike" cap="none" dirty="0">
                <a:solidFill>
                  <a:srgbClr val="000000"/>
                </a:solidFill>
                <a:latin typeface="Courier New"/>
                <a:ea typeface="Courier New"/>
                <a:cs typeface="Courier New"/>
                <a:sym typeface="Courier New"/>
              </a:rPr>
              <a:t>) {</a:t>
            </a:r>
            <a:br>
              <a:rPr lang="en-US" sz="1600" b="1" i="0" u="none" strike="noStrike" cap="none" dirty="0">
                <a:solidFill>
                  <a:srgbClr val="000000"/>
                </a:solidFill>
                <a:latin typeface="Courier New"/>
                <a:ea typeface="Courier New"/>
                <a:cs typeface="Courier New"/>
                <a:sym typeface="Courier New"/>
              </a:rPr>
            </a:br>
            <a:r>
              <a:rPr lang="en-US" sz="1600" b="1" i="0" u="none" strike="noStrike" cap="none" dirty="0">
                <a:solidFill>
                  <a:srgbClr val="000000"/>
                </a:solidFill>
                <a:latin typeface="Courier New"/>
                <a:ea typeface="Courier New"/>
                <a:cs typeface="Courier New"/>
                <a:sym typeface="Courier New"/>
              </a:rPr>
              <a:t>        </a:t>
            </a:r>
            <a:r>
              <a:rPr lang="en-US" sz="1600" b="1" i="0" u="none" strike="noStrike" cap="none" dirty="0" err="1">
                <a:solidFill>
                  <a:srgbClr val="000000"/>
                </a:solidFill>
                <a:latin typeface="Courier New"/>
                <a:ea typeface="Courier New"/>
                <a:cs typeface="Courier New"/>
                <a:sym typeface="Courier New"/>
              </a:rPr>
              <a:t>System.</a:t>
            </a:r>
            <a:r>
              <a:rPr lang="en-US" sz="1600" b="1" i="1" u="none" strike="noStrike" cap="none" dirty="0" err="1">
                <a:solidFill>
                  <a:srgbClr val="871094"/>
                </a:solidFill>
                <a:latin typeface="Courier New"/>
                <a:ea typeface="Courier New"/>
                <a:cs typeface="Courier New"/>
                <a:sym typeface="Courier New"/>
              </a:rPr>
              <a:t>out</a:t>
            </a:r>
            <a:r>
              <a:rPr lang="en-US" sz="1600" b="1" i="0" u="none" strike="noStrike" cap="none" dirty="0" err="1">
                <a:solidFill>
                  <a:srgbClr val="000000"/>
                </a:solidFill>
                <a:latin typeface="Courier New"/>
                <a:ea typeface="Courier New"/>
                <a:cs typeface="Courier New"/>
                <a:sym typeface="Courier New"/>
              </a:rPr>
              <a:t>.println</a:t>
            </a:r>
            <a:r>
              <a:rPr lang="en-US" sz="1600" b="1" i="0" u="none" strike="noStrike" cap="none" dirty="0">
                <a:solidFill>
                  <a:srgbClr val="000000"/>
                </a:solidFill>
                <a:latin typeface="Courier New"/>
                <a:ea typeface="Courier New"/>
                <a:cs typeface="Courier New"/>
                <a:sym typeface="Courier New"/>
              </a:rPr>
              <a:t>(</a:t>
            </a:r>
            <a:r>
              <a:rPr lang="en-US" sz="1600" b="1" i="0" u="none" strike="noStrike" cap="none" dirty="0">
                <a:solidFill>
                  <a:srgbClr val="067D17"/>
                </a:solidFill>
                <a:latin typeface="Courier New"/>
                <a:ea typeface="Courier New"/>
                <a:cs typeface="Courier New"/>
                <a:sym typeface="Courier New"/>
              </a:rPr>
              <a:t>"Hello world"</a:t>
            </a:r>
            <a:r>
              <a:rPr lang="en-US" sz="1600" b="1" i="0" u="none" strike="noStrike" cap="none" dirty="0">
                <a:solidFill>
                  <a:srgbClr val="000000"/>
                </a:solidFill>
                <a:latin typeface="Courier New"/>
                <a:ea typeface="Courier New"/>
                <a:cs typeface="Courier New"/>
                <a:sym typeface="Courier New"/>
              </a:rPr>
              <a:t>);</a:t>
            </a:r>
            <a:br>
              <a:rPr lang="en-US" sz="1600" b="1" i="0" u="none" strike="noStrike" cap="none" dirty="0">
                <a:solidFill>
                  <a:srgbClr val="000000"/>
                </a:solidFill>
                <a:latin typeface="Courier New"/>
                <a:ea typeface="Courier New"/>
                <a:cs typeface="Courier New"/>
                <a:sym typeface="Courier New"/>
              </a:rPr>
            </a:br>
            <a:r>
              <a:rPr lang="en-US" sz="1600" b="1" i="0" u="none" strike="noStrike" cap="none" dirty="0">
                <a:solidFill>
                  <a:srgbClr val="000000"/>
                </a:solidFill>
                <a:latin typeface="Courier New"/>
                <a:ea typeface="Courier New"/>
                <a:cs typeface="Courier New"/>
                <a:sym typeface="Courier New"/>
              </a:rPr>
              <a:t>    }</a:t>
            </a:r>
            <a:br>
              <a:rPr lang="en-US" sz="1600" b="1" i="0" u="none" strike="noStrike" cap="none" dirty="0">
                <a:solidFill>
                  <a:srgbClr val="000000"/>
                </a:solidFill>
                <a:latin typeface="Courier New"/>
                <a:ea typeface="Courier New"/>
                <a:cs typeface="Courier New"/>
                <a:sym typeface="Courier New"/>
              </a:rPr>
            </a:br>
            <a:r>
              <a:rPr lang="en-US" sz="1600" b="1" i="0" u="none" strike="noStrike" cap="none" dirty="0">
                <a:solidFill>
                  <a:srgbClr val="000000"/>
                </a:solidFill>
                <a:latin typeface="Courier New"/>
                <a:ea typeface="Courier New"/>
                <a:cs typeface="Courier New"/>
                <a:sym typeface="Courier New"/>
              </a:rPr>
              <a:t>}</a:t>
            </a:r>
            <a:endParaRPr b="1" dirty="0">
              <a:latin typeface="Courier New"/>
              <a:ea typeface="Courier New"/>
              <a:cs typeface="Courier New"/>
              <a:sym typeface="Courier New"/>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6"/>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Review Java Syntax</a:t>
            </a:r>
            <a:endParaRPr/>
          </a:p>
        </p:txBody>
      </p:sp>
      <p:sp>
        <p:nvSpPr>
          <p:cNvPr id="342" name="Google Shape;342;p26"/>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0" lvl="0" indent="0" algn="l" rtl="0">
              <a:lnSpc>
                <a:spcPct val="90000"/>
              </a:lnSpc>
              <a:spcBef>
                <a:spcPts val="0"/>
              </a:spcBef>
              <a:spcAft>
                <a:spcPts val="0"/>
              </a:spcAft>
              <a:buClr>
                <a:srgbClr val="0563C1"/>
              </a:buClr>
              <a:buSzPts val="2800"/>
              <a:buNone/>
            </a:pPr>
            <a:r>
              <a:rPr lang="en-US" u="sng" dirty="0">
                <a:solidFill>
                  <a:srgbClr val="0563C1"/>
                </a:solidFill>
                <a:hlinkClick r:id="rId3">
                  <a:extLst>
                    <a:ext uri="{A12FA001-AC4F-418D-AE19-62706E023703}">
                      <ahyp:hlinkClr xmlns:ahyp="http://schemas.microsoft.com/office/drawing/2018/hyperlinkcolor" val="tx"/>
                    </a:ext>
                  </a:extLst>
                </a:hlinkClick>
              </a:rPr>
              <a:t>Java Tutorial </a:t>
            </a:r>
            <a:r>
              <a:rPr lang="en-US" sz="2800" b="0" i="0" u="none" strike="noStrike" cap="none" dirty="0">
                <a:solidFill>
                  <a:srgbClr val="000000"/>
                </a:solidFill>
                <a:latin typeface="Calibri"/>
                <a:ea typeface="Calibri"/>
                <a:cs typeface="Calibri"/>
                <a:sym typeface="Calibri"/>
              </a:rPr>
              <a:t>reviews all the relevant programming features you should familiar with (even if you don’t know them in Java).</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Printing and comments</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Variables, types, expressions</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Conditionals (if/else if/ else)</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Loops (for and while)</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Strings</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Methods</a:t>
            </a:r>
            <a:endParaRPr dirty="0"/>
          </a:p>
          <a:p>
            <a:pPr marL="685800" lvl="1" indent="-228600" algn="l" rtl="0">
              <a:lnSpc>
                <a:spcPct val="90000"/>
              </a:lnSpc>
              <a:spcBef>
                <a:spcPts val="500"/>
              </a:spcBef>
              <a:spcAft>
                <a:spcPts val="0"/>
              </a:spcAft>
              <a:buClr>
                <a:srgbClr val="000000"/>
              </a:buClr>
              <a:buSzPts val="2400"/>
              <a:buFont typeface="Helvetica Neue"/>
              <a:buChar char="-"/>
            </a:pPr>
            <a:r>
              <a:rPr lang="en-US" sz="2400" dirty="0"/>
              <a:t>Arrays &amp; 2D Arrays</a:t>
            </a:r>
            <a:endParaRPr sz="2400" dirty="0"/>
          </a:p>
          <a:p>
            <a:pPr marL="0" lvl="0" indent="0" algn="l" rtl="0">
              <a:lnSpc>
                <a:spcPct val="90000"/>
              </a:lnSpc>
              <a:spcBef>
                <a:spcPts val="1000"/>
              </a:spcBef>
              <a:spcAft>
                <a:spcPts val="0"/>
              </a:spcAft>
              <a:buClr>
                <a:srgbClr val="000000"/>
              </a:buClr>
              <a:buSzPts val="2800"/>
              <a:buNone/>
            </a:pPr>
            <a:r>
              <a:rPr lang="en-US" sz="2800" b="0" i="0" u="none" strike="noStrike" cap="none" dirty="0">
                <a:solidFill>
                  <a:srgbClr val="000000"/>
                </a:solidFill>
                <a:latin typeface="Calibri"/>
                <a:ea typeface="Calibri"/>
                <a:cs typeface="Calibri"/>
                <a:sym typeface="Calibri"/>
              </a:rPr>
              <a:t> </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7"/>
          <p:cNvSpPr txBox="1">
            <a:spLocks noGrp="1"/>
          </p:cNvSpPr>
          <p:nvPr>
            <p:ph type="title"/>
          </p:nvPr>
        </p:nvSpPr>
        <p:spPr>
          <a:xfrm>
            <a:off x="838200" y="456565"/>
            <a:ext cx="10515600" cy="762636"/>
          </a:xfrm>
          <a:prstGeom prst="rect">
            <a:avLst/>
          </a:prstGeom>
          <a:noFill/>
          <a:ln>
            <a:noFill/>
          </a:ln>
        </p:spPr>
        <p:txBody>
          <a:bodyPr spcFirstLastPara="1" wrap="square" lIns="45700" tIns="45700" rIns="45700" bIns="45700" anchor="ctr" anchorCtr="0">
            <a:normAutofit/>
          </a:bodyPr>
          <a:lstStyle/>
          <a:p>
            <a:pPr marL="0" marR="0" lvl="0" indent="0" algn="l" rtl="0">
              <a:lnSpc>
                <a:spcPct val="90000"/>
              </a:lnSpc>
              <a:spcBef>
                <a:spcPts val="0"/>
              </a:spcBef>
              <a:spcAft>
                <a:spcPts val="0"/>
              </a:spcAft>
              <a:buClr>
                <a:srgbClr val="000000"/>
              </a:buClr>
              <a:buSzPts val="4356"/>
              <a:buFont typeface="Calibri"/>
              <a:buNone/>
            </a:pPr>
            <a:r>
              <a:rPr lang="en-US" sz="4356"/>
              <a:t>“Homework” for Next Time</a:t>
            </a:r>
            <a:endParaRPr/>
          </a:p>
        </p:txBody>
      </p:sp>
      <p:sp>
        <p:nvSpPr>
          <p:cNvPr id="348" name="Google Shape;348;p27"/>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p>
            <a:pPr marL="342900">
              <a:spcBef>
                <a:spcPts val="500"/>
              </a:spcBef>
              <a:buClr>
                <a:srgbClr val="0563C1"/>
              </a:buClr>
              <a:buSzPts val="2400"/>
            </a:pPr>
            <a:r>
              <a:rPr lang="en-US" sz="2400" u="sng" dirty="0">
                <a:solidFill>
                  <a:srgbClr val="0563C1"/>
                </a:solidFill>
                <a:hlinkClick r:id="rId3">
                  <a:extLst>
                    <a:ext uri="{A12FA001-AC4F-418D-AE19-62706E023703}">
                      <ahyp:hlinkClr xmlns:ahyp="http://schemas.microsoft.com/office/drawing/2018/hyperlinkcolor" val="tx"/>
                    </a:ext>
                  </a:extLst>
                </a:hlinkClick>
              </a:rPr>
              <a:t>Fill out the introductory survey</a:t>
            </a:r>
            <a:endParaRPr lang="en-US" sz="2400" u="sng" dirty="0">
              <a:solidFill>
                <a:srgbClr val="0563C1"/>
              </a:solidFill>
            </a:endParaRPr>
          </a:p>
          <a:p>
            <a:pPr marL="342900">
              <a:spcBef>
                <a:spcPts val="500"/>
              </a:spcBef>
              <a:buSzPts val="2400"/>
            </a:pPr>
            <a:r>
              <a:rPr lang="en-US" sz="2400" dirty="0"/>
              <a:t>Go meet your TA and classmates in Thursday’s quiz section</a:t>
            </a:r>
            <a:endParaRPr sz="2400" dirty="0"/>
          </a:p>
          <a:p>
            <a:pPr marL="342900">
              <a:spcBef>
                <a:spcPts val="500"/>
              </a:spcBef>
              <a:buSzPts val="2400"/>
            </a:pPr>
            <a:r>
              <a:rPr lang="en-US" sz="2400" dirty="0"/>
              <a:t>⭐</a:t>
            </a:r>
            <a:r>
              <a:rPr lang="en-US" sz="2400" dirty="0">
                <a:latin typeface="Helvetica Neue"/>
                <a:ea typeface="Helvetica Neue"/>
                <a:cs typeface="Helvetica Neue"/>
                <a:sym typeface="Helvetica Neue"/>
              </a:rPr>
              <a:t>️    </a:t>
            </a:r>
            <a:r>
              <a:rPr lang="en-US" sz="2400" dirty="0"/>
              <a:t>Complete the pre-class material for Friday (see calendar)</a:t>
            </a:r>
            <a:endParaRPr sz="2400" dirty="0"/>
          </a:p>
          <a:p>
            <a:pPr marL="342900">
              <a:spcBef>
                <a:spcPts val="500"/>
              </a:spcBef>
              <a:buClr>
                <a:srgbClr val="0563C1"/>
              </a:buClr>
              <a:buSzPts val="2400"/>
            </a:pPr>
            <a:r>
              <a:rPr lang="en-US" sz="2400" u="sng" dirty="0">
                <a:solidFill>
                  <a:srgbClr val="0563C1"/>
                </a:solidFill>
                <a:hlinkClick r:id="rId4">
                  <a:extLst>
                    <a:ext uri="{A12FA001-AC4F-418D-AE19-62706E023703}">
                      <ahyp:hlinkClr xmlns:ahyp="http://schemas.microsoft.com/office/drawing/2018/hyperlinkcolor" val="tx"/>
                    </a:ext>
                  </a:extLst>
                </a:hlinkClick>
              </a:rPr>
              <a:t>Check over syllabus details</a:t>
            </a:r>
            <a:endParaRPr sz="2400" dirty="0">
              <a:solidFill>
                <a:srgbClr val="0563C1"/>
              </a:solidFill>
            </a:endParaRPr>
          </a:p>
        </p:txBody>
      </p:sp>
    </p:spTree>
  </p:cSld>
  <p:clrMapOvr>
    <a:masterClrMapping/>
  </p:clrMapOvr>
</p:sld>
</file>

<file path=ppt/theme/theme1.xml><?xml version="1.0" encoding="utf-8"?>
<a:theme xmlns:a="http://schemas.openxmlformats.org/drawingml/2006/main" name="CSE 373 Summer 2020">
  <a:themeElements>
    <a:clrScheme name="CSE 373 Summer 2020">
      <a:dk1>
        <a:srgbClr val="000000"/>
      </a:dk1>
      <a:lt1>
        <a:srgbClr val="FFFFFF"/>
      </a:lt1>
      <a:dk2>
        <a:srgbClr val="A7A7A7"/>
      </a:dk2>
      <a:lt2>
        <a:srgbClr val="535353"/>
      </a:lt2>
      <a:accent1>
        <a:srgbClr val="2E235D"/>
      </a:accent1>
      <a:accent2>
        <a:srgbClr val="E83C60"/>
      </a:accent2>
      <a:accent3>
        <a:srgbClr val="2699A9"/>
      </a:accent3>
      <a:accent4>
        <a:srgbClr val="FFC000"/>
      </a:accent4>
      <a:accent5>
        <a:srgbClr val="EE8A64"/>
      </a:accent5>
      <a:accent6>
        <a:srgbClr val="09A98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SE 373 Summer 2020">
  <a:themeElements>
    <a:clrScheme name="CSE 373 Summer 2020">
      <a:dk1>
        <a:srgbClr val="000000"/>
      </a:dk1>
      <a:lt1>
        <a:srgbClr val="FFFFFF"/>
      </a:lt1>
      <a:dk2>
        <a:srgbClr val="A7A7A7"/>
      </a:dk2>
      <a:lt2>
        <a:srgbClr val="535353"/>
      </a:lt2>
      <a:accent1>
        <a:srgbClr val="2E235D"/>
      </a:accent1>
      <a:accent2>
        <a:srgbClr val="E83C60"/>
      </a:accent2>
      <a:accent3>
        <a:srgbClr val="2699A9"/>
      </a:accent3>
      <a:accent4>
        <a:srgbClr val="FFC000"/>
      </a:accent4>
      <a:accent5>
        <a:srgbClr val="EE8A64"/>
      </a:accent5>
      <a:accent6>
        <a:srgbClr val="09A98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2626</TotalTime>
  <Words>2630</Words>
  <Application>Microsoft Office PowerPoint</Application>
  <PresentationFormat>Widescreen</PresentationFormat>
  <Paragraphs>455</Paragraphs>
  <Slides>37</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Calibri</vt:lpstr>
      <vt:lpstr>Montserrat</vt:lpstr>
      <vt:lpstr>Helvetica Neue</vt:lpstr>
      <vt:lpstr>Arial</vt:lpstr>
      <vt:lpstr>Montserrat SemiBold</vt:lpstr>
      <vt:lpstr>Noto Sans Symbols</vt:lpstr>
      <vt:lpstr>Montserrat ExtraBold</vt:lpstr>
      <vt:lpstr>Courier New</vt:lpstr>
      <vt:lpstr>CSE 373 Summer 2020</vt:lpstr>
      <vt:lpstr>Welcome!</vt:lpstr>
      <vt:lpstr>Lecture Outline</vt:lpstr>
      <vt:lpstr>Hi, I’m Brett! (he/him)</vt:lpstr>
      <vt:lpstr>Students</vt:lpstr>
      <vt:lpstr>Lecture Outline</vt:lpstr>
      <vt:lpstr>What is this Class?</vt:lpstr>
      <vt:lpstr>Prerequisite Knowledge</vt:lpstr>
      <vt:lpstr>Other Similar Courses</vt:lpstr>
      <vt:lpstr>Lecture Outline</vt:lpstr>
      <vt:lpstr>How did you learn how to ride a bike?</vt:lpstr>
      <vt:lpstr>Digression: My Pandemic Hobby</vt:lpstr>
      <vt:lpstr>Digression: My Pandemic Hobby</vt:lpstr>
      <vt:lpstr>Digression: My Pandemic Hobby</vt:lpstr>
      <vt:lpstr>How Learning Works</vt:lpstr>
      <vt:lpstr>Learning and AI: Our Philosophy</vt:lpstr>
      <vt:lpstr>Course Components</vt:lpstr>
      <vt:lpstr>Pre-Class Materials</vt:lpstr>
      <vt:lpstr>Pre-Class Materials</vt:lpstr>
      <vt:lpstr>Pre-Class Materials</vt:lpstr>
      <vt:lpstr>Consistent and Active Participation</vt:lpstr>
      <vt:lpstr>Consistent and Active Participation</vt:lpstr>
      <vt:lpstr>Learning in CSE 122: Live Support Systems</vt:lpstr>
      <vt:lpstr>Learning in CSE 122: Async Support Systems</vt:lpstr>
      <vt:lpstr>Lecture Outline</vt:lpstr>
      <vt:lpstr>Think-Pair-Share: Inclusive Environments</vt:lpstr>
      <vt:lpstr>Think-Pair-Share: Exclusive Environments</vt:lpstr>
      <vt:lpstr>The CSE 122 Community</vt:lpstr>
      <vt:lpstr>The World Around Us</vt:lpstr>
      <vt:lpstr>Help Us Improve!</vt:lpstr>
      <vt:lpstr>Lecture Outline</vt:lpstr>
      <vt:lpstr>Course Components</vt:lpstr>
      <vt:lpstr>Course Website</vt:lpstr>
      <vt:lpstr>Other Course Tools</vt:lpstr>
      <vt:lpstr>Lecture Outline</vt:lpstr>
      <vt:lpstr>Hello World</vt:lpstr>
      <vt:lpstr>Review Java Syntax</vt:lpstr>
      <vt:lpstr>“Homework” for Next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BrettWo</dc:creator>
  <cp:lastModifiedBy>Brett Wortzman</cp:lastModifiedBy>
  <cp:revision>66</cp:revision>
  <dcterms:modified xsi:type="dcterms:W3CDTF">2026-09-30T22:46:26Z</dcterms:modified>
</cp:coreProperties>
</file>