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407" r:id="rId3"/>
    <p:sldId id="406" r:id="rId4"/>
    <p:sldId id="408" r:id="rId5"/>
    <p:sldId id="352" r:id="rId6"/>
    <p:sldId id="382" r:id="rId7"/>
    <p:sldId id="358" r:id="rId8"/>
    <p:sldId id="312" r:id="rId9"/>
    <p:sldId id="386" r:id="rId10"/>
    <p:sldId id="387" r:id="rId11"/>
    <p:sldId id="397" r:id="rId12"/>
    <p:sldId id="393" r:id="rId13"/>
    <p:sldId id="395" r:id="rId14"/>
    <p:sldId id="394" r:id="rId15"/>
    <p:sldId id="396" r:id="rId16"/>
    <p:sldId id="398" r:id="rId17"/>
    <p:sldId id="399" r:id="rId18"/>
    <p:sldId id="403" r:id="rId19"/>
    <p:sldId id="404" r:id="rId20"/>
    <p:sldId id="400" r:id="rId21"/>
    <p:sldId id="405" r:id="rId22"/>
    <p:sldId id="401" r:id="rId23"/>
    <p:sldId id="4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407"/>
            <p14:sldId id="406"/>
            <p14:sldId id="408"/>
            <p14:sldId id="352"/>
            <p14:sldId id="382"/>
            <p14:sldId id="358"/>
            <p14:sldId id="312"/>
            <p14:sldId id="386"/>
            <p14:sldId id="387"/>
            <p14:sldId id="397"/>
            <p14:sldId id="393"/>
            <p14:sldId id="395"/>
            <p14:sldId id="394"/>
            <p14:sldId id="396"/>
            <p14:sldId id="398"/>
            <p14:sldId id="399"/>
            <p14:sldId id="403"/>
            <p14:sldId id="404"/>
            <p14:sldId id="400"/>
            <p14:sldId id="405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2DB"/>
    <a:srgbClr val="DE94C3"/>
    <a:srgbClr val="D068E9"/>
    <a:srgbClr val="EE8A64"/>
    <a:srgbClr val="EF5777"/>
    <a:srgbClr val="54A0FF"/>
    <a:srgbClr val="0FB9B1"/>
    <a:srgbClr val="FAFAFA"/>
    <a:srgbClr val="F5F5F5"/>
    <a:srgbClr val="F7B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5" autoAdjust="0"/>
    <p:restoredTop sz="91361"/>
  </p:normalViewPr>
  <p:slideViewPr>
    <p:cSldViewPr snapToGrid="0" snapToObjects="1">
      <p:cViewPr>
        <p:scale>
          <a:sx n="120" d="100"/>
          <a:sy n="120" d="100"/>
        </p:scale>
        <p:origin x="840" y="26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7426F3-256D-58BF-DC97-4AAC9A99E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9682" y="236757"/>
            <a:ext cx="12291682" cy="705435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9E168E-534E-4591-B7C2-9CF216B19E6E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5;p1">
            <a:extLst>
              <a:ext uri="{FF2B5EF4-FFF2-40B4-BE49-F238E27FC236}">
                <a16:creationId xmlns:a16="http://schemas.microsoft.com/office/drawing/2014/main" id="{2FED7302-5128-B44D-975C-7EFD733B73EB}"/>
              </a:ext>
            </a:extLst>
          </p:cNvPr>
          <p:cNvSpPr txBox="1"/>
          <p:nvPr userDrawn="1"/>
        </p:nvSpPr>
        <p:spPr>
          <a:xfrm>
            <a:off x="7779123" y="385484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35147DA0-BB69-F848-B4A0-A85CF2DEFB35}"/>
              </a:ext>
            </a:extLst>
          </p:cNvPr>
          <p:cNvSpPr txBox="1"/>
          <p:nvPr userDrawn="1"/>
        </p:nvSpPr>
        <p:spPr>
          <a:xfrm>
            <a:off x="8379355" y="44037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CDCE798F-8630-B59F-7B9B-6CBCE491A5FC}"/>
              </a:ext>
            </a:extLst>
          </p:cNvPr>
          <p:cNvSpPr txBox="1"/>
          <p:nvPr userDrawn="1"/>
        </p:nvSpPr>
        <p:spPr>
          <a:xfrm>
            <a:off x="7226456" y="44037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EEF7214C-46F4-1A8C-F32C-7A704EC3E53D}"/>
              </a:ext>
            </a:extLst>
          </p:cNvPr>
          <p:cNvSpPr txBox="1"/>
          <p:nvPr userDrawn="1"/>
        </p:nvSpPr>
        <p:spPr>
          <a:xfrm>
            <a:off x="7226456" y="46643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9;p1">
            <a:extLst>
              <a:ext uri="{FF2B5EF4-FFF2-40B4-BE49-F238E27FC236}">
                <a16:creationId xmlns:a16="http://schemas.microsoft.com/office/drawing/2014/main" id="{59502E5F-CD07-DC54-A58D-BE885A3AAC78}"/>
              </a:ext>
            </a:extLst>
          </p:cNvPr>
          <p:cNvSpPr txBox="1"/>
          <p:nvPr userDrawn="1"/>
        </p:nvSpPr>
        <p:spPr>
          <a:xfrm>
            <a:off x="8379355" y="464949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Google Shape;47;p21">
            <a:extLst>
              <a:ext uri="{FF2B5EF4-FFF2-40B4-BE49-F238E27FC236}">
                <a16:creationId xmlns:a16="http://schemas.microsoft.com/office/drawing/2014/main" id="{12A95FEB-DC11-D1D3-BFAA-D123A7659CBD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09: Maps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F8FE-1DCB-0C41-CE68-A374F17B9644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Maps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988772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form of potato?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DCDC2-935E-3A6E-4D27-02DF05A0B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461" y="5665380"/>
            <a:ext cx="1091905" cy="109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Returned by the </a:t>
            </a:r>
            <a:r>
              <a:rPr lang="en-US" sz="3200" dirty="0">
                <a:latin typeface="Consolas" panose="020B0609020204030204" pitchFamily="49" charset="0"/>
              </a:rPr>
              <a:t>iterator() </a:t>
            </a:r>
            <a:r>
              <a:rPr lang="en-US" sz="3200" dirty="0"/>
              <a:t>method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You must use the iterator’s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remove()</a:t>
            </a:r>
            <a:r>
              <a:rPr lang="en-US" sz="3200" dirty="0">
                <a:solidFill>
                  <a:srgbClr val="000000"/>
                </a:solidFill>
              </a:rPr>
              <a:t> method to remove things from what you’re iterating over – otherwise 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221498"/>
          <a:ext cx="10515600" cy="232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189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6266411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hasNext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/>
                        <a:t> if there are more elements for the iterator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the next element in the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Removes and returns the element that was last returned by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Sets, Iterators, For-each Loop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Map Review</a:t>
            </a:r>
          </a:p>
          <a:p>
            <a:pPr>
              <a:spcAft>
                <a:spcPts val="1200"/>
              </a:spcAft>
            </a:pPr>
            <a:r>
              <a:rPr lang="en-US" i="1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joinRosters</a:t>
            </a:r>
            <a:endParaRPr lang="en-US" i="1" dirty="0"/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mostFrequentStart</a:t>
            </a:r>
            <a:endParaRPr lang="en-US" i="1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26501" y="276403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AB95-7E28-5E15-E00E-C0E993C6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73038"/>
          </a:xfrm>
        </p:spPr>
        <p:txBody>
          <a:bodyPr>
            <a:normAutofit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any*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*Same as Python’s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2" descr="https://static.us.edusercontent.com/files/lqdut9vmmq9cp9Yx20muXcSr">
            <a:extLst>
              <a:ext uri="{FF2B5EF4-FFF2-40B4-BE49-F238E27FC236}">
                <a16:creationId xmlns:a16="http://schemas.microsoft.com/office/drawing/2014/main" id="{49F91B73-8C70-48C8-8F29-DD831FA2A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1712" r="1463" b="3312"/>
          <a:stretch/>
        </p:blipFill>
        <p:spPr bwMode="auto">
          <a:xfrm>
            <a:off x="7512323" y="1946953"/>
            <a:ext cx="4426132" cy="43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AC6039B9-A884-0671-9540-3DEF7CA5C77C}"/>
              </a:ext>
            </a:extLst>
          </p:cNvPr>
          <p:cNvSpPr/>
          <p:nvPr/>
        </p:nvSpPr>
        <p:spPr>
          <a:xfrm>
            <a:off x="8659201" y="3160228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3486AC1-C92B-0DBA-066B-A5AA83DBE8E9}"/>
              </a:ext>
            </a:extLst>
          </p:cNvPr>
          <p:cNvSpPr/>
          <p:nvPr/>
        </p:nvSpPr>
        <p:spPr>
          <a:xfrm>
            <a:off x="10413754" y="333982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BA01D11-7FAC-AAE7-E341-79487DF01181}"/>
              </a:ext>
            </a:extLst>
          </p:cNvPr>
          <p:cNvSpPr/>
          <p:nvPr/>
        </p:nvSpPr>
        <p:spPr>
          <a:xfrm>
            <a:off x="8481600" y="4111646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20C0180-3C2B-7761-B298-9D1CC9166BEE}"/>
              </a:ext>
            </a:extLst>
          </p:cNvPr>
          <p:cNvSpPr/>
          <p:nvPr/>
        </p:nvSpPr>
        <p:spPr>
          <a:xfrm>
            <a:off x="10271025" y="4152898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2AAA0BE-0B0A-A031-445C-6FDAB5994743}"/>
              </a:ext>
            </a:extLst>
          </p:cNvPr>
          <p:cNvSpPr/>
          <p:nvPr/>
        </p:nvSpPr>
        <p:spPr>
          <a:xfrm>
            <a:off x="9164217" y="2064214"/>
            <a:ext cx="334675" cy="360266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3469-DC60-DC0C-23A2-94F93018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AE46-1175-A350-E2D5-39C0E7801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r>
              <a:rPr lang="en-US" dirty="0"/>
              <a:t>Implementations: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05AB8-9456-86C0-4AEF-E559113192FA}"/>
              </a:ext>
            </a:extLst>
          </p:cNvPr>
          <p:cNvSpPr txBox="1"/>
          <p:nvPr/>
        </p:nvSpPr>
        <p:spPr>
          <a:xfrm>
            <a:off x="2039178" y="2686347"/>
            <a:ext cx="8964619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Making a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adding elements to the above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2000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Stromae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Ma </a:t>
            </a:r>
            <a:r>
              <a:rPr lang="en-US" sz="2000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Meilleure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Ennemie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"Aitana"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"Segundo </a:t>
            </a:r>
            <a:r>
              <a:rPr lang="en-US" sz="2000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Intento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"Laufey"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"Promise"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Getting a value for a key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song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favArtistToSong.get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"Aitana"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(song);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5492BF-351D-CA2D-2C46-7D8574BD9F2C}"/>
              </a:ext>
            </a:extLst>
          </p:cNvPr>
          <p:cNvCxnSpPr>
            <a:cxnSpLocks/>
          </p:cNvCxnSpPr>
          <p:nvPr/>
        </p:nvCxnSpPr>
        <p:spPr>
          <a:xfrm flipH="1">
            <a:off x="6407013" y="3111277"/>
            <a:ext cx="1160979" cy="85275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1A64B-C444-9B81-F566-9362B088C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90029"/>
              </p:ext>
            </p:extLst>
          </p:nvPr>
        </p:nvGraphicFramePr>
        <p:xfrm>
          <a:off x="838200" y="1326976"/>
          <a:ext cx="10515600" cy="526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87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8004313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a mapping from the given key to the given value;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if the key already exists, </a:t>
                      </a:r>
                      <a:r>
                        <a:rPr kumimoji="0" lang="en-US" alt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replaces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its value with the given one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value mapped to the given key 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not found)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containsKey(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 contains a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any existing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563529482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key/value pairs from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407604290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key/value pairs in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30610016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map's size is 0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42209661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"{a=90, d=60, c=70}"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9242629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keySet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set of all keys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200500315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values()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collection of all values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384327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0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370D-DBD0-084D-DD86-5F2062CF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3B1B-778B-290D-B1D5-4D09A0D3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data structures with marked differences in how their implementations behave</a:t>
            </a:r>
          </a:p>
          <a:p>
            <a:r>
              <a:rPr lang="en-US" dirty="0"/>
              <a:t>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ADT / Interface</a:t>
            </a:r>
          </a:p>
          <a:p>
            <a:r>
              <a:rPr lang="en-US" dirty="0"/>
              <a:t>Two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implementations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 – Pretty fast, </a:t>
            </a:r>
            <a:r>
              <a:rPr lang="en-US" u="sng" dirty="0"/>
              <a:t>and</a:t>
            </a:r>
            <a:r>
              <a:rPr lang="en-US" dirty="0"/>
              <a:t> sorted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lang="en-US" dirty="0"/>
              <a:t> – Extremely fast, unsorted keys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377D3-E220-0AA5-2ADC-8300E0CE9425}"/>
              </a:ext>
            </a:extLst>
          </p:cNvPr>
          <p:cNvSpPr txBox="1"/>
          <p:nvPr/>
        </p:nvSpPr>
        <p:spPr>
          <a:xfrm>
            <a:off x="2588006" y="4539823"/>
            <a:ext cx="7015987" cy="101566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map1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map2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HashMap&lt;&gt;();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33004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9F7F-A5C4-4DE8-9085-6535E642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Select the method calls required to modify the given map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3600" dirty="0"/>
              <a:t> as follows: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68C0E-B238-49D0-A4F5-D60FF3598B59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53CAF-64E3-47E0-8057-5FEA17C1B66D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</p:spTree>
    <p:extLst>
      <p:ext uri="{BB962C8B-B14F-4D97-AF65-F5344CB8AC3E}">
        <p14:creationId xmlns:p14="http://schemas.microsoft.com/office/powerpoint/2010/main" val="272396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00A881-DAA6-4B46-94CE-20A9A02D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Autofit/>
          </a:bodyPr>
          <a:lstStyle/>
          <a:p>
            <a:r>
              <a:rPr lang="en-US" sz="3600" dirty="0"/>
              <a:t>Select the method calls required to modify the given map m as follows: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320BD-4B9A-4FCF-A0E4-735B96DACBC3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m’s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m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4755C-304C-403E-BA68-2EB431D2A016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</p:spTree>
    <p:extLst>
      <p:ext uri="{BB962C8B-B14F-4D97-AF65-F5344CB8AC3E}">
        <p14:creationId xmlns:p14="http://schemas.microsoft.com/office/powerpoint/2010/main" val="2352357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Sets, Iterators, For-each Loop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b="1" i="1" dirty="0">
                <a:solidFill>
                  <a:schemeClr val="accent5"/>
                </a:solidFill>
              </a:rPr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joinRosters</a:t>
            </a:r>
            <a:endParaRPr lang="en-US" i="1" dirty="0"/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mostFrequentStart</a:t>
            </a:r>
            <a:endParaRPr lang="en-US" i="1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321061" y="344094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Sets, Iterators, For-each Loop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i="1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b="1" i="1" dirty="0">
                <a:solidFill>
                  <a:schemeClr val="accent5"/>
                </a:solidFill>
              </a:rPr>
              <a:t>Practice: </a:t>
            </a:r>
            <a:r>
              <a:rPr lang="en-US" b="1" i="1" dirty="0" err="1">
                <a:solidFill>
                  <a:schemeClr val="accent5"/>
                </a:solidFill>
              </a:rPr>
              <a:t>joinRosters</a:t>
            </a:r>
            <a:endParaRPr lang="en-US" b="1" i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mostFrequentStart</a:t>
            </a:r>
            <a:endParaRPr lang="en-US" i="1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73411" y="411634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Sets, Iterators, For-each Loop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Map</a:t>
            </a:r>
            <a:r>
              <a:rPr lang="en-US" b="1" dirty="0"/>
              <a:t> </a:t>
            </a: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i="1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joinRosters</a:t>
            </a:r>
            <a:endParaRPr lang="en-US" i="1" dirty="0"/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mostFrequentStart</a:t>
            </a:r>
            <a:endParaRPr lang="en-US" i="1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69352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1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912-E6DD-4718-8A8C-9586A4CA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joinRosters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BD175-1FD0-4547-A72A-CD07ECEE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4830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Write a method </a:t>
            </a:r>
            <a:r>
              <a:rPr lang="en-US" dirty="0" err="1">
                <a:latin typeface="Consolas" panose="020B0609020204030204" pitchFamily="49" charset="0"/>
              </a:rPr>
              <a:t>joinRosters</a:t>
            </a:r>
            <a:r>
              <a:rPr lang="en-US" dirty="0"/>
              <a:t> that combines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student name to quiz section, and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TA name to quiz section and prints all pairs of students/</a:t>
            </a:r>
            <a:r>
              <a:rPr lang="en-US" dirty="0" err="1"/>
              <a:t>TAs.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 err="1">
                <a:latin typeface="Consolas" panose="020B0609020204030204" pitchFamily="49" charset="0"/>
              </a:rPr>
              <a:t>studentSections</a:t>
            </a:r>
            <a:r>
              <a:rPr lang="en-US" dirty="0"/>
              <a:t> stores the following map: 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{Alan=AC, Jerry=AB, </a:t>
            </a:r>
            <a:r>
              <a:rPr lang="en-US" sz="2600" dirty="0" err="1">
                <a:latin typeface="Consolas" panose="020B0609020204030204" pitchFamily="49" charset="0"/>
              </a:rPr>
              <a:t>Yueying</a:t>
            </a:r>
            <a:r>
              <a:rPr lang="en-US" sz="2600" dirty="0">
                <a:latin typeface="Consolas" panose="020B0609020204030204" pitchFamily="49" charset="0"/>
              </a:rPr>
              <a:t>=AA, Sharon=AB, Steven=AB, </a:t>
            </a:r>
            <a:r>
              <a:rPr lang="en-US" sz="2600" dirty="0" err="1">
                <a:latin typeface="Consolas" panose="020B0609020204030204" pitchFamily="49" charset="0"/>
              </a:rPr>
              <a:t>Zewditu</a:t>
            </a:r>
            <a:r>
              <a:rPr lang="en-US" sz="2600" dirty="0">
                <a:latin typeface="Consolas" panose="020B0609020204030204" pitchFamily="49" charset="0"/>
              </a:rPr>
              <a:t>=BA}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 err="1">
                <a:latin typeface="Consolas" panose="020B0609020204030204" pitchFamily="49" charset="0"/>
              </a:rPr>
              <a:t>taSections</a:t>
            </a:r>
            <a:r>
              <a:rPr lang="en-US" dirty="0"/>
              <a:t> stores the following map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</a:t>
            </a:r>
            <a:r>
              <a:rPr lang="en-US" sz="2600" dirty="0" err="1">
                <a:latin typeface="Consolas" panose="020B0609020204030204" pitchFamily="49" charset="0"/>
              </a:rPr>
              <a:t>Ayush</a:t>
            </a:r>
            <a:r>
              <a:rPr lang="en-US" sz="2600" dirty="0">
                <a:latin typeface="Consolas" panose="020B0609020204030204" pitchFamily="49" charset="0"/>
              </a:rPr>
              <a:t>=BA, Marcus=AA, Aishah=AB, </a:t>
            </a:r>
            <a:r>
              <a:rPr lang="en-US" sz="2600" dirty="0" err="1">
                <a:latin typeface="Consolas" panose="020B0609020204030204" pitchFamily="49" charset="0"/>
              </a:rPr>
              <a:t>Chaafen</a:t>
            </a:r>
            <a:r>
              <a:rPr lang="en-US" sz="2600" dirty="0">
                <a:latin typeface="Consolas" panose="020B0609020204030204" pitchFamily="49" charset="0"/>
              </a:rPr>
              <a:t>=AC}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05457-DA73-4C70-A465-0749F3BC9D0D}"/>
              </a:ext>
            </a:extLst>
          </p:cNvPr>
          <p:cNvSpPr txBox="1"/>
          <p:nvPr/>
        </p:nvSpPr>
        <p:spPr>
          <a:xfrm>
            <a:off x="8097865" y="4332237"/>
            <a:ext cx="3953288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AC: Alan - </a:t>
            </a:r>
            <a:r>
              <a:rPr lang="en-US" sz="2400" dirty="0" err="1">
                <a:solidFill>
                  <a:srgbClr val="333333"/>
                </a:solidFill>
                <a:latin typeface="Source Code Pro" panose="020B0509030403020204" pitchFamily="49" charset="0"/>
              </a:rPr>
              <a:t>Chaafen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b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</a:b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AB: Jerry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Aishah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AB: Sharon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Aishah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AB: Steven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Aishah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AA: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Yueying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– Marcus BA: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Zewditu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–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Ayush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77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Sets, Iterators, 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joinRosters</a:t>
            </a:r>
            <a:endParaRPr lang="en-US" i="1" dirty="0"/>
          </a:p>
          <a:p>
            <a:pPr>
              <a:spcAft>
                <a:spcPts val="1200"/>
              </a:spcAft>
            </a:pPr>
            <a:r>
              <a:rPr lang="en-US" b="1" i="1" dirty="0">
                <a:solidFill>
                  <a:schemeClr val="accent5"/>
                </a:solidFill>
              </a:rPr>
              <a:t>Practice: </a:t>
            </a:r>
            <a:r>
              <a:rPr lang="en-US" b="1" i="1" dirty="0" err="1">
                <a:solidFill>
                  <a:schemeClr val="accent5"/>
                </a:solidFill>
              </a:rPr>
              <a:t>mostFrequentStart</a:t>
            </a:r>
            <a:endParaRPr lang="en-US" b="1" i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87316" y="477372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4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/>
              <a:t>mostFrequentStart</a:t>
            </a:r>
            <a:r>
              <a:rPr lang="en-US" dirty="0"/>
              <a:t> that takes a Set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largest “word family” as defined as the family with the most words in it</a:t>
            </a:r>
          </a:p>
          <a:p>
            <a:r>
              <a:rPr lang="en-US" dirty="0"/>
              <a:t>Returns the starting letter of the largest word family (and if time, should update the Set of words to only have words from the selected family). </a:t>
            </a:r>
          </a:p>
        </p:txBody>
      </p:sp>
    </p:spTree>
    <p:extLst>
      <p:ext uri="{BB962C8B-B14F-4D97-AF65-F5344CB8AC3E}">
        <p14:creationId xmlns:p14="http://schemas.microsoft.com/office/powerpoint/2010/main" val="1933776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'l' has the largest word family, we return </a:t>
            </a:r>
            <a:r>
              <a:rPr lang="en-US" dirty="0">
                <a:latin typeface="Consolas" panose="020B0609020204030204" pitchFamily="49" charset="0"/>
              </a:rPr>
              <a:t>'l'</a:t>
            </a:r>
            <a:r>
              <a:rPr lang="en-US" dirty="0"/>
              <a:t> and modify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'l'. </a:t>
            </a:r>
          </a:p>
        </p:txBody>
      </p:sp>
    </p:spTree>
    <p:extLst>
      <p:ext uri="{BB962C8B-B14F-4D97-AF65-F5344CB8AC3E}">
        <p14:creationId xmlns:p14="http://schemas.microsoft.com/office/powerpoint/2010/main" val="403120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7BB3-7B52-41DB-A2D8-59DF49E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6B19-331A-428C-A5CC-CD53E0365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Reminder: Quiz 1 is Tuesday, February 18</a:t>
            </a:r>
            <a:r>
              <a:rPr lang="en-US" sz="4000" baseline="30000" dirty="0"/>
              <a:t>th</a:t>
            </a:r>
          </a:p>
          <a:p>
            <a:pPr lvl="1"/>
            <a:r>
              <a:rPr lang="en-US" sz="3600" dirty="0"/>
              <a:t>Quiz 0 results coming soon! </a:t>
            </a:r>
          </a:p>
          <a:p>
            <a:r>
              <a:rPr lang="en-US" sz="4000" dirty="0"/>
              <a:t>Resubmission Cycle 2 (R2) form open now</a:t>
            </a:r>
          </a:p>
          <a:p>
            <a:pPr lvl="1"/>
            <a:r>
              <a:rPr lang="en-US" sz="3200" dirty="0"/>
              <a:t>Due Tuesday, Feb 11 by 11:59 PM</a:t>
            </a:r>
          </a:p>
          <a:p>
            <a:pPr lvl="1"/>
            <a:r>
              <a:rPr lang="en-US" sz="3200" dirty="0"/>
              <a:t>Eligible Assignments: </a:t>
            </a:r>
            <a:r>
              <a:rPr lang="en-US" sz="3200" b="1" dirty="0">
                <a:solidFill>
                  <a:srgbClr val="EF5777"/>
                </a:solidFill>
              </a:rPr>
              <a:t>C0</a:t>
            </a:r>
            <a:r>
              <a:rPr lang="en-US" sz="3200" dirty="0"/>
              <a:t>, P0, C1</a:t>
            </a:r>
          </a:p>
          <a:p>
            <a:r>
              <a:rPr lang="en-US" sz="4000" dirty="0"/>
              <a:t>Programming Assignment 2 (P2) releasing later today! </a:t>
            </a:r>
          </a:p>
          <a:p>
            <a:pPr lvl="1"/>
            <a:r>
              <a:rPr lang="en-US" sz="3600" dirty="0"/>
              <a:t>Due Thursday, </a:t>
            </a:r>
            <a:r>
              <a:rPr lang="en-US" sz="3600" b="1" dirty="0"/>
              <a:t>Feb 20</a:t>
            </a:r>
            <a:r>
              <a:rPr lang="en-US" sz="3600" dirty="0"/>
              <a:t> by 11:59pm</a:t>
            </a:r>
          </a:p>
        </p:txBody>
      </p:sp>
    </p:spTree>
    <p:extLst>
      <p:ext uri="{BB962C8B-B14F-4D97-AF65-F5344CB8AC3E}">
        <p14:creationId xmlns:p14="http://schemas.microsoft.com/office/powerpoint/2010/main" val="305293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A703B-C5AC-8238-A007-5E1C65BA5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548F-7978-D65D-399E-72433DC0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FB182-35D4-E0A7-E6EB-A2D560A73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Sets, Iterators, For-each Loop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i="1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joinRosters</a:t>
            </a:r>
            <a:endParaRPr lang="en-US" i="1" dirty="0"/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mostFrequentStart</a:t>
            </a:r>
            <a:endParaRPr lang="en-US" i="1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47F5F54-4FC9-D1F9-9137-AFB2E5919672}"/>
              </a:ext>
            </a:extLst>
          </p:cNvPr>
          <p:cNvSpPr/>
          <p:nvPr/>
        </p:nvSpPr>
        <p:spPr>
          <a:xfrm rot="10800000">
            <a:off x="6804646" y="210648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2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unique values (no duplicates allowed) that can perform the following operations </a:t>
            </a:r>
            <a:r>
              <a:rPr lang="en-US" sz="3600" u="sng" dirty="0"/>
              <a:t>efficiently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add</a:t>
            </a:r>
          </a:p>
          <a:p>
            <a:pPr lvl="1"/>
            <a:r>
              <a:rPr lang="en-US" sz="3200" dirty="0"/>
              <a:t>remove</a:t>
            </a:r>
          </a:p>
          <a:p>
            <a:pPr lvl="1"/>
            <a:r>
              <a:rPr lang="en-US" sz="3200" dirty="0"/>
              <a:t>search (contains)</a:t>
            </a:r>
          </a:p>
          <a:p>
            <a:pPr lvl="1"/>
            <a:endParaRPr lang="en-US" sz="3200" dirty="0"/>
          </a:p>
          <a:p>
            <a:r>
              <a:rPr lang="en-US" sz="3600" dirty="0"/>
              <a:t>We don’t think of a set as having indices; we just add things to the set in general and don’t worry about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07B86-DD22-4E48-BD46-1CA3EBF6E1A3}"/>
              </a:ext>
            </a:extLst>
          </p:cNvPr>
          <p:cNvSpPr/>
          <p:nvPr/>
        </p:nvSpPr>
        <p:spPr>
          <a:xfrm>
            <a:off x="7281949" y="2604655"/>
            <a:ext cx="2543695" cy="175675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3A244-8610-41F2-8C4C-3BB3AF5FBCE9}"/>
              </a:ext>
            </a:extLst>
          </p:cNvPr>
          <p:cNvSpPr txBox="1"/>
          <p:nvPr/>
        </p:nvSpPr>
        <p:spPr>
          <a:xfrm>
            <a:off x="7838902" y="2843213"/>
            <a:ext cx="7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641-BA16-426E-A9F2-677DC8193E45}"/>
              </a:ext>
            </a:extLst>
          </p:cNvPr>
          <p:cNvSpPr txBox="1"/>
          <p:nvPr/>
        </p:nvSpPr>
        <p:spPr>
          <a:xfrm>
            <a:off x="8686801" y="321254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FAFCC-BFDC-4D7C-82EC-F88269343A94}"/>
              </a:ext>
            </a:extLst>
          </p:cNvPr>
          <p:cNvSpPr txBox="1"/>
          <p:nvPr/>
        </p:nvSpPr>
        <p:spPr>
          <a:xfrm>
            <a:off x="8553796" y="2875002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hola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5DF12-D23D-419B-9678-16A43E3E8D95}"/>
              </a:ext>
            </a:extLst>
          </p:cNvPr>
          <p:cNvSpPr txBox="1"/>
          <p:nvPr/>
        </p:nvSpPr>
        <p:spPr>
          <a:xfrm>
            <a:off x="7392785" y="3320285"/>
            <a:ext cx="13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"bonjour"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2A27F-5F5D-4F08-81A1-0931F9EBFD40}"/>
              </a:ext>
            </a:extLst>
          </p:cNvPr>
          <p:cNvSpPr txBox="1"/>
          <p:nvPr/>
        </p:nvSpPr>
        <p:spPr>
          <a:xfrm>
            <a:off x="7875617" y="3765568"/>
            <a:ext cx="17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konnichiwa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is an interface in Java </a:t>
            </a:r>
          </a:p>
          <a:p>
            <a:pPr lvl="1"/>
            <a:r>
              <a:rPr lang="en-US" sz="3200" dirty="0"/>
              <a:t>In </a:t>
            </a:r>
            <a:r>
              <a:rPr lang="en-US" sz="3200" dirty="0" err="1">
                <a:latin typeface="Consolas" panose="020B0609020204030204" pitchFamily="49" charset="0"/>
              </a:rPr>
              <a:t>java.util</a:t>
            </a:r>
            <a:endParaRPr lang="en-US" sz="3200" dirty="0">
              <a:latin typeface="Consolas" panose="020B0609020204030204" pitchFamily="49" charset="0"/>
            </a:endParaRPr>
          </a:p>
          <a:p>
            <a:pPr lvl="1"/>
            <a:endParaRPr lang="en-US" sz="3600" dirty="0"/>
          </a:p>
          <a:p>
            <a:r>
              <a:rPr lang="en-US" sz="3600" dirty="0">
                <a:latin typeface="Consolas" panose="020B0609020204030204" pitchFamily="49" charset="0"/>
              </a:rPr>
              <a:t>HashSet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are classes that implement the </a:t>
            </a:r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interface in Java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HashSet</a:t>
            </a:r>
            <a:r>
              <a:rPr lang="en-US" sz="2800" dirty="0"/>
              <a:t>: Very fast! Implemented using a “hash table” array</a:t>
            </a:r>
          </a:p>
          <a:p>
            <a:pPr lvl="2"/>
            <a:r>
              <a:rPr lang="en-US" sz="2400" i="1" dirty="0"/>
              <a:t>Elements are stored in an unpredictable order</a:t>
            </a:r>
            <a:endParaRPr lang="en-US" sz="2400" dirty="0"/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TreeSet</a:t>
            </a:r>
            <a:r>
              <a:rPr lang="en-US" sz="2800" dirty="0"/>
              <a:t>: Pretty fast! Implemented using a “binary search tree”</a:t>
            </a:r>
          </a:p>
          <a:p>
            <a:pPr lvl="2"/>
            <a:r>
              <a:rPr lang="en-US" sz="2400" i="1" dirty="0"/>
              <a:t>Elements are stored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1353215"/>
          <a:ext cx="11016344" cy="472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add(value)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Adds the given value to the set, returns whether or not the given value was added successfully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contains(value)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given value is found in this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remove(value)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from the set; 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 contained the value,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if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Removes all elements from the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set’s size is 0;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10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representation of the set such as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"[3, 42, -7, 15]"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A new kind of loop! ✨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words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words)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BUT, you cannot </a:t>
            </a:r>
            <a:r>
              <a:rPr lang="en-US" sz="3600" u="sng" dirty="0"/>
              <a:t>modify</a:t>
            </a:r>
            <a:r>
              <a:rPr lang="en-US" sz="3600" i="1" dirty="0"/>
              <a:t> </a:t>
            </a:r>
            <a:r>
              <a:rPr lang="en-US" sz="3600" dirty="0"/>
              <a:t>the data structure inside a for-each loop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/>
          </a:p>
          <a:p>
            <a:pPr lvl="1"/>
            <a:r>
              <a:rPr lang="en-US" sz="3200" dirty="0"/>
              <a:t>They are “read-only”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951464" cy="51216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dirty="0"/>
              <a:t>A new object that has access to all of the elements of a given collection and gives them to you one at a time—</a:t>
            </a:r>
            <a:r>
              <a:rPr lang="en-US" sz="4600" u="sng" dirty="0"/>
              <a:t>and</a:t>
            </a:r>
            <a:r>
              <a:rPr lang="en-US" sz="4600" dirty="0"/>
              <a:t> it lets you modify the collection!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4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lyrics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4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40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  <a:endParaRPr 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Iterator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40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itr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lyrics.iterator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itr.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hasNext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next =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itr.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4000" dirty="0">
                <a:solidFill>
                  <a:srgbClr val="AF02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next.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"woo"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itr.remove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48D300-D54F-CAB8-CFB5-A9C2A10D24A2}"/>
              </a:ext>
            </a:extLst>
          </p:cNvPr>
          <p:cNvCxnSpPr>
            <a:cxnSpLocks/>
          </p:cNvCxnSpPr>
          <p:nvPr/>
        </p:nvCxnSpPr>
        <p:spPr>
          <a:xfrm flipH="1" flipV="1">
            <a:off x="5110423" y="5325000"/>
            <a:ext cx="1311642" cy="63986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70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19503</TotalTime>
  <Words>1600</Words>
  <Application>Microsoft Macintosh PowerPoint</Application>
  <PresentationFormat>Widescreen</PresentationFormat>
  <Paragraphs>250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Source Code Pro</vt:lpstr>
      <vt:lpstr>System Font Regular</vt:lpstr>
      <vt:lpstr>Tahoma</vt:lpstr>
      <vt:lpstr>CSE 373 Summer 2020</vt:lpstr>
      <vt:lpstr>Maps</vt:lpstr>
      <vt:lpstr>Lecture Outline</vt:lpstr>
      <vt:lpstr>Announcements</vt:lpstr>
      <vt:lpstr>Lecture Outline</vt:lpstr>
      <vt:lpstr>Sets (ADT)</vt:lpstr>
      <vt:lpstr>Sets in Java</vt:lpstr>
      <vt:lpstr>Set Methods</vt:lpstr>
      <vt:lpstr>For-Each Loop</vt:lpstr>
      <vt:lpstr>Iterators</vt:lpstr>
      <vt:lpstr>Iterators</vt:lpstr>
      <vt:lpstr>Lecture Outline</vt:lpstr>
      <vt:lpstr>Map ADT</vt:lpstr>
      <vt:lpstr>Programming with Maps in Java</vt:lpstr>
      <vt:lpstr>Programming with Maps in Java</vt:lpstr>
      <vt:lpstr>Map Implementations</vt:lpstr>
      <vt:lpstr>Select the method calls required to modify the given map m as follows:</vt:lpstr>
      <vt:lpstr>Select the method calls required to modify the given map m as follows:</vt:lpstr>
      <vt:lpstr>Lecture Outline</vt:lpstr>
      <vt:lpstr>Lecture Outline</vt:lpstr>
      <vt:lpstr>joinRosters</vt:lpstr>
      <vt:lpstr>Lecture Outline</vt:lpstr>
      <vt:lpstr>mostFrequentStart</vt:lpstr>
      <vt:lpstr>mostFrequentStart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346</cp:revision>
  <cp:lastPrinted>2022-09-27T21:33:44Z</cp:lastPrinted>
  <dcterms:created xsi:type="dcterms:W3CDTF">2020-06-13T06:27:42Z</dcterms:created>
  <dcterms:modified xsi:type="dcterms:W3CDTF">2025-02-07T18:59:05Z</dcterms:modified>
</cp:coreProperties>
</file>