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Lst>
  <p:sldSz cx="12192000" cy="6858000"/>
  <p:notesSz cx="6858000" cy="9144000"/>
  <p:embeddedFontLst>
    <p:embeddedFont>
      <p:font typeface="Consolas" panose="020B0609020204030204" pitchFamily="49" charset="0"/>
      <p:regular r:id="rId18"/>
      <p:bold r:id="rId19"/>
      <p:italic r:id="rId20"/>
      <p:boldItalic r:id="rId21"/>
    </p:embeddedFont>
    <p:embeddedFont>
      <p:font typeface="Montserrat" pitchFamily="2" charset="77"/>
      <p:regular r:id="rId22"/>
      <p:bold r:id="rId23"/>
      <p:italic r:id="rId24"/>
      <p:boldItalic r:id="rId25"/>
    </p:embeddedFont>
    <p:embeddedFont>
      <p:font typeface="Montserrat ExtraBold" pitchFamily="2" charset="77"/>
      <p:bold r:id="rId26"/>
      <p:italic r:id="rId27"/>
      <p:boldItalic r:id="rId28"/>
    </p:embeddedFont>
    <p:embeddedFont>
      <p:font typeface="Montserrat SemiBold" panose="020F0502020204030204" pitchFamily="34" charset="0"/>
      <p:regular r:id="rId29"/>
      <p:bold r:id="rId30"/>
      <p:italic r:id="rId31"/>
      <p:boldItalic r:id="rId32"/>
    </p:embeddedFont>
    <p:embeddedFont>
      <p:font typeface="Tahoma" panose="020B0604030504040204"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yVw2ZqAFQ80rzyo2k+jgw8odQL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58BF"/>
    <a:srgbClr val="71C9BD"/>
    <a:srgbClr val="83E5D7"/>
    <a:srgbClr val="FF2F92"/>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2EAD2A-AD2F-4DEB-80A6-4EE054C8A0A5}">
  <a:tblStyle styleId="{212EAD2A-AD2F-4DEB-80A6-4EE054C8A0A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customschemas.google.com/relationships/presentationmetadata" Target="meta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cdfb2db708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cdfb2db70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13" name="Google Shape;11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270901" y="4174812"/>
            <a:ext cx="6212925" cy="195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F0F0F0"/>
              </a:buClr>
              <a:buSzPts val="6000"/>
              <a:buFont typeface="Montserrat SemiBold"/>
              <a:buNone/>
              <a:defRPr sz="6000" b="0" i="0">
                <a:solidFill>
                  <a:srgbClr val="F0F0F0"/>
                </a:solidFill>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 name="Google Shape;19;p18"/>
          <p:cNvSpPr txBox="1"/>
          <p:nvPr/>
        </p:nvSpPr>
        <p:spPr>
          <a:xfrm>
            <a:off x="292976" y="3182200"/>
            <a:ext cx="36826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F0F0F0"/>
                </a:solidFill>
                <a:latin typeface="Montserrat ExtraBold"/>
                <a:ea typeface="Montserrat ExtraBold"/>
                <a:cs typeface="Montserrat ExtraBold"/>
                <a:sym typeface="Montserrat ExtraBold"/>
              </a:rPr>
              <a:t>CSE 122</a:t>
            </a:r>
            <a:endParaRPr/>
          </a:p>
        </p:txBody>
      </p:sp>
      <p:sp>
        <p:nvSpPr>
          <p:cNvPr id="20" name="Google Shape;20;p18"/>
          <p:cNvSpPr/>
          <p:nvPr/>
        </p:nvSpPr>
        <p:spPr>
          <a:xfrm>
            <a:off x="420128" y="2753848"/>
            <a:ext cx="1269523" cy="420130"/>
          </a:xfrm>
          <a:prstGeom prst="roundRect">
            <a:avLst>
              <a:gd name="adj" fmla="val 16667"/>
            </a:avLst>
          </a:prstGeom>
          <a:solidFill>
            <a:srgbClr val="FA82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a:solidFill>
                  <a:schemeClr val="lt1"/>
                </a:solidFill>
                <a:latin typeface="Montserrat"/>
                <a:ea typeface="Montserrat"/>
                <a:cs typeface="Montserrat"/>
                <a:sym typeface="Montserrat"/>
              </a:rPr>
              <a:t>LEC 07</a:t>
            </a:r>
            <a:endParaRPr/>
          </a:p>
        </p:txBody>
      </p:sp>
      <p:sp>
        <p:nvSpPr>
          <p:cNvPr id="21" name="Google Shape;21;p18"/>
          <p:cNvSpPr/>
          <p:nvPr/>
        </p:nvSpPr>
        <p:spPr>
          <a:xfrm>
            <a:off x="7124352" y="1251643"/>
            <a:ext cx="5250244" cy="5369600"/>
          </a:xfrm>
          <a:prstGeom prst="roundRect">
            <a:avLst>
              <a:gd name="adj" fmla="val 1114"/>
            </a:avLst>
          </a:prstGeom>
          <a:solidFill>
            <a:srgbClr val="FAFAFA"/>
          </a:solidFill>
          <a:ln w="12700" cap="flat" cmpd="sng">
            <a:solidFill>
              <a:srgbClr val="211943"/>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cxnSp>
        <p:nvCxnSpPr>
          <p:cNvPr id="22" name="Google Shape;22;p18"/>
          <p:cNvCxnSpPr/>
          <p:nvPr/>
        </p:nvCxnSpPr>
        <p:spPr>
          <a:xfrm>
            <a:off x="7452794" y="4551419"/>
            <a:ext cx="4468305" cy="0"/>
          </a:xfrm>
          <a:prstGeom prst="straightConnector1">
            <a:avLst/>
          </a:prstGeom>
          <a:noFill/>
          <a:ln w="9525" cap="flat" cmpd="sng">
            <a:solidFill>
              <a:srgbClr val="BFBFBF"/>
            </a:solidFill>
            <a:prstDash val="solid"/>
            <a:miter lim="800000"/>
            <a:headEnd type="none" w="sm" len="sm"/>
            <a:tailEnd type="none" w="sm" len="sm"/>
          </a:ln>
        </p:spPr>
      </p:cxnSp>
      <p:sp>
        <p:nvSpPr>
          <p:cNvPr id="23" name="Google Shape;23;p18"/>
          <p:cNvSpPr/>
          <p:nvPr/>
        </p:nvSpPr>
        <p:spPr>
          <a:xfrm>
            <a:off x="-369625" y="5494620"/>
            <a:ext cx="4632957" cy="1688781"/>
          </a:xfrm>
          <a:prstGeom prst="roundRect">
            <a:avLst>
              <a:gd name="adj" fmla="val 9433"/>
            </a:avLst>
          </a:prstGeom>
          <a:solidFill>
            <a:srgbClr val="FAFAFA"/>
          </a:solidFill>
          <a:ln w="12700" cap="flat" cmpd="sng">
            <a:solidFill>
              <a:srgbClr val="211943"/>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18"/>
          <p:cNvSpPr/>
          <p:nvPr/>
        </p:nvSpPr>
        <p:spPr>
          <a:xfrm>
            <a:off x="71163" y="5574803"/>
            <a:ext cx="225067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a:solidFill>
                  <a:srgbClr val="A5A5A5"/>
                </a:solidFill>
                <a:latin typeface="Montserrat"/>
                <a:ea typeface="Montserrat"/>
                <a:cs typeface="Montserrat"/>
                <a:sym typeface="Montserrat"/>
              </a:rPr>
              <a:t>Questions during Class?</a:t>
            </a:r>
            <a:endParaRPr/>
          </a:p>
        </p:txBody>
      </p:sp>
      <p:sp>
        <p:nvSpPr>
          <p:cNvPr id="25" name="Google Shape;25;p18"/>
          <p:cNvSpPr/>
          <p:nvPr/>
        </p:nvSpPr>
        <p:spPr>
          <a:xfrm>
            <a:off x="72629" y="5851802"/>
            <a:ext cx="243211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dirty="0">
                <a:solidFill>
                  <a:srgbClr val="595959"/>
                </a:solidFill>
                <a:latin typeface="Montserrat SemiBold"/>
                <a:ea typeface="Montserrat SemiBold"/>
                <a:cs typeface="Montserrat SemiBold"/>
                <a:sym typeface="Montserrat SemiBold"/>
              </a:rPr>
              <a:t>Raise hand or send here</a:t>
            </a:r>
            <a:endParaRPr dirty="0"/>
          </a:p>
          <a:p>
            <a:pPr marL="0" marR="0" lvl="0" indent="0" algn="l" rtl="0">
              <a:spcBef>
                <a:spcPts val="0"/>
              </a:spcBef>
              <a:spcAft>
                <a:spcPts val="0"/>
              </a:spcAft>
              <a:buNone/>
            </a:pPr>
            <a:endParaRPr sz="1200" b="1" i="0" dirty="0">
              <a:solidFill>
                <a:srgbClr val="595959"/>
              </a:solidFill>
              <a:latin typeface="Montserrat SemiBold"/>
              <a:ea typeface="Montserrat SemiBold"/>
              <a:cs typeface="Montserrat SemiBold"/>
              <a:sym typeface="Montserrat SemiBold"/>
            </a:endParaRPr>
          </a:p>
          <a:p>
            <a:pPr marL="0" marR="0" lvl="0" indent="0" algn="l" rtl="0">
              <a:spcBef>
                <a:spcPts val="0"/>
              </a:spcBef>
              <a:spcAft>
                <a:spcPts val="0"/>
              </a:spcAft>
              <a:buNone/>
            </a:pPr>
            <a:r>
              <a:rPr lang="en-US" sz="2000" b="0" i="0" dirty="0" err="1">
                <a:solidFill>
                  <a:srgbClr val="595959"/>
                </a:solidFill>
                <a:latin typeface="Montserrat SemiBold"/>
                <a:ea typeface="Montserrat SemiBold"/>
                <a:cs typeface="Montserrat SemiBold"/>
                <a:sym typeface="Montserrat SemiBold"/>
              </a:rPr>
              <a:t>sli.do</a:t>
            </a:r>
            <a:r>
              <a:rPr lang="en-US" sz="2000" b="0" i="0" dirty="0">
                <a:solidFill>
                  <a:srgbClr val="595959"/>
                </a:solidFill>
                <a:latin typeface="Montserrat SemiBold"/>
                <a:ea typeface="Montserrat SemiBold"/>
                <a:cs typeface="Montserrat SemiBold"/>
                <a:sym typeface="Montserrat SemiBold"/>
              </a:rPr>
              <a:t>    #cse122 </a:t>
            </a:r>
            <a:endParaRPr dirty="0"/>
          </a:p>
        </p:txBody>
      </p:sp>
      <p:sp>
        <p:nvSpPr>
          <p:cNvPr id="26" name="Google Shape;26;p18"/>
          <p:cNvSpPr/>
          <p:nvPr/>
        </p:nvSpPr>
        <p:spPr>
          <a:xfrm>
            <a:off x="2950313" y="5594680"/>
            <a:ext cx="1218438" cy="1223089"/>
          </a:xfrm>
          <a:prstGeom prst="roundRect">
            <a:avLst>
              <a:gd name="adj" fmla="val 4457"/>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98;p1">
            <a:extLst>
              <a:ext uri="{FF2B5EF4-FFF2-40B4-BE49-F238E27FC236}">
                <a16:creationId xmlns:a16="http://schemas.microsoft.com/office/drawing/2014/main" id="{5BDF9F87-7E08-8AB4-03BB-495EEFE4DAF7}"/>
              </a:ext>
            </a:extLst>
          </p:cNvPr>
          <p:cNvSpPr txBox="1"/>
          <p:nvPr userDrawn="1"/>
        </p:nvSpPr>
        <p:spPr>
          <a:xfrm>
            <a:off x="8379355" y="4606902"/>
            <a:ext cx="3556009"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bg2">
                    <a:lumMod val="50000"/>
                  </a:schemeClr>
                </a:solidFill>
                <a:latin typeface="Montserrat SemiBold"/>
                <a:ea typeface="Montserrat SemiBold"/>
                <a:cs typeface="Montserrat SemiBold"/>
                <a:sym typeface="Montserrat SemiBold"/>
              </a:rPr>
              <a:t>Elba Garza</a:t>
            </a:r>
            <a:endParaRPr sz="1200" dirty="0">
              <a:solidFill>
                <a:schemeClr val="bg2">
                  <a:lumMod val="50000"/>
                </a:schemeClr>
              </a:solidFill>
              <a:latin typeface="Montserrat SemiBold"/>
              <a:ea typeface="Montserrat SemiBold"/>
              <a:cs typeface="Montserrat SemiBold"/>
              <a:sym typeface="Montserrat SemiBold"/>
            </a:endParaRPr>
          </a:p>
        </p:txBody>
      </p:sp>
      <p:sp>
        <p:nvSpPr>
          <p:cNvPr id="3" name="Google Shape;96;p1">
            <a:extLst>
              <a:ext uri="{FF2B5EF4-FFF2-40B4-BE49-F238E27FC236}">
                <a16:creationId xmlns:a16="http://schemas.microsoft.com/office/drawing/2014/main" id="{050EF5D9-CB27-B855-4A3E-489372BD37C5}"/>
              </a:ext>
            </a:extLst>
          </p:cNvPr>
          <p:cNvSpPr txBox="1"/>
          <p:nvPr userDrawn="1"/>
        </p:nvSpPr>
        <p:spPr>
          <a:xfrm>
            <a:off x="7226456" y="4606902"/>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bg2">
                    <a:lumMod val="50000"/>
                  </a:schemeClr>
                </a:solidFill>
                <a:latin typeface="Montserrat ExtraBold"/>
                <a:ea typeface="Montserrat ExtraBold"/>
                <a:cs typeface="Montserrat ExtraBold"/>
                <a:sym typeface="Montserrat ExtraBold"/>
              </a:rPr>
              <a:t>Instructor:</a:t>
            </a:r>
            <a:endParaRPr sz="1200" dirty="0">
              <a:solidFill>
                <a:schemeClr val="bg2">
                  <a:lumMod val="50000"/>
                </a:schemeClr>
              </a:solidFill>
              <a:latin typeface="Montserrat ExtraBold"/>
              <a:ea typeface="Montserrat ExtraBold"/>
              <a:cs typeface="Montserrat ExtraBold"/>
              <a:sym typeface="Montserrat ExtraBold"/>
            </a:endParaRPr>
          </a:p>
        </p:txBody>
      </p:sp>
      <p:sp>
        <p:nvSpPr>
          <p:cNvPr id="5" name="Google Shape;97;p1">
            <a:extLst>
              <a:ext uri="{FF2B5EF4-FFF2-40B4-BE49-F238E27FC236}">
                <a16:creationId xmlns:a16="http://schemas.microsoft.com/office/drawing/2014/main" id="{03E721AB-2C9D-9EC2-219B-EE332A5C8F6D}"/>
              </a:ext>
            </a:extLst>
          </p:cNvPr>
          <p:cNvSpPr txBox="1"/>
          <p:nvPr userDrawn="1"/>
        </p:nvSpPr>
        <p:spPr>
          <a:xfrm>
            <a:off x="7226456" y="4867514"/>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bg2">
                    <a:lumMod val="50000"/>
                  </a:schemeClr>
                </a:solidFill>
                <a:latin typeface="Montserrat ExtraBold"/>
                <a:ea typeface="Montserrat ExtraBold"/>
                <a:cs typeface="Montserrat ExtraBold"/>
                <a:sym typeface="Montserrat ExtraBold"/>
              </a:rPr>
              <a:t>TAs:</a:t>
            </a:r>
            <a:endParaRPr sz="1200">
              <a:solidFill>
                <a:schemeClr val="bg2">
                  <a:lumMod val="50000"/>
                </a:schemeClr>
              </a:solidFill>
              <a:latin typeface="Montserrat ExtraBold"/>
              <a:ea typeface="Montserrat ExtraBold"/>
              <a:cs typeface="Montserrat ExtraBold"/>
              <a:sym typeface="Montserrat ExtraBold"/>
            </a:endParaRPr>
          </a:p>
        </p:txBody>
      </p:sp>
      <p:sp>
        <p:nvSpPr>
          <p:cNvPr id="6" name="Google Shape;99;p1">
            <a:extLst>
              <a:ext uri="{FF2B5EF4-FFF2-40B4-BE49-F238E27FC236}">
                <a16:creationId xmlns:a16="http://schemas.microsoft.com/office/drawing/2014/main" id="{C54EC7AE-B67A-D5D2-1227-2B7031F5837C}"/>
              </a:ext>
            </a:extLst>
          </p:cNvPr>
          <p:cNvSpPr txBox="1"/>
          <p:nvPr userDrawn="1"/>
        </p:nvSpPr>
        <p:spPr>
          <a:xfrm>
            <a:off x="8379355" y="4852695"/>
            <a:ext cx="3924887" cy="1651296"/>
          </a:xfrm>
          <a:prstGeom prst="rect">
            <a:avLst/>
          </a:prstGeom>
          <a:noFill/>
          <a:ln>
            <a:noFill/>
          </a:ln>
        </p:spPr>
        <p:txBody>
          <a:bodyPr spcFirstLastPara="1" wrap="square" lIns="91440" tIns="91425" rIns="91425" bIns="91425" numCol="4" anchor="t" anchorCtr="0">
            <a:noAutofit/>
          </a:bodyPr>
          <a:lstStyle/>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Anya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Ashley</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Cady</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Caleb</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Carson</a:t>
            </a:r>
          </a:p>
          <a:p>
            <a:pPr>
              <a:lnSpc>
                <a:spcPct val="115000"/>
              </a:lnSpc>
              <a:buClr>
                <a:srgbClr val="000000"/>
              </a:buClr>
              <a:buFont typeface="Arial"/>
              <a:buNone/>
            </a:pPr>
            <a:r>
              <a:rPr lang="en-US" sz="1000" kern="0" dirty="0" err="1">
                <a:solidFill>
                  <a:srgbClr val="535353"/>
                </a:solidFill>
                <a:latin typeface="Montserrat SemiBold"/>
                <a:ea typeface="Montserrat SemiBold"/>
                <a:cs typeface="Montserrat SemiBold"/>
                <a:sym typeface="Montserrat SemiBold"/>
              </a:rPr>
              <a:t>Chaafen</a:t>
            </a:r>
            <a:endParaRPr lang="en-US" sz="1000" kern="0" dirty="0">
              <a:solidFill>
                <a:srgbClr val="535353"/>
              </a:solidFill>
              <a:latin typeface="Montserrat SemiBold"/>
              <a:ea typeface="Montserrat SemiBold"/>
              <a:cs typeface="Montserrat SemiBold"/>
              <a:sym typeface="Montserrat SemiBold"/>
            </a:endParaRP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Colin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Connor</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Dalton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Daniel Ryan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Diya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Elizabeth</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Hannah</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Harshitha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Ivory</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Izak</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Jack</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Jacob</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Ken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Kuhu</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Kyle</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Leo</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Logan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Maggie</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Mahima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Marcus</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Minh</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Nicole</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Nicole</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Niyati</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Sai</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Steven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Yang</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Zach</a:t>
            </a:r>
            <a:endParaRPr sz="1000" kern="0" dirty="0">
              <a:solidFill>
                <a:srgbClr val="535353"/>
              </a:solidFill>
              <a:latin typeface="Montserrat SemiBold"/>
              <a:ea typeface="Montserrat SemiBold"/>
              <a:cs typeface="Montserrat SemiBold"/>
              <a:sym typeface="Montserrat SemiBo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9"/>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9"/>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6"/>
        <p:cNvGrpSpPr/>
        <p:nvPr/>
      </p:nvGrpSpPr>
      <p:grpSpPr>
        <a:xfrm>
          <a:off x="0" y="0"/>
          <a:ext cx="0" cy="0"/>
          <a:chOff x="0" y="0"/>
          <a:chExt cx="0" cy="0"/>
        </a:xfrm>
      </p:grpSpPr>
      <p:sp>
        <p:nvSpPr>
          <p:cNvPr id="37" name="Google Shape;37;p20"/>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20"/>
          <p:cNvSpPr txBox="1"/>
          <p:nvPr/>
        </p:nvSpPr>
        <p:spPr>
          <a:xfrm>
            <a:off x="568410" y="469557"/>
            <a:ext cx="201415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a:solidFill>
                  <a:schemeClr val="dk1"/>
                </a:solidFill>
                <a:latin typeface="Calibri"/>
                <a:ea typeface="Calibri"/>
                <a:cs typeface="Calibri"/>
                <a:sym typeface="Calibri"/>
              </a:rPr>
              <a:t>Agenda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actice: Think">
  <p:cSld name="Practice: Think">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1"/>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21"/>
          <p:cNvSpPr/>
          <p:nvPr/>
        </p:nvSpPr>
        <p:spPr>
          <a:xfrm>
            <a:off x="-29763" y="231050"/>
            <a:ext cx="12221763" cy="98440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21"/>
          <p:cNvSpPr/>
          <p:nvPr/>
        </p:nvSpPr>
        <p:spPr>
          <a:xfrm>
            <a:off x="8365340" y="393723"/>
            <a:ext cx="3380431" cy="556054"/>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a:solidFill>
                  <a:schemeClr val="lt1"/>
                </a:solidFill>
                <a:latin typeface="Calibri"/>
                <a:ea typeface="Calibri"/>
                <a:cs typeface="Calibri"/>
                <a:sym typeface="Calibri"/>
              </a:rPr>
              <a:t>sli.do      #cse122</a:t>
            </a:r>
            <a:endParaRPr/>
          </a:p>
        </p:txBody>
      </p:sp>
      <p:sp>
        <p:nvSpPr>
          <p:cNvPr id="44" name="Google Shape;44;p21"/>
          <p:cNvSpPr txBox="1"/>
          <p:nvPr/>
        </p:nvSpPr>
        <p:spPr>
          <a:xfrm>
            <a:off x="1106916" y="300371"/>
            <a:ext cx="37417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Practice : Think</a:t>
            </a:r>
            <a:endParaRPr/>
          </a:p>
        </p:txBody>
      </p:sp>
      <p:pic>
        <p:nvPicPr>
          <p:cNvPr id="45" name="Google Shape;45;p21"/>
          <p:cNvPicPr preferRelativeResize="0"/>
          <p:nvPr/>
        </p:nvPicPr>
        <p:blipFill rotWithShape="1">
          <a:blip r:embed="rId2">
            <a:alphaModFix/>
          </a:blip>
          <a:srcRect/>
          <a:stretch/>
        </p:blipFill>
        <p:spPr>
          <a:xfrm flipH="1">
            <a:off x="154039" y="300371"/>
            <a:ext cx="684160" cy="781897"/>
          </a:xfrm>
          <a:prstGeom prst="rect">
            <a:avLst/>
          </a:prstGeom>
          <a:noFill/>
          <a:ln>
            <a:noFill/>
          </a:ln>
        </p:spPr>
      </p:pic>
      <p:sp>
        <p:nvSpPr>
          <p:cNvPr id="46" name="Google Shape;46;p21"/>
          <p:cNvSpPr/>
          <p:nvPr/>
        </p:nvSpPr>
        <p:spPr>
          <a:xfrm>
            <a:off x="7256995" y="195215"/>
            <a:ext cx="960120" cy="960120"/>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a:solidFill>
                <a:schemeClr val="lt1"/>
              </a:solidFill>
              <a:latin typeface="Calibri"/>
              <a:ea typeface="Calibri"/>
              <a:cs typeface="Calibri"/>
              <a:sym typeface="Calibri"/>
            </a:endParaRPr>
          </a:p>
        </p:txBody>
      </p:sp>
      <p:sp>
        <p:nvSpPr>
          <p:cNvPr id="47" name="Google Shape;47;p21"/>
          <p:cNvSpPr/>
          <p:nvPr/>
        </p:nvSpPr>
        <p:spPr>
          <a:xfrm>
            <a:off x="7362151" y="300371"/>
            <a:ext cx="749808" cy="7498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acitce: Pair">
  <p:cSld name="Pracitce: Pair">
    <p:spTree>
      <p:nvGrpSpPr>
        <p:cNvPr id="1" name="Shape 48"/>
        <p:cNvGrpSpPr/>
        <p:nvPr/>
      </p:nvGrpSpPr>
      <p:grpSpPr>
        <a:xfrm>
          <a:off x="0" y="0"/>
          <a:ext cx="0" cy="0"/>
          <a:chOff x="0" y="0"/>
          <a:chExt cx="0" cy="0"/>
        </a:xfrm>
      </p:grpSpPr>
      <p:sp>
        <p:nvSpPr>
          <p:cNvPr id="49" name="Google Shape;49;p22"/>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2"/>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22"/>
          <p:cNvSpPr/>
          <p:nvPr/>
        </p:nvSpPr>
        <p:spPr>
          <a:xfrm>
            <a:off x="-29763" y="231050"/>
            <a:ext cx="12221763" cy="98440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2" name="Google Shape;52;p22"/>
          <p:cNvPicPr preferRelativeResize="0"/>
          <p:nvPr/>
        </p:nvPicPr>
        <p:blipFill rotWithShape="1">
          <a:blip r:embed="rId2">
            <a:alphaModFix/>
          </a:blip>
          <a:srcRect/>
          <a:stretch/>
        </p:blipFill>
        <p:spPr>
          <a:xfrm>
            <a:off x="154039" y="300371"/>
            <a:ext cx="961802" cy="769442"/>
          </a:xfrm>
          <a:prstGeom prst="rect">
            <a:avLst/>
          </a:prstGeom>
          <a:noFill/>
          <a:ln>
            <a:noFill/>
          </a:ln>
        </p:spPr>
      </p:pic>
      <p:sp>
        <p:nvSpPr>
          <p:cNvPr id="53" name="Google Shape;53;p22"/>
          <p:cNvSpPr/>
          <p:nvPr/>
        </p:nvSpPr>
        <p:spPr>
          <a:xfrm>
            <a:off x="8365340" y="393723"/>
            <a:ext cx="3380431" cy="556054"/>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a:solidFill>
                  <a:schemeClr val="lt1"/>
                </a:solidFill>
                <a:latin typeface="Calibri"/>
                <a:ea typeface="Calibri"/>
                <a:cs typeface="Calibri"/>
                <a:sym typeface="Calibri"/>
              </a:rPr>
              <a:t>sli.do      #cse122</a:t>
            </a:r>
            <a:endParaRPr/>
          </a:p>
        </p:txBody>
      </p:sp>
      <p:sp>
        <p:nvSpPr>
          <p:cNvPr id="54" name="Google Shape;54;p22"/>
          <p:cNvSpPr/>
          <p:nvPr/>
        </p:nvSpPr>
        <p:spPr>
          <a:xfrm>
            <a:off x="7256995" y="195215"/>
            <a:ext cx="960120" cy="960120"/>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a:solidFill>
                <a:schemeClr val="lt1"/>
              </a:solidFill>
              <a:latin typeface="Calibri"/>
              <a:ea typeface="Calibri"/>
              <a:cs typeface="Calibri"/>
              <a:sym typeface="Calibri"/>
            </a:endParaRPr>
          </a:p>
        </p:txBody>
      </p:sp>
      <p:sp>
        <p:nvSpPr>
          <p:cNvPr id="55" name="Google Shape;55;p22"/>
          <p:cNvSpPr/>
          <p:nvPr/>
        </p:nvSpPr>
        <p:spPr>
          <a:xfrm>
            <a:off x="7362151" y="300371"/>
            <a:ext cx="749808" cy="7498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22"/>
          <p:cNvSpPr txBox="1"/>
          <p:nvPr/>
        </p:nvSpPr>
        <p:spPr>
          <a:xfrm>
            <a:off x="1106916" y="300371"/>
            <a:ext cx="335765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Practice : Pair</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24"/>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TR"/>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TR"/>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TR"/>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TR"/>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1" i="0" u="none" strike="noStrike" cap="none">
                <a:solidFill>
                  <a:srgbClr val="2E235D"/>
                </a:solidFill>
                <a:latin typeface="Calibri"/>
                <a:ea typeface="Calibri"/>
                <a:cs typeface="Calibri"/>
                <a:sym typeface="Calibri"/>
              </a:defRPr>
            </a:lvl1pPr>
            <a:lvl2pPr marL="0" marR="0" lvl="1" indent="0" algn="r" rtl="0">
              <a:spcBef>
                <a:spcPts val="0"/>
              </a:spcBef>
              <a:buNone/>
              <a:defRPr sz="1100" b="1" i="0" u="none" strike="noStrike" cap="none">
                <a:solidFill>
                  <a:srgbClr val="2E235D"/>
                </a:solidFill>
                <a:latin typeface="Calibri"/>
                <a:ea typeface="Calibri"/>
                <a:cs typeface="Calibri"/>
                <a:sym typeface="Calibri"/>
              </a:defRPr>
            </a:lvl2pPr>
            <a:lvl3pPr marL="0" marR="0" lvl="2" indent="0" algn="r" rtl="0">
              <a:spcBef>
                <a:spcPts val="0"/>
              </a:spcBef>
              <a:buNone/>
              <a:defRPr sz="1100" b="1" i="0" u="none" strike="noStrike" cap="none">
                <a:solidFill>
                  <a:srgbClr val="2E235D"/>
                </a:solidFill>
                <a:latin typeface="Calibri"/>
                <a:ea typeface="Calibri"/>
                <a:cs typeface="Calibri"/>
                <a:sym typeface="Calibri"/>
              </a:defRPr>
            </a:lvl3pPr>
            <a:lvl4pPr marL="0" marR="0" lvl="3" indent="0" algn="r" rtl="0">
              <a:spcBef>
                <a:spcPts val="0"/>
              </a:spcBef>
              <a:buNone/>
              <a:defRPr sz="1100" b="1" i="0" u="none" strike="noStrike" cap="none">
                <a:solidFill>
                  <a:srgbClr val="2E235D"/>
                </a:solidFill>
                <a:latin typeface="Calibri"/>
                <a:ea typeface="Calibri"/>
                <a:cs typeface="Calibri"/>
                <a:sym typeface="Calibri"/>
              </a:defRPr>
            </a:lvl4pPr>
            <a:lvl5pPr marL="0" marR="0" lvl="4" indent="0" algn="r" rtl="0">
              <a:spcBef>
                <a:spcPts val="0"/>
              </a:spcBef>
              <a:buNone/>
              <a:defRPr sz="1100" b="1" i="0" u="none" strike="noStrike" cap="none">
                <a:solidFill>
                  <a:srgbClr val="2E235D"/>
                </a:solidFill>
                <a:latin typeface="Calibri"/>
                <a:ea typeface="Calibri"/>
                <a:cs typeface="Calibri"/>
                <a:sym typeface="Calibri"/>
              </a:defRPr>
            </a:lvl5pPr>
            <a:lvl6pPr marL="0" marR="0" lvl="5" indent="0" algn="r" rtl="0">
              <a:spcBef>
                <a:spcPts val="0"/>
              </a:spcBef>
              <a:buNone/>
              <a:defRPr sz="1100" b="1" i="0" u="none" strike="noStrike" cap="none">
                <a:solidFill>
                  <a:srgbClr val="2E235D"/>
                </a:solidFill>
                <a:latin typeface="Calibri"/>
                <a:ea typeface="Calibri"/>
                <a:cs typeface="Calibri"/>
                <a:sym typeface="Calibri"/>
              </a:defRPr>
            </a:lvl6pPr>
            <a:lvl7pPr marL="0" marR="0" lvl="6" indent="0" algn="r" rtl="0">
              <a:spcBef>
                <a:spcPts val="0"/>
              </a:spcBef>
              <a:buNone/>
              <a:defRPr sz="1100" b="1" i="0" u="none" strike="noStrike" cap="none">
                <a:solidFill>
                  <a:srgbClr val="2E235D"/>
                </a:solidFill>
                <a:latin typeface="Calibri"/>
                <a:ea typeface="Calibri"/>
                <a:cs typeface="Calibri"/>
                <a:sym typeface="Calibri"/>
              </a:defRPr>
            </a:lvl7pPr>
            <a:lvl8pPr marL="0" marR="0" lvl="7" indent="0" algn="r" rtl="0">
              <a:spcBef>
                <a:spcPts val="0"/>
              </a:spcBef>
              <a:buNone/>
              <a:defRPr sz="1100" b="1" i="0" u="none" strike="noStrike" cap="none">
                <a:solidFill>
                  <a:srgbClr val="2E235D"/>
                </a:solidFill>
                <a:latin typeface="Calibri"/>
                <a:ea typeface="Calibri"/>
                <a:cs typeface="Calibri"/>
                <a:sym typeface="Calibri"/>
              </a:defRPr>
            </a:lvl8pPr>
            <a:lvl9pPr marL="0" marR="0" lvl="8" indent="0" algn="r" rtl="0">
              <a:spcBef>
                <a:spcPts val="0"/>
              </a:spcBef>
              <a:buNone/>
              <a:defRPr sz="1100" b="1" i="0" u="none" strike="noStrike" cap="none">
                <a:solidFill>
                  <a:srgbClr val="2E235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7"/>
          <p:cNvSpPr/>
          <p:nvPr/>
        </p:nvSpPr>
        <p:spPr>
          <a:xfrm>
            <a:off x="-89452" y="-2819"/>
            <a:ext cx="12503426" cy="23955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17"/>
          <p:cNvPicPr preferRelativeResize="0"/>
          <p:nvPr/>
        </p:nvPicPr>
        <p:blipFill rotWithShape="1">
          <a:blip r:embed="rId9">
            <a:alphaModFix/>
          </a:blip>
          <a:srcRect/>
          <a:stretch/>
        </p:blipFill>
        <p:spPr>
          <a:xfrm>
            <a:off x="29763" y="29972"/>
            <a:ext cx="2150721" cy="169037"/>
          </a:xfrm>
          <a:prstGeom prst="rect">
            <a:avLst/>
          </a:prstGeom>
          <a:noFill/>
          <a:ln>
            <a:noFill/>
          </a:ln>
        </p:spPr>
      </p:pic>
      <p:sp>
        <p:nvSpPr>
          <p:cNvPr id="15" name="Google Shape;15;p17"/>
          <p:cNvSpPr txBox="1"/>
          <p:nvPr/>
        </p:nvSpPr>
        <p:spPr>
          <a:xfrm>
            <a:off x="10501047" y="7913"/>
            <a:ext cx="1622425"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1" i="0" u="none" strike="noStrike" cap="none" dirty="0">
                <a:solidFill>
                  <a:schemeClr val="lt1"/>
                </a:solidFill>
                <a:latin typeface="Montserrat SemiBold"/>
                <a:ea typeface="Montserrat SemiBold"/>
                <a:cs typeface="Montserrat SemiBold"/>
                <a:sym typeface="Montserrat SemiBold"/>
              </a:rPr>
              <a:t>CSE 122 Winter 2025</a:t>
            </a:r>
            <a:endParaRPr dirty="0"/>
          </a:p>
        </p:txBody>
      </p:sp>
      <p:sp>
        <p:nvSpPr>
          <p:cNvPr id="16" name="Google Shape;16;p17"/>
          <p:cNvSpPr txBox="1"/>
          <p:nvPr/>
        </p:nvSpPr>
        <p:spPr>
          <a:xfrm>
            <a:off x="3066637" y="30157"/>
            <a:ext cx="6191248"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0" u="none" strike="noStrike" cap="none">
                <a:solidFill>
                  <a:schemeClr val="lt1"/>
                </a:solidFill>
                <a:latin typeface="Montserrat SemiBold"/>
                <a:ea typeface="Montserrat SemiBold"/>
                <a:cs typeface="Montserrat SemiBold"/>
                <a:sym typeface="Montserrat SemiBold"/>
              </a:rPr>
              <a:t>LEC 07: Stacks &amp;  Queues Practice</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playlist/6q1k0J8W8q56DH5EkcTMzK?si=586ccd5ea1eb4bb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rms.gle/cRxLNJRnp5XAwcCP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2cdfb2db708_0_4"/>
          <p:cNvSpPr txBox="1">
            <a:spLocks noGrp="1"/>
          </p:cNvSpPr>
          <p:nvPr>
            <p:ph type="title"/>
          </p:nvPr>
        </p:nvSpPr>
        <p:spPr>
          <a:xfrm>
            <a:off x="305333" y="4125093"/>
            <a:ext cx="6591300" cy="195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0F0F0"/>
              </a:buClr>
              <a:buSzPts val="3600"/>
              <a:buFont typeface="Montserrat SemiBold"/>
              <a:buNone/>
            </a:pPr>
            <a:r>
              <a:rPr lang="en-US" sz="3600" dirty="0"/>
              <a:t>Stacks &amp; Queues Practice</a:t>
            </a:r>
            <a:endParaRPr dirty="0"/>
          </a:p>
        </p:txBody>
      </p:sp>
      <p:sp>
        <p:nvSpPr>
          <p:cNvPr id="67" name="Google Shape;67;g2cdfb2db708_0_4"/>
          <p:cNvSpPr txBox="1"/>
          <p:nvPr/>
        </p:nvSpPr>
        <p:spPr>
          <a:xfrm>
            <a:off x="7456906" y="2225075"/>
            <a:ext cx="4476900"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1" dirty="0" err="1">
                <a:solidFill>
                  <a:srgbClr val="3F3F3F"/>
                </a:solidFill>
                <a:latin typeface="Calibri"/>
                <a:ea typeface="Calibri"/>
                <a:cs typeface="Calibri"/>
                <a:sym typeface="Calibri"/>
              </a:rPr>
              <a:t>Slido</a:t>
            </a:r>
            <a:r>
              <a:rPr lang="en-US" sz="2200" b="1" i="1" dirty="0">
                <a:solidFill>
                  <a:srgbClr val="3F3F3F"/>
                </a:solidFill>
                <a:latin typeface="Calibri"/>
                <a:ea typeface="Calibri"/>
                <a:cs typeface="Calibri"/>
                <a:sym typeface="Calibri"/>
              </a:rPr>
              <a:t> vote &amp; chat with neighbors:</a:t>
            </a:r>
          </a:p>
          <a:p>
            <a:pPr marL="0" marR="0" lvl="0" indent="0" algn="ctr" rtl="0">
              <a:spcBef>
                <a:spcPts val="0"/>
              </a:spcBef>
              <a:spcAft>
                <a:spcPts val="0"/>
              </a:spcAft>
              <a:buNone/>
            </a:pPr>
            <a:r>
              <a:rPr lang="en-US" sz="2200" i="1" dirty="0">
                <a:solidFill>
                  <a:srgbClr val="3F3F3F"/>
                </a:solidFill>
                <a:latin typeface="Calibri"/>
                <a:ea typeface="Calibri"/>
                <a:cs typeface="Calibri"/>
                <a:sym typeface="Calibri"/>
              </a:rPr>
              <a:t>What food could you only eat happily for the rest of your life?</a:t>
            </a:r>
          </a:p>
        </p:txBody>
      </p:sp>
      <p:sp>
        <p:nvSpPr>
          <p:cNvPr id="68" name="Google Shape;68;g2cdfb2db708_0_4"/>
          <p:cNvSpPr txBox="1"/>
          <p:nvPr/>
        </p:nvSpPr>
        <p:spPr>
          <a:xfrm>
            <a:off x="7379594" y="1403798"/>
            <a:ext cx="46314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A5A5A5"/>
                </a:solidFill>
                <a:latin typeface="Montserrat SemiBold"/>
                <a:ea typeface="Montserrat SemiBold"/>
                <a:cs typeface="Montserrat SemiBold"/>
                <a:sym typeface="Montserrat SemiBold"/>
              </a:rPr>
              <a:t>BEFORE WE START</a:t>
            </a:r>
            <a:endParaRPr/>
          </a:p>
        </p:txBody>
      </p:sp>
      <p:sp>
        <p:nvSpPr>
          <p:cNvPr id="4" name="Google Shape;95;p1">
            <a:extLst>
              <a:ext uri="{FF2B5EF4-FFF2-40B4-BE49-F238E27FC236}">
                <a16:creationId xmlns:a16="http://schemas.microsoft.com/office/drawing/2014/main" id="{3B1A3479-3B32-C32D-2C1C-9D0C321F1DF3}"/>
              </a:ext>
            </a:extLst>
          </p:cNvPr>
          <p:cNvSpPr txBox="1"/>
          <p:nvPr/>
        </p:nvSpPr>
        <p:spPr>
          <a:xfrm>
            <a:off x="7779123" y="3895484"/>
            <a:ext cx="4119900" cy="43084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rgbClr val="404040"/>
                </a:solidFill>
                <a:latin typeface="Calibri"/>
                <a:ea typeface="Calibri"/>
                <a:cs typeface="Calibri"/>
                <a:sym typeface="Calibri"/>
              </a:rPr>
              <a:t>Music:</a:t>
            </a:r>
            <a:r>
              <a:rPr lang="en-US" sz="2200" dirty="0">
                <a:solidFill>
                  <a:srgbClr val="404040"/>
                </a:solidFill>
                <a:latin typeface="Calibri"/>
                <a:ea typeface="Calibri"/>
                <a:cs typeface="Calibri"/>
                <a:sym typeface="Calibri"/>
              </a:rPr>
              <a:t> </a:t>
            </a:r>
            <a:r>
              <a:rPr lang="fr-FR" sz="2200" u="sng" dirty="0">
                <a:solidFill>
                  <a:srgbClr val="0563C1"/>
                </a:solidFill>
                <a:latin typeface="Calibri"/>
                <a:ea typeface="Calibri"/>
                <a:cs typeface="Calibri"/>
                <a:sym typeface="Calibri"/>
                <a:hlinkClick r:id="rId3"/>
              </a:rPr>
              <a:t>122 25wi Lecture Tunes </a:t>
            </a:r>
            <a:r>
              <a:rPr lang="fr-FR" sz="2200" u="sng" dirty="0">
                <a:solidFill>
                  <a:srgbClr val="0563C1"/>
                </a:solidFill>
                <a:latin typeface="Calibri"/>
                <a:ea typeface="Calibri"/>
                <a:cs typeface="Calibri"/>
                <a:sym typeface="Calibri"/>
              </a:rPr>
              <a:t>🏂</a:t>
            </a:r>
            <a:endParaRPr dirty="0">
              <a:solidFill>
                <a:srgbClr val="0563C1"/>
              </a:solidFill>
            </a:endParaRPr>
          </a:p>
        </p:txBody>
      </p:sp>
      <p:sp>
        <p:nvSpPr>
          <p:cNvPr id="5" name="Rectangle 4">
            <a:extLst>
              <a:ext uri="{FF2B5EF4-FFF2-40B4-BE49-F238E27FC236}">
                <a16:creationId xmlns:a16="http://schemas.microsoft.com/office/drawing/2014/main" id="{0033A136-8C46-7B28-993A-A3B8C9A5CFCE}"/>
              </a:ext>
            </a:extLst>
          </p:cNvPr>
          <p:cNvSpPr/>
          <p:nvPr/>
        </p:nvSpPr>
        <p:spPr>
          <a:xfrm>
            <a:off x="3030583" y="5669280"/>
            <a:ext cx="1066752" cy="10770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8DC75A5-3A09-2691-0B71-125431DA4642}"/>
              </a:ext>
            </a:extLst>
          </p:cNvPr>
          <p:cNvPicPr>
            <a:picLocks noChangeAspect="1"/>
          </p:cNvPicPr>
          <p:nvPr/>
        </p:nvPicPr>
        <p:blipFill>
          <a:blip r:embed="rId4"/>
          <a:stretch>
            <a:fillRect/>
          </a:stretch>
        </p:blipFill>
        <p:spPr>
          <a:xfrm>
            <a:off x="3021604" y="5674154"/>
            <a:ext cx="1072220" cy="10722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42" name="Google Shape;142;p10"/>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latin typeface="Consolas"/>
                <a:ea typeface="Consolas"/>
                <a:cs typeface="Consolas"/>
                <a:sym typeface="Consolas"/>
              </a:rPr>
              <a:t>copyStack</a:t>
            </a:r>
            <a:r>
              <a:rPr lang="en-US" b="1">
                <a:solidFill>
                  <a:schemeClr val="accent5"/>
                </a:solidFill>
              </a:rPr>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143" name="Google Shape;143;p10"/>
          <p:cNvSpPr/>
          <p:nvPr/>
        </p:nvSpPr>
        <p:spPr>
          <a:xfrm rot="10800000">
            <a:off x="4239981" y="2744828"/>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nsolas"/>
              <a:buNone/>
            </a:pPr>
            <a:r>
              <a:rPr lang="en-US">
                <a:latin typeface="Consolas"/>
                <a:ea typeface="Consolas"/>
                <a:cs typeface="Consolas"/>
                <a:sym typeface="Consolas"/>
              </a:rPr>
              <a:t>copyStack</a:t>
            </a:r>
            <a:endParaRPr>
              <a:latin typeface="Consolas"/>
              <a:ea typeface="Consolas"/>
              <a:cs typeface="Consolas"/>
              <a:sym typeface="Consolas"/>
            </a:endParaRPr>
          </a:p>
        </p:txBody>
      </p:sp>
      <p:sp>
        <p:nvSpPr>
          <p:cNvPr id="149" name="Google Shape;149;p11"/>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dirty="0"/>
              <a:t>Write a method </a:t>
            </a:r>
            <a:r>
              <a:rPr lang="en-US" dirty="0" err="1">
                <a:latin typeface="Consolas"/>
                <a:ea typeface="Consolas"/>
                <a:cs typeface="Consolas"/>
                <a:sym typeface="Consolas"/>
              </a:rPr>
              <a:t>copyStack</a:t>
            </a:r>
            <a:r>
              <a:rPr lang="en-US" dirty="0"/>
              <a:t> that takes a stack, </a:t>
            </a:r>
            <a:r>
              <a:rPr lang="en-US" dirty="0">
                <a:solidFill>
                  <a:schemeClr val="tx1"/>
                </a:solidFill>
                <a:latin typeface="Consolas" panose="020B0609020204030204" pitchFamily="49" charset="0"/>
                <a:cs typeface="Consolas" panose="020B0609020204030204" pitchFamily="49" charset="0"/>
              </a:rPr>
              <a:t>s</a:t>
            </a:r>
            <a:r>
              <a:rPr lang="en-US" dirty="0">
                <a:solidFill>
                  <a:schemeClr val="tx1"/>
                </a:solidFill>
                <a:latin typeface="Calibri" panose="020F0502020204030204" pitchFamily="34" charset="0"/>
                <a:cs typeface="Calibri" panose="020F0502020204030204" pitchFamily="34" charset="0"/>
              </a:rPr>
              <a:t>,</a:t>
            </a:r>
            <a:r>
              <a:rPr lang="en-US" dirty="0"/>
              <a:t> of integers as a parameter and returns a copy, </a:t>
            </a:r>
            <a:r>
              <a:rPr lang="en-US" dirty="0">
                <a:solidFill>
                  <a:schemeClr val="tx1"/>
                </a:solidFill>
                <a:latin typeface="Consolas" panose="020B0609020204030204" pitchFamily="49" charset="0"/>
                <a:cs typeface="Consolas" panose="020B0609020204030204" pitchFamily="49" charset="0"/>
              </a:rPr>
              <a:t>s2</a:t>
            </a:r>
            <a:r>
              <a:rPr lang="en-US" dirty="0"/>
              <a:t>, of the original stack (i.e., a new stack with the same values as the original, stored in the same order as the original). </a:t>
            </a:r>
            <a:endParaRPr dirty="0"/>
          </a:p>
          <a:p>
            <a:pPr marL="0" lvl="0" indent="0" algn="l" rtl="0">
              <a:lnSpc>
                <a:spcPct val="90000"/>
              </a:lnSpc>
              <a:spcBef>
                <a:spcPts val="1000"/>
              </a:spcBef>
              <a:spcAft>
                <a:spcPts val="0"/>
              </a:spcAft>
              <a:buClr>
                <a:schemeClr val="dk1"/>
              </a:buClr>
              <a:buSzPts val="2800"/>
              <a:buNone/>
            </a:pPr>
            <a:r>
              <a:rPr lang="en-US" dirty="0"/>
              <a:t>Your method should create the new stack and fill it up with the same values that are stored in the original stack. It is not acceptable to return the same stack passed to the method; you </a:t>
            </a:r>
            <a:r>
              <a:rPr lang="en-US" u="sng" dirty="0"/>
              <a:t>must</a:t>
            </a:r>
            <a:r>
              <a:rPr lang="en-US" dirty="0"/>
              <a:t> create, fill, and return a new stack.</a:t>
            </a:r>
          </a:p>
          <a:p>
            <a:pPr marL="0" lvl="0" indent="0" algn="l" rtl="0">
              <a:lnSpc>
                <a:spcPct val="90000"/>
              </a:lnSpc>
              <a:spcBef>
                <a:spcPts val="1000"/>
              </a:spcBef>
              <a:spcAft>
                <a:spcPts val="0"/>
              </a:spcAft>
              <a:buClr>
                <a:schemeClr val="dk1"/>
              </a:buClr>
              <a:buSzPts val="2800"/>
              <a:buNone/>
            </a:pPr>
            <a:r>
              <a:rPr lang="en-US" dirty="0"/>
              <a:t>You may alter the stack parameter throughout your method, but by the end, it must have the same elements in the same order.</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You may use one queue as auxiliary storage.</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79" name="Google Shape;179;p1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rgbClr val="FA8231"/>
              </a:buClr>
              <a:buSzPts val="2800"/>
              <a:buChar char="•"/>
            </a:pPr>
            <a:r>
              <a:rPr lang="en-US" b="1">
                <a:solidFill>
                  <a:srgbClr val="FA8231"/>
                </a:solidFill>
              </a:rPr>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180" name="Google Shape;180;p13"/>
          <p:cNvSpPr/>
          <p:nvPr/>
        </p:nvSpPr>
        <p:spPr>
          <a:xfrm rot="10800000">
            <a:off x="2942705" y="3465362"/>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body" idx="1"/>
          </p:nvPr>
        </p:nvSpPr>
        <p:spPr>
          <a:xfrm>
            <a:off x="838200" y="1287462"/>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Sometimes we want to limit someone’s input into our method to “valid” options we define</a:t>
            </a:r>
            <a:endParaRPr/>
          </a:p>
          <a:p>
            <a:pPr marL="685800" lvl="1" indent="-228600" algn="l" rtl="0">
              <a:lnSpc>
                <a:spcPct val="90000"/>
              </a:lnSpc>
              <a:spcBef>
                <a:spcPts val="500"/>
              </a:spcBef>
              <a:spcAft>
                <a:spcPts val="0"/>
              </a:spcAft>
              <a:buClr>
                <a:schemeClr val="dk1"/>
              </a:buClr>
              <a:buSzPts val="2400"/>
              <a:buChar char="-"/>
            </a:pPr>
            <a:r>
              <a:rPr lang="en-US"/>
              <a:t>Previously printed out “hey don’t do that” messages which isn’t great…</a:t>
            </a:r>
            <a:endParaRPr/>
          </a:p>
          <a:p>
            <a:pPr marL="228600" lvl="0" indent="-114300" algn="l" rtl="0">
              <a:lnSpc>
                <a:spcPct val="90000"/>
              </a:lnSpc>
              <a:spcBef>
                <a:spcPts val="1000"/>
              </a:spcBef>
              <a:spcAft>
                <a:spcPts val="0"/>
              </a:spcAft>
              <a:buClr>
                <a:schemeClr val="dk1"/>
              </a:buClr>
              <a:buSzPts val="1800"/>
              <a:buNone/>
            </a:pPr>
            <a:endParaRPr sz="1800"/>
          </a:p>
          <a:p>
            <a:pPr marL="228600" lvl="0" indent="-228600" algn="l" rtl="0">
              <a:lnSpc>
                <a:spcPct val="90000"/>
              </a:lnSpc>
              <a:spcBef>
                <a:spcPts val="1000"/>
              </a:spcBef>
              <a:spcAft>
                <a:spcPts val="0"/>
              </a:spcAft>
              <a:buClr>
                <a:schemeClr val="dk1"/>
              </a:buClr>
              <a:buSzPts val="2800"/>
              <a:buChar char="•"/>
            </a:pPr>
            <a:r>
              <a:rPr lang="en-US"/>
              <a:t>Allow us to “fail fast” and immediately halt execution</a:t>
            </a:r>
            <a:endParaRPr/>
          </a:p>
          <a:p>
            <a:pPr marL="228600" lvl="0" indent="-228600" algn="l" rtl="0">
              <a:lnSpc>
                <a:spcPct val="90000"/>
              </a:lnSpc>
              <a:spcBef>
                <a:spcPts val="1000"/>
              </a:spcBef>
              <a:spcAft>
                <a:spcPts val="0"/>
              </a:spcAft>
              <a:buClr>
                <a:schemeClr val="dk1"/>
              </a:buClr>
              <a:buSzPts val="2800"/>
              <a:buChar char="•"/>
            </a:pPr>
            <a:r>
              <a:rPr lang="en-US"/>
              <a:t>No longer need to wrap code in conditionals</a:t>
            </a:r>
            <a:endParaRPr/>
          </a:p>
          <a:p>
            <a:pPr marL="228600" lvl="0" indent="-228600" algn="l" rtl="0">
              <a:lnSpc>
                <a:spcPct val="90000"/>
              </a:lnSpc>
              <a:spcBef>
                <a:spcPts val="1000"/>
              </a:spcBef>
              <a:spcAft>
                <a:spcPts val="0"/>
              </a:spcAft>
              <a:buClr>
                <a:schemeClr val="dk1"/>
              </a:buClr>
              <a:buSzPts val="2800"/>
              <a:buChar char="•"/>
            </a:pPr>
            <a:r>
              <a:rPr lang="en-US"/>
              <a:t>Can include custom error messages about what went wrong</a:t>
            </a:r>
            <a:endParaRPr/>
          </a:p>
        </p:txBody>
      </p:sp>
      <p:sp>
        <p:nvSpPr>
          <p:cNvPr id="186" name="Google Shape;186;p14"/>
          <p:cNvSpPr txBox="1"/>
          <p:nvPr/>
        </p:nvSpPr>
        <p:spPr>
          <a:xfrm>
            <a:off x="990600" y="3347545"/>
            <a:ext cx="10515600" cy="298181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187" name="Google Shape;187;p14"/>
          <p:cNvSpPr txBox="1"/>
          <p:nvPr/>
        </p:nvSpPr>
        <p:spPr>
          <a:xfrm>
            <a:off x="838200" y="4960758"/>
            <a:ext cx="1003992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AF00DB"/>
                </a:solidFill>
                <a:latin typeface="Consolas"/>
                <a:ea typeface="Consolas"/>
                <a:cs typeface="Consolas"/>
                <a:sym typeface="Consolas"/>
              </a:rPr>
              <a:t>if</a:t>
            </a:r>
            <a:r>
              <a:rPr lang="en-US" sz="2400">
                <a:solidFill>
                  <a:schemeClr val="dk1"/>
                </a:solidFill>
                <a:latin typeface="Consolas"/>
                <a:ea typeface="Consolas"/>
                <a:cs typeface="Consolas"/>
                <a:sym typeface="Consolas"/>
              </a:rPr>
              <a:t> (</a:t>
            </a:r>
            <a:r>
              <a:rPr lang="en-US" sz="2400">
                <a:solidFill>
                  <a:srgbClr val="757070"/>
                </a:solidFill>
                <a:latin typeface="Consolas"/>
                <a:ea typeface="Consolas"/>
                <a:cs typeface="Consolas"/>
                <a:sym typeface="Consolas"/>
              </a:rPr>
              <a:t>/* invalid input */</a:t>
            </a:r>
            <a:r>
              <a:rPr lang="en-US" sz="2400">
                <a:solidFill>
                  <a:schemeClr val="dk1"/>
                </a:solidFill>
                <a:latin typeface="Consolas"/>
                <a:ea typeface="Consolas"/>
                <a:cs typeface="Consolas"/>
                <a:sym typeface="Consolas"/>
              </a:rPr>
              <a:t>) {</a:t>
            </a:r>
            <a:endParaRPr/>
          </a:p>
          <a:p>
            <a:pPr marL="0" marR="0" lvl="0" indent="0" algn="l" rtl="0">
              <a:spcBef>
                <a:spcPts val="0"/>
              </a:spcBef>
              <a:spcAft>
                <a:spcPts val="0"/>
              </a:spcAft>
              <a:buNone/>
            </a:pPr>
            <a:r>
              <a:rPr lang="en-US" sz="2400">
                <a:solidFill>
                  <a:schemeClr val="dk1"/>
                </a:solidFill>
                <a:latin typeface="Consolas"/>
                <a:ea typeface="Consolas"/>
                <a:cs typeface="Consolas"/>
                <a:sym typeface="Consolas"/>
              </a:rPr>
              <a:t>    </a:t>
            </a:r>
            <a:r>
              <a:rPr lang="en-US" sz="2400">
                <a:solidFill>
                  <a:srgbClr val="AF00DB"/>
                </a:solidFill>
                <a:latin typeface="Consolas"/>
                <a:ea typeface="Consolas"/>
                <a:cs typeface="Consolas"/>
                <a:sym typeface="Consolas"/>
              </a:rPr>
              <a:t>throw new </a:t>
            </a:r>
            <a:r>
              <a:rPr lang="en-US" sz="2400">
                <a:solidFill>
                  <a:srgbClr val="795E26"/>
                </a:solidFill>
                <a:latin typeface="Consolas"/>
                <a:ea typeface="Consolas"/>
                <a:cs typeface="Consolas"/>
                <a:sym typeface="Consolas"/>
              </a:rPr>
              <a:t>IllegalArgumentException</a:t>
            </a:r>
            <a:r>
              <a:rPr lang="en-US" sz="2400">
                <a:solidFill>
                  <a:schemeClr val="dk1"/>
                </a:solidFill>
                <a:latin typeface="Consolas"/>
                <a:ea typeface="Consolas"/>
                <a:cs typeface="Consolas"/>
                <a:sym typeface="Consolas"/>
              </a:rPr>
              <a:t>(</a:t>
            </a:r>
            <a:r>
              <a:rPr lang="en-US" sz="2400">
                <a:solidFill>
                  <a:srgbClr val="00B050"/>
                </a:solidFill>
                <a:latin typeface="Consolas"/>
                <a:ea typeface="Consolas"/>
                <a:cs typeface="Consolas"/>
                <a:sym typeface="Consolas"/>
              </a:rPr>
              <a:t>"Error Message"</a:t>
            </a:r>
            <a:r>
              <a:rPr lang="en-US" sz="2400">
                <a:solidFill>
                  <a:schemeClr val="dk1"/>
                </a:solidFill>
                <a:latin typeface="Consolas"/>
                <a:ea typeface="Consolas"/>
                <a:cs typeface="Consolas"/>
                <a:sym typeface="Consolas"/>
              </a:rPr>
              <a:t>);</a:t>
            </a:r>
            <a:endParaRPr/>
          </a:p>
          <a:p>
            <a:pPr marL="0" marR="0" lvl="0" indent="0" algn="l" rtl="0">
              <a:spcBef>
                <a:spcPts val="0"/>
              </a:spcBef>
              <a:spcAft>
                <a:spcPts val="0"/>
              </a:spcAft>
              <a:buNone/>
            </a:pPr>
            <a:r>
              <a:rPr lang="en-US" sz="2400">
                <a:solidFill>
                  <a:schemeClr val="dk1"/>
                </a:solidFill>
                <a:latin typeface="Consolas"/>
                <a:ea typeface="Consolas"/>
                <a:cs typeface="Consolas"/>
                <a:sym typeface="Consolas"/>
              </a:rPr>
              <a:t>} </a:t>
            </a:r>
            <a:endParaRPr/>
          </a:p>
        </p:txBody>
      </p:sp>
      <p:sp>
        <p:nvSpPr>
          <p:cNvPr id="188" name="Google Shape;188;p14"/>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Exceptions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94" name="Google Shape;194;p15"/>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b="1">
              <a:solidFill>
                <a:schemeClr val="accent5"/>
              </a:solidFill>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rPr>
              <a:t>Structured Example: </a:t>
            </a:r>
            <a:r>
              <a:rPr lang="en-US" b="1">
                <a:solidFill>
                  <a:schemeClr val="accent5"/>
                </a:solidFill>
                <a:latin typeface="Consolas"/>
                <a:ea typeface="Consolas"/>
                <a:cs typeface="Consolas"/>
                <a:sym typeface="Consolas"/>
              </a:rPr>
              <a:t>spliceStack</a:t>
            </a:r>
            <a:endParaRPr b="1">
              <a:solidFill>
                <a:schemeClr val="accent5"/>
              </a:solidFill>
              <a:latin typeface="Consolas"/>
              <a:ea typeface="Consolas"/>
              <a:cs typeface="Consolas"/>
              <a:sym typeface="Consolas"/>
            </a:endParaRPr>
          </a:p>
        </p:txBody>
      </p:sp>
      <p:sp>
        <p:nvSpPr>
          <p:cNvPr id="195" name="Google Shape;195;p15"/>
          <p:cNvSpPr/>
          <p:nvPr/>
        </p:nvSpPr>
        <p:spPr>
          <a:xfrm rot="10800000">
            <a:off x="6540843" y="4069420"/>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nsolas"/>
              <a:buNone/>
            </a:pPr>
            <a:r>
              <a:rPr lang="en-US">
                <a:latin typeface="Consolas"/>
                <a:ea typeface="Consolas"/>
                <a:cs typeface="Consolas"/>
                <a:sym typeface="Consolas"/>
              </a:rPr>
              <a:t>spliceStack</a:t>
            </a:r>
            <a:endParaRPr>
              <a:latin typeface="Consolas"/>
              <a:ea typeface="Consolas"/>
              <a:cs typeface="Consolas"/>
              <a:sym typeface="Consolas"/>
            </a:endParaRPr>
          </a:p>
        </p:txBody>
      </p:sp>
      <p:sp>
        <p:nvSpPr>
          <p:cNvPr id="201" name="Google Shape;201;p16"/>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Write a method called </a:t>
            </a:r>
            <a:r>
              <a:rPr lang="en-US" dirty="0" err="1">
                <a:latin typeface="Consolas"/>
                <a:ea typeface="Consolas"/>
                <a:cs typeface="Consolas"/>
                <a:sym typeface="Consolas"/>
              </a:rPr>
              <a:t>spliceStack</a:t>
            </a:r>
            <a:r>
              <a:rPr lang="en-US" dirty="0"/>
              <a:t> that takes as parameters a stack of integers </a:t>
            </a:r>
            <a:r>
              <a:rPr lang="en-US" dirty="0">
                <a:latin typeface="Consolas"/>
                <a:ea typeface="Consolas"/>
                <a:cs typeface="Consolas"/>
                <a:sym typeface="Consolas"/>
              </a:rPr>
              <a:t>s</a:t>
            </a:r>
            <a:r>
              <a:rPr lang="en-US" dirty="0"/>
              <a:t>, a start position </a:t>
            </a:r>
            <a:r>
              <a:rPr lang="en-US" dirty="0" err="1">
                <a:latin typeface="Consolas"/>
                <a:ea typeface="Consolas"/>
                <a:cs typeface="Consolas"/>
                <a:sym typeface="Consolas"/>
              </a:rPr>
              <a:t>i</a:t>
            </a:r>
            <a:r>
              <a:rPr lang="en-US" dirty="0"/>
              <a:t>, and an ending position </a:t>
            </a:r>
            <a:r>
              <a:rPr lang="en-US" dirty="0">
                <a:latin typeface="Consolas"/>
                <a:ea typeface="Consolas"/>
                <a:cs typeface="Consolas"/>
                <a:sym typeface="Consolas"/>
              </a:rPr>
              <a:t>j</a:t>
            </a:r>
            <a:r>
              <a:rPr lang="en-US" dirty="0"/>
              <a:t>, and that removes a sequence of elements from </a:t>
            </a:r>
            <a:r>
              <a:rPr lang="en-US" dirty="0">
                <a:latin typeface="Consolas"/>
                <a:ea typeface="Consolas"/>
                <a:cs typeface="Consolas"/>
                <a:sym typeface="Consolas"/>
              </a:rPr>
              <a:t>s</a:t>
            </a:r>
            <a:r>
              <a:rPr lang="en-US" dirty="0"/>
              <a:t> starting at the </a:t>
            </a:r>
            <a:r>
              <a:rPr lang="en-US" dirty="0" err="1">
                <a:latin typeface="Consolas"/>
                <a:ea typeface="Consolas"/>
                <a:cs typeface="Consolas"/>
                <a:sym typeface="Consolas"/>
              </a:rPr>
              <a:t>i</a:t>
            </a:r>
            <a:r>
              <a:rPr lang="en-US" dirty="0" err="1"/>
              <a:t>’th</a:t>
            </a:r>
            <a:r>
              <a:rPr lang="en-US" dirty="0"/>
              <a:t> element from the bottom of the stack up to (but </a:t>
            </a:r>
            <a:r>
              <a:rPr lang="en-US" u="sng" dirty="0"/>
              <a:t>not including</a:t>
            </a:r>
            <a:r>
              <a:rPr lang="en-US" dirty="0"/>
              <a:t>) the </a:t>
            </a:r>
            <a:r>
              <a:rPr lang="en-US" dirty="0" err="1">
                <a:latin typeface="Consolas"/>
                <a:ea typeface="Consolas"/>
                <a:cs typeface="Consolas"/>
                <a:sym typeface="Consolas"/>
              </a:rPr>
              <a:t>j</a:t>
            </a:r>
            <a:r>
              <a:rPr lang="en-US" dirty="0" err="1"/>
              <a:t>’th</a:t>
            </a:r>
            <a:r>
              <a:rPr lang="en-US" dirty="0"/>
              <a:t> element from the bottom of the stack (where position 0 is the bottom of the stack), returning these values in a new stack, </a:t>
            </a:r>
            <a:r>
              <a:rPr lang="en-US" dirty="0">
                <a:latin typeface="Consolas" panose="020B0609020204030204" pitchFamily="49" charset="0"/>
                <a:cs typeface="Consolas" panose="020B0609020204030204" pitchFamily="49" charset="0"/>
              </a:rPr>
              <a:t>s2</a:t>
            </a:r>
            <a:r>
              <a:rPr lang="en-US" dirty="0"/>
              <a:t>. The ordering of elements in both stacks should be preserved.</a:t>
            </a:r>
            <a:endParaRPr dirty="0"/>
          </a:p>
        </p:txBody>
      </p:sp>
      <p:sp>
        <p:nvSpPr>
          <p:cNvPr id="202" name="Google Shape;202;p16"/>
          <p:cNvSpPr txBox="1"/>
          <p:nvPr/>
        </p:nvSpPr>
        <p:spPr>
          <a:xfrm>
            <a:off x="1676983" y="5856691"/>
            <a:ext cx="701675"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stack</a:t>
            </a:r>
            <a:endParaRPr/>
          </a:p>
        </p:txBody>
      </p:sp>
      <p:graphicFrame>
        <p:nvGraphicFramePr>
          <p:cNvPr id="203" name="Google Shape;203;p16"/>
          <p:cNvGraphicFramePr/>
          <p:nvPr>
            <p:extLst>
              <p:ext uri="{D42A27DB-BD31-4B8C-83A1-F6EECF244321}">
                <p14:modId xmlns:p14="http://schemas.microsoft.com/office/powerpoint/2010/main" val="2075574499"/>
              </p:ext>
            </p:extLst>
          </p:nvPr>
        </p:nvGraphicFramePr>
        <p:xfrm>
          <a:off x="838200" y="4159516"/>
          <a:ext cx="2379225" cy="2169840"/>
        </p:xfrm>
        <a:graphic>
          <a:graphicData uri="http://schemas.openxmlformats.org/drawingml/2006/table">
            <a:tbl>
              <a:tblPr>
                <a:noFill/>
                <a:tableStyleId>{212EAD2A-AD2F-4DEB-80A6-4EE054C8A0A5}</a:tableStyleId>
              </a:tblPr>
              <a:tblGrid>
                <a:gridCol w="887725">
                  <a:extLst>
                    <a:ext uri="{9D8B030D-6E8A-4147-A177-3AD203B41FA5}">
                      <a16:colId xmlns:a16="http://schemas.microsoft.com/office/drawing/2014/main" val="20000"/>
                    </a:ext>
                  </a:extLst>
                </a:gridCol>
                <a:gridCol w="745750">
                  <a:extLst>
                    <a:ext uri="{9D8B030D-6E8A-4147-A177-3AD203B41FA5}">
                      <a16:colId xmlns:a16="http://schemas.microsoft.com/office/drawing/2014/main" val="20001"/>
                    </a:ext>
                  </a:extLst>
                </a:gridCol>
                <a:gridCol w="745750">
                  <a:extLst>
                    <a:ext uri="{9D8B030D-6E8A-4147-A177-3AD203B41FA5}">
                      <a16:colId xmlns:a16="http://schemas.microsoft.com/office/drawing/2014/main" val="20002"/>
                    </a:ext>
                  </a:extLst>
                </a:gridCol>
              </a:tblGrid>
              <a:tr h="368050">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6</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4</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2</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3</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2</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4</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1</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10275">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0</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cxnSp>
        <p:nvCxnSpPr>
          <p:cNvPr id="204" name="Google Shape;204;p16"/>
          <p:cNvCxnSpPr/>
          <p:nvPr/>
        </p:nvCxnSpPr>
        <p:spPr>
          <a:xfrm>
            <a:off x="2786766" y="5461787"/>
            <a:ext cx="739200" cy="0"/>
          </a:xfrm>
          <a:prstGeom prst="straightConnector1">
            <a:avLst/>
          </a:prstGeom>
          <a:noFill/>
          <a:ln w="38100" cap="flat" cmpd="sng">
            <a:solidFill>
              <a:schemeClr val="accent1"/>
            </a:solidFill>
            <a:prstDash val="solid"/>
            <a:miter lim="800000"/>
            <a:headEnd type="none" w="sm" len="sm"/>
            <a:tailEnd type="triangle" w="med" len="med"/>
          </a:ln>
        </p:spPr>
      </p:cxnSp>
      <p:sp>
        <p:nvSpPr>
          <p:cNvPr id="205" name="Google Shape;205;p16"/>
          <p:cNvSpPr txBox="1"/>
          <p:nvPr/>
        </p:nvSpPr>
        <p:spPr>
          <a:xfrm>
            <a:off x="3580608" y="5200165"/>
            <a:ext cx="4224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rgbClr val="6A58BF"/>
                </a:solidFill>
                <a:latin typeface="Consolas"/>
                <a:ea typeface="Consolas"/>
                <a:cs typeface="Consolas"/>
                <a:sym typeface="Consolas"/>
              </a:rPr>
              <a:t>spliceStack</a:t>
            </a:r>
            <a:r>
              <a:rPr lang="en-US" sz="2400" dirty="0">
                <a:solidFill>
                  <a:srgbClr val="6A58BF"/>
                </a:solidFill>
                <a:latin typeface="Consolas"/>
                <a:ea typeface="Consolas"/>
                <a:cs typeface="Consolas"/>
                <a:sym typeface="Consolas"/>
              </a:rPr>
              <a:t>(s, 1, 3)</a:t>
            </a:r>
            <a:endParaRPr sz="1000" dirty="0"/>
          </a:p>
        </p:txBody>
      </p:sp>
      <p:sp>
        <p:nvSpPr>
          <p:cNvPr id="206" name="Google Shape;206;p16"/>
          <p:cNvSpPr txBox="1"/>
          <p:nvPr/>
        </p:nvSpPr>
        <p:spPr>
          <a:xfrm>
            <a:off x="1760635" y="6334780"/>
            <a:ext cx="66252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a:t>
            </a:r>
            <a:endParaRPr/>
          </a:p>
        </p:txBody>
      </p:sp>
      <p:graphicFrame>
        <p:nvGraphicFramePr>
          <p:cNvPr id="207" name="Google Shape;207;p16"/>
          <p:cNvGraphicFramePr/>
          <p:nvPr/>
        </p:nvGraphicFramePr>
        <p:xfrm>
          <a:off x="7645670" y="4649523"/>
          <a:ext cx="2133600" cy="1189875"/>
        </p:xfrm>
        <a:graphic>
          <a:graphicData uri="http://schemas.openxmlformats.org/drawingml/2006/table">
            <a:tbl>
              <a:tblPr>
                <a:noFill/>
                <a:tableStyleId>{212EAD2A-AD2F-4DEB-80A6-4EE054C8A0A5}</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75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extLst>
                  <a:ext uri="{0D108BD9-81ED-4DB2-BD59-A6C34878D82A}">
                    <a16:rowId xmlns:a16="http://schemas.microsoft.com/office/drawing/2014/main" val="10001"/>
                  </a:ext>
                </a:extLst>
              </a:tr>
              <a:tr h="367350">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4</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extLst>
                  <a:ext uri="{0D108BD9-81ED-4DB2-BD59-A6C34878D82A}">
                    <a16:rowId xmlns:a16="http://schemas.microsoft.com/office/drawing/2014/main" val="10002"/>
                  </a:ext>
                </a:extLst>
              </a:tr>
            </a:tbl>
          </a:graphicData>
        </a:graphic>
      </p:graphicFrame>
      <p:sp>
        <p:nvSpPr>
          <p:cNvPr id="208" name="Google Shape;208;p16"/>
          <p:cNvSpPr txBox="1"/>
          <p:nvPr/>
        </p:nvSpPr>
        <p:spPr>
          <a:xfrm>
            <a:off x="7859820" y="5909463"/>
            <a:ext cx="27507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6A58BF"/>
                </a:solidFill>
                <a:latin typeface="Calibri"/>
                <a:ea typeface="Calibri"/>
                <a:cs typeface="Calibri"/>
                <a:sym typeface="Calibri"/>
              </a:rPr>
              <a:t>New stack returned by method</a:t>
            </a:r>
            <a:endParaRPr/>
          </a:p>
        </p:txBody>
      </p:sp>
      <p:cxnSp>
        <p:nvCxnSpPr>
          <p:cNvPr id="209" name="Google Shape;209;p16"/>
          <p:cNvCxnSpPr/>
          <p:nvPr/>
        </p:nvCxnSpPr>
        <p:spPr>
          <a:xfrm>
            <a:off x="7065993" y="5461787"/>
            <a:ext cx="739200" cy="0"/>
          </a:xfrm>
          <a:prstGeom prst="straightConnector1">
            <a:avLst/>
          </a:prstGeom>
          <a:noFill/>
          <a:ln w="38100" cap="flat" cmpd="sng">
            <a:solidFill>
              <a:schemeClr val="accent1"/>
            </a:solidFill>
            <a:prstDash val="solid"/>
            <a:miter lim="800000"/>
            <a:headEnd type="none" w="sm" len="sm"/>
            <a:tailEnd type="triangle" w="med" len="med"/>
          </a:ln>
        </p:spPr>
      </p:cxnSp>
      <p:graphicFrame>
        <p:nvGraphicFramePr>
          <p:cNvPr id="210" name="Google Shape;210;p16"/>
          <p:cNvGraphicFramePr/>
          <p:nvPr>
            <p:extLst>
              <p:ext uri="{D42A27DB-BD31-4B8C-83A1-F6EECF244321}">
                <p14:modId xmlns:p14="http://schemas.microsoft.com/office/powerpoint/2010/main" val="1426373509"/>
              </p:ext>
            </p:extLst>
          </p:nvPr>
        </p:nvGraphicFramePr>
        <p:xfrm>
          <a:off x="10205738" y="4404404"/>
          <a:ext cx="2379225" cy="1436540"/>
        </p:xfrm>
        <a:graphic>
          <a:graphicData uri="http://schemas.openxmlformats.org/drawingml/2006/table">
            <a:tbl>
              <a:tblPr>
                <a:noFill/>
                <a:tableStyleId>{212EAD2A-AD2F-4DEB-80A6-4EE054C8A0A5}</a:tableStyleId>
              </a:tblPr>
              <a:tblGrid>
                <a:gridCol w="887725">
                  <a:extLst>
                    <a:ext uri="{9D8B030D-6E8A-4147-A177-3AD203B41FA5}">
                      <a16:colId xmlns:a16="http://schemas.microsoft.com/office/drawing/2014/main" val="20000"/>
                    </a:ext>
                  </a:extLst>
                </a:gridCol>
                <a:gridCol w="745750">
                  <a:extLst>
                    <a:ext uri="{9D8B030D-6E8A-4147-A177-3AD203B41FA5}">
                      <a16:colId xmlns:a16="http://schemas.microsoft.com/office/drawing/2014/main" val="20001"/>
                    </a:ext>
                  </a:extLst>
                </a:gridCol>
                <a:gridCol w="745750">
                  <a:extLst>
                    <a:ext uri="{9D8B030D-6E8A-4147-A177-3AD203B41FA5}">
                      <a16:colId xmlns:a16="http://schemas.microsoft.com/office/drawing/2014/main" val="20002"/>
                    </a:ext>
                  </a:extLst>
                </a:gridCol>
              </a:tblGrid>
              <a:tr h="368050">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6</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a:solidFill>
                            <a:srgbClr val="68CFDE"/>
                          </a:solidFill>
                          <a:latin typeface="Tahoma"/>
                          <a:ea typeface="Tahoma"/>
                          <a:cs typeface="Tahoma"/>
                          <a:sym typeface="Tahoma"/>
                        </a:rPr>
                        <a:t>2</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2</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a:solidFill>
                            <a:srgbClr val="68CFDE"/>
                          </a:solidFill>
                          <a:latin typeface="Tahoma"/>
                          <a:ea typeface="Tahoma"/>
                          <a:cs typeface="Tahoma"/>
                          <a:sym typeface="Tahoma"/>
                        </a:rPr>
                        <a:t>1</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10275">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0</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11" name="Google Shape;211;p16"/>
          <p:cNvSpPr txBox="1"/>
          <p:nvPr/>
        </p:nvSpPr>
        <p:spPr>
          <a:xfrm>
            <a:off x="11064173" y="6001868"/>
            <a:ext cx="6624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75" name="Google Shape;75;p2"/>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5"/>
              </a:buClr>
              <a:buSzPts val="2800"/>
              <a:buChar char="•"/>
            </a:pPr>
            <a:r>
              <a:rPr lang="en-US" b="1">
                <a:solidFill>
                  <a:schemeClr val="accent5"/>
                </a:solidFill>
              </a:rPr>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76" name="Google Shape;76;p2"/>
          <p:cNvSpPr/>
          <p:nvPr/>
        </p:nvSpPr>
        <p:spPr>
          <a:xfrm rot="10800000">
            <a:off x="3732788" y="1458097"/>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Announcements</a:t>
            </a:r>
            <a:endParaRPr/>
          </a:p>
        </p:txBody>
      </p:sp>
      <p:sp>
        <p:nvSpPr>
          <p:cNvPr id="82" name="Google Shape;82;p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Autofit/>
          </a:bodyPr>
          <a:lstStyle/>
          <a:p>
            <a:pPr marL="0" lvl="0" indent="-228600" algn="l" rtl="0">
              <a:lnSpc>
                <a:spcPct val="90000"/>
              </a:lnSpc>
              <a:spcBef>
                <a:spcPts val="0"/>
              </a:spcBef>
              <a:spcAft>
                <a:spcPts val="300"/>
              </a:spcAft>
              <a:buClr>
                <a:schemeClr val="dk1"/>
              </a:buClr>
              <a:buSzPts val="3600"/>
              <a:buChar char="•"/>
            </a:pPr>
            <a:r>
              <a:rPr lang="en-US" sz="3200" b="1" dirty="0"/>
              <a:t>Warning</a:t>
            </a:r>
            <a:r>
              <a:rPr lang="en-US" sz="3200" dirty="0"/>
              <a:t>: Course website is “on strike”; may need to depend more on Ed! </a:t>
            </a:r>
          </a:p>
          <a:p>
            <a:pPr marL="0" lvl="0" indent="-228600" algn="l" rtl="0">
              <a:lnSpc>
                <a:spcPct val="90000"/>
              </a:lnSpc>
              <a:spcBef>
                <a:spcPts val="0"/>
              </a:spcBef>
              <a:spcAft>
                <a:spcPts val="300"/>
              </a:spcAft>
              <a:buClr>
                <a:schemeClr val="dk1"/>
              </a:buClr>
              <a:buSzPts val="3600"/>
              <a:buChar char="•"/>
            </a:pPr>
            <a:r>
              <a:rPr lang="en-US" sz="3200" dirty="0"/>
              <a:t>Make-up office hours today! 4:30 – 5:30 PM CSE 438</a:t>
            </a:r>
          </a:p>
          <a:p>
            <a:pPr marL="0" lvl="0" indent="-228600" algn="l" rtl="0">
              <a:lnSpc>
                <a:spcPct val="90000"/>
              </a:lnSpc>
              <a:spcBef>
                <a:spcPts val="0"/>
              </a:spcBef>
              <a:spcAft>
                <a:spcPts val="300"/>
              </a:spcAft>
              <a:buClr>
                <a:schemeClr val="dk1"/>
              </a:buClr>
              <a:buSzPts val="3600"/>
              <a:buChar char="•"/>
            </a:pPr>
            <a:r>
              <a:rPr lang="en-US" sz="3200" dirty="0"/>
              <a:t>Creative Project 1 was due yesterday, how’d it go? </a:t>
            </a:r>
          </a:p>
          <a:p>
            <a:pPr marL="0" lvl="0" indent="-228600" algn="l" rtl="0">
              <a:lnSpc>
                <a:spcPct val="90000"/>
              </a:lnSpc>
              <a:spcBef>
                <a:spcPts val="0"/>
              </a:spcBef>
              <a:spcAft>
                <a:spcPts val="300"/>
              </a:spcAft>
              <a:buClr>
                <a:schemeClr val="dk1"/>
              </a:buClr>
              <a:buSzPts val="3600"/>
              <a:buChar char="•"/>
            </a:pPr>
            <a:r>
              <a:rPr lang="en-US" sz="3200" dirty="0"/>
              <a:t>Programming Assignment 1 releasing later tonight</a:t>
            </a:r>
            <a:endParaRPr sz="2400" dirty="0"/>
          </a:p>
          <a:p>
            <a:pPr marL="457200" lvl="2" indent="-228600">
              <a:spcAft>
                <a:spcPts val="300"/>
              </a:spcAft>
              <a:buSzPts val="3200"/>
            </a:pPr>
            <a:r>
              <a:rPr lang="en-US" sz="2400" dirty="0"/>
              <a:t>Focusing on Stacks and Queues!</a:t>
            </a:r>
            <a:endParaRPr sz="2400" dirty="0"/>
          </a:p>
          <a:p>
            <a:pPr marL="0" lvl="0" indent="-228600" algn="l" rtl="0">
              <a:lnSpc>
                <a:spcPct val="90000"/>
              </a:lnSpc>
              <a:spcBef>
                <a:spcPts val="1000"/>
              </a:spcBef>
              <a:spcAft>
                <a:spcPts val="300"/>
              </a:spcAft>
              <a:buClr>
                <a:schemeClr val="dk1"/>
              </a:buClr>
              <a:buSzPts val="3600"/>
              <a:buChar char="•"/>
            </a:pPr>
            <a:r>
              <a:rPr lang="en-US" sz="3200" dirty="0">
                <a:hlinkClick r:id="rId3"/>
              </a:rPr>
              <a:t>Resubmission Cycle 1</a:t>
            </a:r>
            <a:r>
              <a:rPr lang="en-US" sz="3200" dirty="0"/>
              <a:t> form posted!</a:t>
            </a:r>
            <a:endParaRPr sz="2400" dirty="0"/>
          </a:p>
          <a:p>
            <a:pPr marL="457200" lvl="2" indent="-228600">
              <a:spcAft>
                <a:spcPts val="300"/>
              </a:spcAft>
              <a:buSzPts val="2800"/>
            </a:pPr>
            <a:r>
              <a:rPr lang="en-US" sz="2400" dirty="0"/>
              <a:t>Due February 4</a:t>
            </a:r>
            <a:r>
              <a:rPr lang="en-US" sz="2400" baseline="30000" dirty="0"/>
              <a:t>th</a:t>
            </a:r>
            <a:r>
              <a:rPr lang="en-US" sz="2400" dirty="0"/>
              <a:t> by 11:59pm PT</a:t>
            </a:r>
            <a:endParaRPr sz="2400" dirty="0"/>
          </a:p>
          <a:p>
            <a:pPr marL="457200" lvl="2" indent="-228600">
              <a:spcAft>
                <a:spcPts val="300"/>
              </a:spcAft>
              <a:buSzPts val="2800"/>
            </a:pPr>
            <a:r>
              <a:rPr lang="en-US" sz="2400" dirty="0"/>
              <a:t>Eligible assignments: C0, P0</a:t>
            </a:r>
          </a:p>
          <a:p>
            <a:pPr marL="0" indent="0">
              <a:spcBef>
                <a:spcPts val="500"/>
              </a:spcBef>
              <a:spcAft>
                <a:spcPts val="300"/>
              </a:spcAft>
              <a:buSzPts val="2800"/>
              <a:buNone/>
            </a:pPr>
            <a:endParaRPr sz="2400" dirty="0"/>
          </a:p>
          <a:p>
            <a:pPr marL="685800" lvl="1" indent="-25400" algn="l" rtl="0">
              <a:lnSpc>
                <a:spcPct val="90000"/>
              </a:lnSpc>
              <a:spcBef>
                <a:spcPts val="500"/>
              </a:spcBef>
              <a:spcAft>
                <a:spcPts val="0"/>
              </a:spcAft>
              <a:buClr>
                <a:schemeClr val="dk1"/>
              </a:buClr>
              <a:buSzPts val="3200"/>
              <a:buNone/>
            </a:pPr>
            <a:endParaRP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88" name="Google Shape;88;p4"/>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rPr>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89" name="Google Shape;89;p4"/>
          <p:cNvSpPr/>
          <p:nvPr/>
        </p:nvSpPr>
        <p:spPr>
          <a:xfrm rot="10800000">
            <a:off x="3196194" y="2142528"/>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5"/>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Stacks &amp; Queues</a:t>
            </a:r>
            <a:endParaRPr>
              <a:solidFill>
                <a:srgbClr val="AEABAB"/>
              </a:solidFill>
            </a:endParaRPr>
          </a:p>
        </p:txBody>
      </p:sp>
      <p:sp>
        <p:nvSpPr>
          <p:cNvPr id="95" name="Google Shape;95;p5"/>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Some collections are </a:t>
            </a:r>
            <a:r>
              <a:rPr lang="en-US" u="sng" dirty="0"/>
              <a:t>constrained</a:t>
            </a:r>
            <a:r>
              <a:rPr lang="en-US" dirty="0"/>
              <a:t>, only use optimized operations</a:t>
            </a:r>
            <a:endParaRPr dirty="0"/>
          </a:p>
          <a:p>
            <a:pPr marL="685800" lvl="1" indent="-228600" algn="l" rtl="0">
              <a:lnSpc>
                <a:spcPct val="90000"/>
              </a:lnSpc>
              <a:spcBef>
                <a:spcPts val="500"/>
              </a:spcBef>
              <a:spcAft>
                <a:spcPts val="0"/>
              </a:spcAft>
              <a:buClr>
                <a:schemeClr val="dk1"/>
              </a:buClr>
              <a:buSzPts val="2400"/>
              <a:buChar char="-"/>
            </a:pPr>
            <a:r>
              <a:rPr lang="en-US" b="1" dirty="0"/>
              <a:t>Stack: </a:t>
            </a:r>
            <a:r>
              <a:rPr lang="en-US" dirty="0"/>
              <a:t>retrieves elements in reverse order as added</a:t>
            </a:r>
            <a:endParaRPr dirty="0"/>
          </a:p>
          <a:p>
            <a:pPr marL="685800" lvl="1" indent="-228600" algn="l" rtl="0">
              <a:lnSpc>
                <a:spcPct val="90000"/>
              </a:lnSpc>
              <a:spcBef>
                <a:spcPts val="500"/>
              </a:spcBef>
              <a:spcAft>
                <a:spcPts val="0"/>
              </a:spcAft>
              <a:buClr>
                <a:schemeClr val="dk1"/>
              </a:buClr>
              <a:buSzPts val="2400"/>
              <a:buChar char="-"/>
            </a:pPr>
            <a:r>
              <a:rPr lang="en-US" b="1" dirty="0"/>
              <a:t>Queue: </a:t>
            </a:r>
            <a:r>
              <a:rPr lang="en-US" dirty="0"/>
              <a:t>retrieves elements in same order as added</a:t>
            </a:r>
            <a:endParaRPr b="1" dirty="0"/>
          </a:p>
          <a:p>
            <a:pPr marL="0" lvl="0" indent="0" algn="l" rtl="0">
              <a:lnSpc>
                <a:spcPct val="90000"/>
              </a:lnSpc>
              <a:spcBef>
                <a:spcPts val="1000"/>
              </a:spcBef>
              <a:spcAft>
                <a:spcPts val="0"/>
              </a:spcAft>
              <a:buClr>
                <a:schemeClr val="dk1"/>
              </a:buClr>
              <a:buSzPts val="2800"/>
              <a:buNone/>
            </a:pPr>
            <a:endParaRPr b="1" dirty="0"/>
          </a:p>
        </p:txBody>
      </p:sp>
      <p:sp>
        <p:nvSpPr>
          <p:cNvPr id="96" name="Google Shape;96;p5"/>
          <p:cNvSpPr txBox="1"/>
          <p:nvPr/>
        </p:nvSpPr>
        <p:spPr>
          <a:xfrm>
            <a:off x="8306905" y="5213235"/>
            <a:ext cx="8064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queue</a:t>
            </a:r>
            <a:endParaRPr/>
          </a:p>
        </p:txBody>
      </p:sp>
      <p:graphicFrame>
        <p:nvGraphicFramePr>
          <p:cNvPr id="97" name="Google Shape;97;p5"/>
          <p:cNvGraphicFramePr/>
          <p:nvPr/>
        </p:nvGraphicFramePr>
        <p:xfrm>
          <a:off x="7430605" y="4017735"/>
          <a:ext cx="2559050" cy="965200"/>
        </p:xfrm>
        <a:graphic>
          <a:graphicData uri="http://schemas.openxmlformats.org/drawingml/2006/table">
            <a:tbl>
              <a:tblPr>
                <a:noFill/>
                <a:tableStyleId>{212EAD2A-AD2F-4DEB-80A6-4EE054C8A0A5}</a:tableStyleId>
              </a:tblPr>
              <a:tblGrid>
                <a:gridCol w="852500">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gridCol w="852475">
                  <a:extLst>
                    <a:ext uri="{9D8B030D-6E8A-4147-A177-3AD203B41FA5}">
                      <a16:colId xmlns:a16="http://schemas.microsoft.com/office/drawing/2014/main" val="20002"/>
                    </a:ext>
                  </a:extLst>
                </a:gridCol>
              </a:tblGrid>
              <a:tr h="482600">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front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back</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82600">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1</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dirty="0">
                          <a:solidFill>
                            <a:schemeClr val="dk1"/>
                          </a:solidFill>
                          <a:latin typeface="Tahoma"/>
                          <a:ea typeface="Tahoma"/>
                          <a:cs typeface="Tahoma"/>
                          <a:sym typeface="Tahoma"/>
                        </a:rPr>
                        <a:t>3</a:t>
                      </a:r>
                      <a:endParaRPr dirty="0"/>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extLst>
                  <a:ext uri="{0D108BD9-81ED-4DB2-BD59-A6C34878D82A}">
                    <a16:rowId xmlns:a16="http://schemas.microsoft.com/office/drawing/2014/main" val="10001"/>
                  </a:ext>
                </a:extLst>
              </a:tr>
            </a:tbl>
          </a:graphicData>
        </a:graphic>
      </p:graphicFrame>
      <p:cxnSp>
        <p:nvCxnSpPr>
          <p:cNvPr id="98" name="Google Shape;98;p5"/>
          <p:cNvCxnSpPr/>
          <p:nvPr/>
        </p:nvCxnSpPr>
        <p:spPr>
          <a:xfrm rot="10800000">
            <a:off x="10097605" y="4703535"/>
            <a:ext cx="685800" cy="0"/>
          </a:xfrm>
          <a:prstGeom prst="straightConnector1">
            <a:avLst/>
          </a:prstGeom>
          <a:noFill/>
          <a:ln w="9525" cap="flat" cmpd="sng">
            <a:solidFill>
              <a:schemeClr val="dk1"/>
            </a:solidFill>
            <a:prstDash val="solid"/>
            <a:round/>
            <a:headEnd type="none" w="med" len="med"/>
            <a:tailEnd type="triangle" w="med" len="med"/>
          </a:ln>
        </p:spPr>
      </p:cxnSp>
      <p:sp>
        <p:nvSpPr>
          <p:cNvPr id="99" name="Google Shape;99;p5"/>
          <p:cNvSpPr txBox="1"/>
          <p:nvPr/>
        </p:nvSpPr>
        <p:spPr>
          <a:xfrm>
            <a:off x="10402405" y="4306660"/>
            <a:ext cx="73630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71C9BD"/>
                </a:solidFill>
                <a:latin typeface="Tahoma"/>
                <a:ea typeface="Tahoma"/>
                <a:cs typeface="Tahoma"/>
                <a:sym typeface="Tahoma"/>
              </a:rPr>
              <a:t>add</a:t>
            </a:r>
            <a:endParaRPr b="1" dirty="0">
              <a:solidFill>
                <a:srgbClr val="71C9BD"/>
              </a:solidFill>
            </a:endParaRPr>
          </a:p>
        </p:txBody>
      </p:sp>
      <p:cxnSp>
        <p:nvCxnSpPr>
          <p:cNvPr id="100" name="Google Shape;100;p5"/>
          <p:cNvCxnSpPr/>
          <p:nvPr/>
        </p:nvCxnSpPr>
        <p:spPr>
          <a:xfrm rot="10800000">
            <a:off x="6668605" y="4717823"/>
            <a:ext cx="685800" cy="0"/>
          </a:xfrm>
          <a:prstGeom prst="straightConnector1">
            <a:avLst/>
          </a:prstGeom>
          <a:noFill/>
          <a:ln w="9525" cap="flat" cmpd="sng">
            <a:solidFill>
              <a:schemeClr val="dk1"/>
            </a:solidFill>
            <a:prstDash val="solid"/>
            <a:round/>
            <a:headEnd type="none" w="med" len="med"/>
            <a:tailEnd type="triangle" w="med" len="med"/>
          </a:ln>
        </p:spPr>
      </p:cxnSp>
      <p:sp>
        <p:nvSpPr>
          <p:cNvPr id="101" name="Google Shape;101;p5"/>
          <p:cNvSpPr txBox="1"/>
          <p:nvPr/>
        </p:nvSpPr>
        <p:spPr>
          <a:xfrm>
            <a:off x="5962786" y="4301897"/>
            <a:ext cx="1165344"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71C9BD"/>
                </a:solidFill>
                <a:latin typeface="Tahoma"/>
                <a:ea typeface="Tahoma"/>
                <a:cs typeface="Tahoma"/>
                <a:sym typeface="Tahoma"/>
              </a:rPr>
              <a:t>remove</a:t>
            </a:r>
            <a:endParaRPr b="1" dirty="0">
              <a:solidFill>
                <a:srgbClr val="71C9BD"/>
              </a:solidFill>
            </a:endParaRPr>
          </a:p>
        </p:txBody>
      </p:sp>
      <p:sp>
        <p:nvSpPr>
          <p:cNvPr id="102" name="Google Shape;102;p5"/>
          <p:cNvSpPr txBox="1"/>
          <p:nvPr/>
        </p:nvSpPr>
        <p:spPr>
          <a:xfrm>
            <a:off x="2581828" y="5561013"/>
            <a:ext cx="701675"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stack</a:t>
            </a:r>
            <a:endParaRPr/>
          </a:p>
        </p:txBody>
      </p:sp>
      <p:graphicFrame>
        <p:nvGraphicFramePr>
          <p:cNvPr id="103" name="Google Shape;103;p5"/>
          <p:cNvGraphicFramePr/>
          <p:nvPr/>
        </p:nvGraphicFramePr>
        <p:xfrm>
          <a:off x="1286428" y="3960813"/>
          <a:ext cx="2133600" cy="1584600"/>
        </p:xfrm>
        <a:graphic>
          <a:graphicData uri="http://schemas.openxmlformats.org/drawingml/2006/table">
            <a:tbl>
              <a:tblPr>
                <a:noFill/>
                <a:tableStyleId>{212EAD2A-AD2F-4DEB-80A6-4EE054C8A0A5}</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0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1"/>
                  </a:ext>
                </a:extLst>
              </a:tr>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2</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2"/>
                  </a:ext>
                </a:extLst>
              </a:tr>
              <a:tr h="3960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3"/>
                  </a:ext>
                </a:extLst>
              </a:tr>
            </a:tbl>
          </a:graphicData>
        </a:graphic>
      </p:graphicFrame>
      <p:cxnSp>
        <p:nvCxnSpPr>
          <p:cNvPr id="104" name="Google Shape;104;p5"/>
          <p:cNvCxnSpPr/>
          <p:nvPr/>
        </p:nvCxnSpPr>
        <p:spPr>
          <a:xfrm>
            <a:off x="2124628" y="3427413"/>
            <a:ext cx="609600" cy="457200"/>
          </a:xfrm>
          <a:prstGeom prst="straightConnector1">
            <a:avLst/>
          </a:prstGeom>
          <a:noFill/>
          <a:ln w="9525" cap="flat" cmpd="sng">
            <a:solidFill>
              <a:schemeClr val="dk1"/>
            </a:solidFill>
            <a:prstDash val="solid"/>
            <a:round/>
            <a:headEnd type="none" w="med" len="med"/>
            <a:tailEnd type="triangle" w="med" len="med"/>
          </a:ln>
        </p:spPr>
      </p:cxnSp>
      <p:sp>
        <p:nvSpPr>
          <p:cNvPr id="105" name="Google Shape;105;p5"/>
          <p:cNvSpPr txBox="1"/>
          <p:nvPr/>
        </p:nvSpPr>
        <p:spPr>
          <a:xfrm>
            <a:off x="3651972" y="3025283"/>
            <a:ext cx="83294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FF2F92"/>
                </a:solidFill>
                <a:latin typeface="Tahoma"/>
                <a:ea typeface="Tahoma"/>
                <a:cs typeface="Tahoma"/>
                <a:sym typeface="Tahoma"/>
              </a:rPr>
              <a:t>pop</a:t>
            </a:r>
            <a:endParaRPr b="1" dirty="0">
              <a:solidFill>
                <a:srgbClr val="FF2F92"/>
              </a:solidFill>
            </a:endParaRPr>
          </a:p>
        </p:txBody>
      </p:sp>
      <p:sp>
        <p:nvSpPr>
          <p:cNvPr id="106" name="Google Shape;106;p5"/>
          <p:cNvSpPr txBox="1"/>
          <p:nvPr/>
        </p:nvSpPr>
        <p:spPr>
          <a:xfrm>
            <a:off x="1738865" y="3032125"/>
            <a:ext cx="99536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FF2F92"/>
                </a:solidFill>
                <a:latin typeface="Tahoma"/>
                <a:ea typeface="Tahoma"/>
                <a:cs typeface="Tahoma"/>
                <a:sym typeface="Tahoma"/>
              </a:rPr>
              <a:t>push</a:t>
            </a:r>
            <a:endParaRPr b="1" dirty="0">
              <a:solidFill>
                <a:srgbClr val="FF2F92"/>
              </a:solidFill>
            </a:endParaRPr>
          </a:p>
        </p:txBody>
      </p:sp>
      <p:cxnSp>
        <p:nvCxnSpPr>
          <p:cNvPr id="107" name="Google Shape;107;p5"/>
          <p:cNvCxnSpPr/>
          <p:nvPr/>
        </p:nvCxnSpPr>
        <p:spPr>
          <a:xfrm rot="10800000" flipH="1">
            <a:off x="3191428" y="3427413"/>
            <a:ext cx="609600" cy="457200"/>
          </a:xfrm>
          <a:prstGeom prst="straightConnector1">
            <a:avLst/>
          </a:prstGeom>
          <a:noFill/>
          <a:ln w="9525" cap="flat" cmpd="sng">
            <a:solidFill>
              <a:schemeClr val="dk1"/>
            </a:solidFill>
            <a:prstDash val="solid"/>
            <a:round/>
            <a:headEnd type="none" w="med" len="med"/>
            <a:tailEnd type="triangle" w="med" len="med"/>
          </a:ln>
        </p:spPr>
      </p:cxnSp>
      <p:sp>
        <p:nvSpPr>
          <p:cNvPr id="108" name="Google Shape;108;p5"/>
          <p:cNvSpPr txBox="1"/>
          <p:nvPr/>
        </p:nvSpPr>
        <p:spPr>
          <a:xfrm rot="3017474">
            <a:off x="7615155" y="5263323"/>
            <a:ext cx="119404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Tahoma"/>
                <a:ea typeface="Tahoma"/>
                <a:cs typeface="Tahoma"/>
                <a:sym typeface="Tahoma"/>
              </a:rPr>
              <a:t>👀</a:t>
            </a:r>
            <a:r>
              <a:rPr lang="en-US" sz="1800" dirty="0">
                <a:solidFill>
                  <a:schemeClr val="dk1"/>
                </a:solidFill>
                <a:latin typeface="Tahoma"/>
                <a:ea typeface="Tahoma"/>
                <a:cs typeface="Tahoma"/>
                <a:sym typeface="Tahoma"/>
              </a:rPr>
              <a:t> </a:t>
            </a:r>
            <a:r>
              <a:rPr lang="en-US" sz="1800" b="1" dirty="0">
                <a:solidFill>
                  <a:srgbClr val="71C9BD"/>
                </a:solidFill>
                <a:latin typeface="Tahoma"/>
                <a:ea typeface="Tahoma"/>
                <a:cs typeface="Tahoma"/>
                <a:sym typeface="Tahoma"/>
              </a:rPr>
              <a:t>peek</a:t>
            </a:r>
            <a:endParaRPr sz="1800" b="1" dirty="0">
              <a:solidFill>
                <a:srgbClr val="71C9BD"/>
              </a:solidFill>
              <a:latin typeface="Calibri"/>
              <a:ea typeface="Calibri"/>
              <a:cs typeface="Calibri"/>
              <a:sym typeface="Calibri"/>
            </a:endParaRPr>
          </a:p>
        </p:txBody>
      </p:sp>
      <p:sp>
        <p:nvSpPr>
          <p:cNvPr id="109" name="Google Shape;109;p5"/>
          <p:cNvSpPr txBox="1"/>
          <p:nvPr/>
        </p:nvSpPr>
        <p:spPr>
          <a:xfrm>
            <a:off x="3611805" y="4383757"/>
            <a:ext cx="130853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Tahoma"/>
                <a:ea typeface="Tahoma"/>
                <a:cs typeface="Tahoma"/>
                <a:sym typeface="Tahoma"/>
              </a:rPr>
              <a:t>👀</a:t>
            </a:r>
            <a:r>
              <a:rPr lang="en-US" sz="1800" dirty="0">
                <a:solidFill>
                  <a:schemeClr val="dk1"/>
                </a:solidFill>
                <a:latin typeface="Tahoma"/>
                <a:ea typeface="Tahoma"/>
                <a:cs typeface="Tahoma"/>
                <a:sym typeface="Tahoma"/>
              </a:rPr>
              <a:t> </a:t>
            </a:r>
            <a:r>
              <a:rPr lang="en-US" sz="1800" b="1" dirty="0">
                <a:solidFill>
                  <a:srgbClr val="FF2F92"/>
                </a:solidFill>
                <a:latin typeface="Tahoma"/>
                <a:ea typeface="Tahoma"/>
                <a:cs typeface="Tahoma"/>
                <a:sym typeface="Tahoma"/>
              </a:rPr>
              <a:t>peek</a:t>
            </a:r>
            <a:endParaRPr sz="1800" b="1" dirty="0">
              <a:solidFill>
                <a:srgbClr val="FF2F9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a:spLocks noGrp="1"/>
          </p:cNvSpPr>
          <p:nvPr>
            <p:ph type="title"/>
          </p:nvPr>
        </p:nvSpPr>
        <p:spPr>
          <a:xfrm>
            <a:off x="838200" y="456565"/>
            <a:ext cx="10816244" cy="7626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Fundamental Data Structures ➔ Problem Solving</a:t>
            </a:r>
            <a:endParaRPr/>
          </a:p>
        </p:txBody>
      </p:sp>
      <p:sp>
        <p:nvSpPr>
          <p:cNvPr id="116" name="Google Shape;116;p6"/>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On their own, Stacks &amp; Queues are</a:t>
            </a:r>
            <a:br>
              <a:rPr lang="en-US" dirty="0"/>
            </a:br>
            <a:r>
              <a:rPr lang="en-US" dirty="0"/>
              <a:t>quite simple with practice</a:t>
            </a:r>
            <a:br>
              <a:rPr lang="en-US" dirty="0"/>
            </a:br>
            <a:r>
              <a:rPr lang="en-US" dirty="0"/>
              <a:t>(few methods, simple model)</a:t>
            </a:r>
            <a:endParaRPr dirty="0"/>
          </a:p>
          <a:p>
            <a:pPr marL="228600" lvl="0" indent="-228600" algn="l" rtl="0">
              <a:lnSpc>
                <a:spcPct val="90000"/>
              </a:lnSpc>
              <a:spcBef>
                <a:spcPts val="1000"/>
              </a:spcBef>
              <a:spcAft>
                <a:spcPts val="0"/>
              </a:spcAft>
              <a:buClr>
                <a:schemeClr val="dk1"/>
              </a:buClr>
              <a:buSzPts val="2800"/>
              <a:buChar char="•"/>
            </a:pPr>
            <a:r>
              <a:rPr lang="en-US" dirty="0"/>
              <a:t>Some of the problems we ask are</a:t>
            </a:r>
            <a:br>
              <a:rPr lang="en-US" dirty="0"/>
            </a:br>
            <a:r>
              <a:rPr lang="en-US" dirty="0"/>
              <a:t>complex </a:t>
            </a:r>
            <a:r>
              <a:rPr lang="en-US" u="sng" dirty="0"/>
              <a:t>because</a:t>
            </a:r>
            <a:r>
              <a:rPr lang="en-US" i="1" dirty="0"/>
              <a:t> </a:t>
            </a:r>
            <a:r>
              <a:rPr lang="en-US" dirty="0"/>
              <a:t>the tools you have</a:t>
            </a:r>
            <a:br>
              <a:rPr lang="en-US" dirty="0"/>
            </a:br>
            <a:r>
              <a:rPr lang="en-US" dirty="0"/>
              <a:t>to solve them are restrictive</a:t>
            </a:r>
            <a:endParaRPr dirty="0"/>
          </a:p>
          <a:p>
            <a:pPr marL="685800" lvl="1" indent="-228600" algn="l" rtl="0">
              <a:lnSpc>
                <a:spcPct val="90000"/>
              </a:lnSpc>
              <a:spcBef>
                <a:spcPts val="500"/>
              </a:spcBef>
              <a:spcAft>
                <a:spcPts val="0"/>
              </a:spcAft>
              <a:buClr>
                <a:schemeClr val="dk1"/>
              </a:buClr>
              <a:buSzPts val="2400"/>
              <a:buChar char="-"/>
            </a:pPr>
            <a:r>
              <a:rPr lang="en-US" dirty="0">
                <a:latin typeface="Consolas" panose="020B0609020204030204" pitchFamily="49" charset="0"/>
                <a:cs typeface="Consolas" panose="020B0609020204030204" pitchFamily="49" charset="0"/>
              </a:rPr>
              <a:t>sum(Stack)</a:t>
            </a:r>
            <a:r>
              <a:rPr lang="en-US" dirty="0"/>
              <a:t> is hard with a Queue as</a:t>
            </a:r>
            <a:br>
              <a:rPr lang="en-US" dirty="0"/>
            </a:br>
            <a:r>
              <a:rPr lang="en-US" dirty="0"/>
              <a:t>the auxiliary structure</a:t>
            </a:r>
            <a:endParaRPr dirty="0"/>
          </a:p>
          <a:p>
            <a:pPr marL="228600" lvl="0" indent="-228600" algn="l" rtl="0">
              <a:lnSpc>
                <a:spcPct val="90000"/>
              </a:lnSpc>
              <a:spcBef>
                <a:spcPts val="1000"/>
              </a:spcBef>
              <a:spcAft>
                <a:spcPts val="0"/>
              </a:spcAft>
              <a:buClr>
                <a:schemeClr val="dk1"/>
              </a:buClr>
              <a:buSzPts val="2800"/>
              <a:buChar char="•"/>
            </a:pPr>
            <a:r>
              <a:rPr lang="en-US" dirty="0"/>
              <a:t>We challenge you on purpose here</a:t>
            </a:r>
            <a:br>
              <a:rPr lang="en-US" dirty="0"/>
            </a:br>
            <a:r>
              <a:rPr lang="en-US" dirty="0"/>
              <a:t>to practice </a:t>
            </a:r>
            <a:r>
              <a:rPr lang="en-US" b="1" dirty="0"/>
              <a:t>problem solving</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17" name="Google Shape;117;p6" descr="Diagram showing the following problem outlined here https://alannaholeson.com/papers/p1449-loksa.pdf"/>
          <p:cNvPicPr preferRelativeResize="0"/>
          <p:nvPr/>
        </p:nvPicPr>
        <p:blipFill rotWithShape="1">
          <a:blip r:embed="rId3">
            <a:alphaModFix/>
          </a:blip>
          <a:srcRect/>
          <a:stretch/>
        </p:blipFill>
        <p:spPr>
          <a:xfrm>
            <a:off x="6432434" y="1436914"/>
            <a:ext cx="5535322" cy="4143430"/>
          </a:xfrm>
          <a:prstGeom prst="rect">
            <a:avLst/>
          </a:prstGeom>
          <a:noFill/>
          <a:ln>
            <a:noFill/>
          </a:ln>
        </p:spPr>
      </p:pic>
      <p:sp>
        <p:nvSpPr>
          <p:cNvPr id="118" name="Google Shape;118;p6"/>
          <p:cNvSpPr txBox="1"/>
          <p:nvPr/>
        </p:nvSpPr>
        <p:spPr>
          <a:xfrm>
            <a:off x="6705601" y="5807631"/>
            <a:ext cx="522450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Calibri"/>
                <a:ea typeface="Calibri"/>
                <a:cs typeface="Calibri"/>
                <a:sym typeface="Calibri"/>
              </a:rPr>
              <a:t>Source: Oleson, Ko (2016) - Programming, Problem Solving, and Self-Awareness: Effects of Explicit Guidance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Common Problem-Solving Strategies</a:t>
            </a:r>
            <a:endParaRPr/>
          </a:p>
        </p:txBody>
      </p:sp>
      <p:sp>
        <p:nvSpPr>
          <p:cNvPr id="124" name="Google Shape;124;p7"/>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b="1" dirty="0"/>
              <a:t>Analogy</a:t>
            </a:r>
            <a:r>
              <a:rPr lang="en-US" dirty="0"/>
              <a:t> – Is this similar to a problem you’ve seen?</a:t>
            </a:r>
            <a:endParaRPr dirty="0"/>
          </a:p>
          <a:p>
            <a:pPr marL="685800" lvl="1" indent="-228600" algn="l" rtl="0">
              <a:lnSpc>
                <a:spcPct val="90000"/>
              </a:lnSpc>
              <a:spcBef>
                <a:spcPts val="500"/>
              </a:spcBef>
              <a:spcAft>
                <a:spcPts val="0"/>
              </a:spcAft>
              <a:buClr>
                <a:schemeClr val="dk1"/>
              </a:buClr>
              <a:buSzPct val="100000"/>
              <a:buChar char="-"/>
            </a:pPr>
            <a:r>
              <a:rPr lang="en-US" dirty="0">
                <a:latin typeface="Consolas" panose="020B0609020204030204" pitchFamily="49" charset="0"/>
                <a:cs typeface="Consolas" panose="020B0609020204030204" pitchFamily="49" charset="0"/>
              </a:rPr>
              <a:t>sum(Stack)</a:t>
            </a:r>
            <a:r>
              <a:rPr lang="en-US" dirty="0"/>
              <a:t> is probably a lot like </a:t>
            </a:r>
            <a:r>
              <a:rPr lang="en-US" dirty="0">
                <a:latin typeface="Consolas" panose="020B0609020204030204" pitchFamily="49" charset="0"/>
                <a:cs typeface="Consolas" panose="020B0609020204030204" pitchFamily="49" charset="0"/>
              </a:rPr>
              <a:t>sum(Queue)</a:t>
            </a:r>
            <a:r>
              <a:rPr lang="en-US" dirty="0"/>
              <a:t>, start there!</a:t>
            </a:r>
            <a:endParaRPr dirty="0"/>
          </a:p>
          <a:p>
            <a:pPr marL="228600" lvl="0" indent="-228600" algn="l" rtl="0">
              <a:lnSpc>
                <a:spcPct val="90000"/>
              </a:lnSpc>
              <a:spcBef>
                <a:spcPts val="1000"/>
              </a:spcBef>
              <a:spcAft>
                <a:spcPts val="0"/>
              </a:spcAft>
              <a:buClr>
                <a:schemeClr val="dk1"/>
              </a:buClr>
              <a:buSzPct val="100000"/>
              <a:buChar char="•"/>
            </a:pPr>
            <a:r>
              <a:rPr lang="en-US" b="1" dirty="0"/>
              <a:t>Brainstorming </a:t>
            </a:r>
            <a:r>
              <a:rPr lang="en-US" dirty="0"/>
              <a:t>– Consider steps to solve problem before writing code</a:t>
            </a:r>
            <a:endParaRPr dirty="0"/>
          </a:p>
          <a:p>
            <a:pPr marL="685800" lvl="1" indent="-228600" algn="l" rtl="0">
              <a:lnSpc>
                <a:spcPct val="90000"/>
              </a:lnSpc>
              <a:spcBef>
                <a:spcPts val="500"/>
              </a:spcBef>
              <a:spcAft>
                <a:spcPts val="0"/>
              </a:spcAft>
              <a:buClr>
                <a:schemeClr val="dk1"/>
              </a:buClr>
              <a:buSzPct val="100000"/>
              <a:buChar char="-"/>
            </a:pPr>
            <a:r>
              <a:rPr lang="en-US" dirty="0"/>
              <a:t>Try to do an example “by hand” → outline steps </a:t>
            </a:r>
            <a:endParaRPr dirty="0"/>
          </a:p>
          <a:p>
            <a:pPr marL="228600" lvl="0" indent="-228600" algn="l" rtl="0">
              <a:lnSpc>
                <a:spcPct val="90000"/>
              </a:lnSpc>
              <a:spcBef>
                <a:spcPts val="1000"/>
              </a:spcBef>
              <a:spcAft>
                <a:spcPts val="0"/>
              </a:spcAft>
              <a:buClr>
                <a:schemeClr val="dk1"/>
              </a:buClr>
              <a:buSzPct val="100000"/>
              <a:buChar char="•"/>
            </a:pPr>
            <a:r>
              <a:rPr lang="en-US" b="1" dirty="0"/>
              <a:t>Solve Sub-Problems</a:t>
            </a:r>
            <a:r>
              <a:rPr lang="en-US" dirty="0"/>
              <a:t> – Is there a smaller part of the problem to solve?</a:t>
            </a:r>
            <a:endParaRPr dirty="0"/>
          </a:p>
          <a:p>
            <a:pPr marL="685800" lvl="1" indent="-228600" algn="l" rtl="0">
              <a:lnSpc>
                <a:spcPct val="90000"/>
              </a:lnSpc>
              <a:spcBef>
                <a:spcPts val="500"/>
              </a:spcBef>
              <a:spcAft>
                <a:spcPts val="0"/>
              </a:spcAft>
              <a:buClr>
                <a:schemeClr val="dk1"/>
              </a:buClr>
              <a:buSzPct val="100000"/>
              <a:buChar char="-"/>
            </a:pPr>
            <a:r>
              <a:rPr lang="en-US" dirty="0"/>
              <a:t>Move to queue first</a:t>
            </a:r>
            <a:endParaRPr dirty="0"/>
          </a:p>
          <a:p>
            <a:pPr marL="228600" lvl="0" indent="-228600" algn="l" rtl="0">
              <a:lnSpc>
                <a:spcPct val="90000"/>
              </a:lnSpc>
              <a:spcBef>
                <a:spcPts val="1000"/>
              </a:spcBef>
              <a:spcAft>
                <a:spcPts val="0"/>
              </a:spcAft>
              <a:buClr>
                <a:schemeClr val="dk1"/>
              </a:buClr>
              <a:buSzPct val="100000"/>
              <a:buChar char="•"/>
            </a:pPr>
            <a:r>
              <a:rPr lang="en-US" b="1" dirty="0"/>
              <a:t>Debugging </a:t>
            </a:r>
            <a:r>
              <a:rPr lang="en-US" dirty="0"/>
              <a:t>– Does your solution behave correctly on the example input.</a:t>
            </a:r>
            <a:endParaRPr dirty="0"/>
          </a:p>
          <a:p>
            <a:pPr marL="685800" lvl="1" indent="-228600" algn="l" rtl="0">
              <a:lnSpc>
                <a:spcPct val="90000"/>
              </a:lnSpc>
              <a:spcBef>
                <a:spcPts val="500"/>
              </a:spcBef>
              <a:spcAft>
                <a:spcPts val="0"/>
              </a:spcAft>
              <a:buClr>
                <a:schemeClr val="dk1"/>
              </a:buClr>
              <a:buSzPct val="100000"/>
              <a:buChar char="-"/>
            </a:pPr>
            <a:r>
              <a:rPr lang="en-US" dirty="0"/>
              <a:t>Test on input from specification</a:t>
            </a:r>
            <a:endParaRPr dirty="0"/>
          </a:p>
          <a:p>
            <a:pPr marL="685800" lvl="1" indent="-228600" algn="l" rtl="0">
              <a:lnSpc>
                <a:spcPct val="90000"/>
              </a:lnSpc>
              <a:spcBef>
                <a:spcPts val="500"/>
              </a:spcBef>
              <a:spcAft>
                <a:spcPts val="0"/>
              </a:spcAft>
              <a:buClr>
                <a:schemeClr val="dk1"/>
              </a:buClr>
              <a:buSzPct val="100000"/>
              <a:buChar char="-"/>
            </a:pPr>
            <a:r>
              <a:rPr lang="en-US" dirty="0"/>
              <a:t>Test edge cases (“What if the Stack is empty?”)</a:t>
            </a:r>
            <a:endParaRPr dirty="0"/>
          </a:p>
          <a:p>
            <a:pPr marL="228600" lvl="0" indent="-228600" algn="l" rtl="0">
              <a:lnSpc>
                <a:spcPct val="90000"/>
              </a:lnSpc>
              <a:spcBef>
                <a:spcPts val="1000"/>
              </a:spcBef>
              <a:spcAft>
                <a:spcPts val="0"/>
              </a:spcAft>
              <a:buClr>
                <a:schemeClr val="dk1"/>
              </a:buClr>
              <a:buSzPct val="100000"/>
              <a:buChar char="•"/>
            </a:pPr>
            <a:r>
              <a:rPr lang="en-US" b="1" dirty="0"/>
              <a:t>Iterative Development </a:t>
            </a:r>
            <a:r>
              <a:rPr lang="en-US" dirty="0"/>
              <a:t>– Can we start by solving a different problem that is easier?</a:t>
            </a:r>
            <a:endParaRPr dirty="0"/>
          </a:p>
          <a:p>
            <a:pPr marL="685800" lvl="1" indent="-228600" algn="l" rtl="0">
              <a:lnSpc>
                <a:spcPct val="90000"/>
              </a:lnSpc>
              <a:spcBef>
                <a:spcPts val="500"/>
              </a:spcBef>
              <a:spcAft>
                <a:spcPts val="0"/>
              </a:spcAft>
              <a:buClr>
                <a:schemeClr val="dk1"/>
              </a:buClr>
              <a:buSzPct val="100000"/>
              <a:buChar char="-"/>
            </a:pPr>
            <a:r>
              <a:rPr lang="en-US" dirty="0"/>
              <a:t>Just looping over a queue and printing elements</a:t>
            </a:r>
            <a:endParaRPr dirty="0"/>
          </a:p>
          <a:p>
            <a:pPr marL="228600" lvl="0" indent="-64135" algn="l" rtl="0">
              <a:lnSpc>
                <a:spcPct val="90000"/>
              </a:lnSpc>
              <a:spcBef>
                <a:spcPts val="1000"/>
              </a:spcBef>
              <a:spcAft>
                <a:spcPts val="0"/>
              </a:spcAft>
              <a:buClr>
                <a:schemeClr val="dk1"/>
              </a:buClr>
              <a:buSzPct val="100000"/>
              <a:buNone/>
            </a:pPr>
            <a:endParaRPr b="1" dirty="0"/>
          </a:p>
          <a:p>
            <a:pPr marL="228600" lvl="0" indent="-64135" algn="l" rtl="0">
              <a:lnSpc>
                <a:spcPct val="90000"/>
              </a:lnSpc>
              <a:spcBef>
                <a:spcPts val="1000"/>
              </a:spcBef>
              <a:spcAft>
                <a:spcPts val="0"/>
              </a:spcAft>
              <a:buClr>
                <a:schemeClr val="dk1"/>
              </a:buClr>
              <a:buSzPct val="100000"/>
              <a:buNone/>
            </a:pPr>
            <a:endParaRPr b="1" dirty="0"/>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Metacognition</a:t>
            </a:r>
            <a:endParaRPr/>
          </a:p>
        </p:txBody>
      </p:sp>
      <p:sp>
        <p:nvSpPr>
          <p:cNvPr id="130" name="Google Shape;130;p8"/>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accent3"/>
              </a:buClr>
              <a:buSzPct val="100000"/>
              <a:buChar char="•"/>
            </a:pPr>
            <a:r>
              <a:rPr lang="en-US" sz="3000" b="1" dirty="0">
                <a:solidFill>
                  <a:schemeClr val="accent3"/>
                </a:solidFill>
              </a:rPr>
              <a:t>Metacognition</a:t>
            </a:r>
            <a:r>
              <a:rPr lang="en-US" dirty="0"/>
              <a:t>: asking questions about your solution process.</a:t>
            </a:r>
            <a:endParaRPr dirty="0"/>
          </a:p>
          <a:p>
            <a:pPr marL="228600" lvl="0" indent="-228600" algn="l" rtl="0">
              <a:lnSpc>
                <a:spcPct val="90000"/>
              </a:lnSpc>
              <a:spcBef>
                <a:spcPts val="1000"/>
              </a:spcBef>
              <a:spcAft>
                <a:spcPts val="0"/>
              </a:spcAft>
              <a:buClr>
                <a:schemeClr val="dk1"/>
              </a:buClr>
              <a:buSzPct val="100000"/>
              <a:buChar char="•"/>
            </a:pPr>
            <a:r>
              <a:rPr lang="en-US" dirty="0"/>
              <a:t>Examples:</a:t>
            </a:r>
            <a:endParaRPr dirty="0"/>
          </a:p>
          <a:p>
            <a:pPr marL="685800" lvl="1" indent="-228600" algn="l" rtl="0">
              <a:lnSpc>
                <a:spcPct val="90000"/>
              </a:lnSpc>
              <a:spcBef>
                <a:spcPts val="500"/>
              </a:spcBef>
              <a:spcAft>
                <a:spcPts val="0"/>
              </a:spcAft>
              <a:buClr>
                <a:schemeClr val="dk1"/>
              </a:buClr>
              <a:buSzPct val="100000"/>
              <a:buChar char="-"/>
            </a:pPr>
            <a:r>
              <a:rPr lang="en-US" b="1" dirty="0"/>
              <a:t>While debugging</a:t>
            </a:r>
            <a:r>
              <a:rPr lang="en-US" dirty="0"/>
              <a:t>: explain to yourself why you’re making this change to your program. </a:t>
            </a:r>
            <a:endParaRPr dirty="0"/>
          </a:p>
          <a:p>
            <a:pPr marL="685800" lvl="1" indent="-228600" algn="l" rtl="0">
              <a:lnSpc>
                <a:spcPct val="90000"/>
              </a:lnSpc>
              <a:spcBef>
                <a:spcPts val="500"/>
              </a:spcBef>
              <a:spcAft>
                <a:spcPts val="0"/>
              </a:spcAft>
              <a:buClr>
                <a:schemeClr val="dk1"/>
              </a:buClr>
              <a:buSzPct val="100000"/>
              <a:buChar char="-"/>
            </a:pPr>
            <a:r>
              <a:rPr lang="en-US" b="1" dirty="0"/>
              <a:t>Before running your program</a:t>
            </a:r>
            <a:r>
              <a:rPr lang="en-US" dirty="0"/>
              <a:t>: make an explicit prediction of what you expect to see.</a:t>
            </a:r>
            <a:endParaRPr dirty="0"/>
          </a:p>
          <a:p>
            <a:pPr marL="685800" lvl="1" indent="-228600" algn="l" rtl="0">
              <a:lnSpc>
                <a:spcPct val="90000"/>
              </a:lnSpc>
              <a:spcBef>
                <a:spcPts val="500"/>
              </a:spcBef>
              <a:spcAft>
                <a:spcPts val="0"/>
              </a:spcAft>
              <a:buClr>
                <a:schemeClr val="dk1"/>
              </a:buClr>
              <a:buSzPct val="100000"/>
              <a:buChar char="-"/>
            </a:pPr>
            <a:r>
              <a:rPr lang="en-US" b="1" dirty="0"/>
              <a:t>When coding</a:t>
            </a:r>
            <a:r>
              <a:rPr lang="en-US" dirty="0"/>
              <a:t>: be aware when you’re not making progress, so you can take a break or try a different strategy.</a:t>
            </a:r>
            <a:endParaRPr dirty="0"/>
          </a:p>
          <a:p>
            <a:pPr marL="685800" lvl="1" indent="-228600" algn="l" rtl="0">
              <a:lnSpc>
                <a:spcPct val="90000"/>
              </a:lnSpc>
              <a:spcBef>
                <a:spcPts val="500"/>
              </a:spcBef>
              <a:spcAft>
                <a:spcPts val="0"/>
              </a:spcAft>
              <a:buClr>
                <a:schemeClr val="dk1"/>
              </a:buClr>
              <a:buSzPct val="100000"/>
              <a:buChar char="-"/>
            </a:pPr>
            <a:r>
              <a:rPr lang="en-US" b="1" dirty="0"/>
              <a:t>When designing</a:t>
            </a:r>
            <a:r>
              <a:rPr lang="en-US" dirty="0"/>
              <a:t>:</a:t>
            </a:r>
            <a:endParaRPr dirty="0"/>
          </a:p>
          <a:p>
            <a:pPr marL="1143000" lvl="2" indent="-228600" algn="l" rtl="0">
              <a:lnSpc>
                <a:spcPct val="90000"/>
              </a:lnSpc>
              <a:spcBef>
                <a:spcPts val="500"/>
              </a:spcBef>
              <a:spcAft>
                <a:spcPts val="0"/>
              </a:spcAft>
              <a:buClr>
                <a:schemeClr val="dk1"/>
              </a:buClr>
              <a:buSzPct val="100000"/>
              <a:buChar char="-"/>
            </a:pPr>
            <a:r>
              <a:rPr lang="en-US" dirty="0"/>
              <a:t>Explain the tradeoffs with using a different data structure or algorithm.</a:t>
            </a:r>
            <a:endParaRPr dirty="0"/>
          </a:p>
          <a:p>
            <a:pPr marL="1143000" lvl="2" indent="-228600" algn="l" rtl="0">
              <a:lnSpc>
                <a:spcPct val="90000"/>
              </a:lnSpc>
              <a:spcBef>
                <a:spcPts val="500"/>
              </a:spcBef>
              <a:spcAft>
                <a:spcPts val="0"/>
              </a:spcAft>
              <a:buClr>
                <a:schemeClr val="dk1"/>
              </a:buClr>
              <a:buSzPct val="100000"/>
              <a:buChar char="-"/>
            </a:pPr>
            <a:r>
              <a:rPr lang="en-US" dirty="0"/>
              <a:t>If one or more requirements change, how would the solution change as a result?</a:t>
            </a:r>
            <a:endParaRPr dirty="0"/>
          </a:p>
          <a:p>
            <a:pPr marL="1143000" lvl="2" indent="-228600" algn="l" rtl="0">
              <a:lnSpc>
                <a:spcPct val="90000"/>
              </a:lnSpc>
              <a:spcBef>
                <a:spcPts val="500"/>
              </a:spcBef>
              <a:spcAft>
                <a:spcPts val="0"/>
              </a:spcAft>
              <a:buClr>
                <a:schemeClr val="dk1"/>
              </a:buClr>
              <a:buSzPct val="100000"/>
              <a:buChar char="-"/>
            </a:pPr>
            <a:r>
              <a:rPr lang="en-US" dirty="0"/>
              <a:t>Reflect on how you ruled out alternative ideas along the way to a solution.</a:t>
            </a:r>
            <a:endParaRPr dirty="0"/>
          </a:p>
          <a:p>
            <a:pPr marL="685800" lvl="1" indent="-228600" algn="l" rtl="0">
              <a:lnSpc>
                <a:spcPct val="90000"/>
              </a:lnSpc>
              <a:spcBef>
                <a:spcPts val="500"/>
              </a:spcBef>
              <a:spcAft>
                <a:spcPts val="0"/>
              </a:spcAft>
              <a:buClr>
                <a:schemeClr val="dk1"/>
              </a:buClr>
              <a:buSzPct val="100000"/>
              <a:buChar char="-"/>
            </a:pPr>
            <a:r>
              <a:rPr lang="en-US" b="1" dirty="0"/>
              <a:t>When studying</a:t>
            </a:r>
            <a:r>
              <a:rPr lang="en-US" dirty="0"/>
              <a:t>: what is the relationship of this topic to other ideas in the course?</a:t>
            </a:r>
            <a:endParaRPr dirty="0"/>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Common Stack &amp; Queue Patterns</a:t>
            </a:r>
            <a:endParaRPr/>
          </a:p>
        </p:txBody>
      </p:sp>
      <p:sp>
        <p:nvSpPr>
          <p:cNvPr id="136" name="Google Shape;136;p9"/>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Stack → Queue and Queue → Stack</a:t>
            </a:r>
            <a:endParaRPr dirty="0"/>
          </a:p>
          <a:p>
            <a:pPr marL="685800" lvl="1" indent="-228600" algn="l" rtl="0">
              <a:lnSpc>
                <a:spcPct val="90000"/>
              </a:lnSpc>
              <a:spcBef>
                <a:spcPts val="500"/>
              </a:spcBef>
              <a:spcAft>
                <a:spcPts val="0"/>
              </a:spcAft>
              <a:buClr>
                <a:schemeClr val="dk1"/>
              </a:buClr>
              <a:buSzPts val="2400"/>
              <a:buChar char="-"/>
            </a:pPr>
            <a:r>
              <a:rPr lang="en-US" dirty="0"/>
              <a:t>We give you helper methods for these on problems</a:t>
            </a:r>
            <a:endParaRPr dirty="0"/>
          </a:p>
          <a:p>
            <a:pPr marL="228600" lvl="0" indent="-228600" algn="l" rtl="0">
              <a:lnSpc>
                <a:spcPct val="90000"/>
              </a:lnSpc>
              <a:spcBef>
                <a:spcPts val="1000"/>
              </a:spcBef>
              <a:spcAft>
                <a:spcPts val="0"/>
              </a:spcAft>
              <a:buClr>
                <a:schemeClr val="dk1"/>
              </a:buClr>
              <a:buSzPts val="2800"/>
              <a:buChar char="•"/>
            </a:pPr>
            <a:r>
              <a:rPr lang="en-US" dirty="0"/>
              <a:t>Reverse a Stack with a S→Q move &amp; then a Q→S move </a:t>
            </a:r>
            <a:endParaRPr dirty="0"/>
          </a:p>
          <a:p>
            <a:pPr marL="228600" lvl="0" indent="-228600" algn="l" rtl="0">
              <a:lnSpc>
                <a:spcPct val="90000"/>
              </a:lnSpc>
              <a:spcBef>
                <a:spcPts val="1000"/>
              </a:spcBef>
              <a:spcAft>
                <a:spcPts val="0"/>
              </a:spcAft>
              <a:buClr>
                <a:schemeClr val="dk1"/>
              </a:buClr>
              <a:buSzPts val="2800"/>
              <a:buChar char="•"/>
            </a:pPr>
            <a:r>
              <a:rPr lang="en-US" dirty="0"/>
              <a:t>“Cycling” a queue: Inspect each element by repeatedly removing and adding to back a total of </a:t>
            </a:r>
            <a:r>
              <a:rPr lang="en-US" dirty="0">
                <a:latin typeface="Consolas"/>
                <a:ea typeface="Consolas"/>
                <a:cs typeface="Consolas"/>
                <a:sym typeface="Consolas"/>
              </a:rPr>
              <a:t>size</a:t>
            </a:r>
            <a:r>
              <a:rPr lang="en-US" dirty="0"/>
              <a:t> times</a:t>
            </a:r>
            <a:endParaRPr dirty="0"/>
          </a:p>
          <a:p>
            <a:pPr marL="685800" lvl="1" indent="-228600" algn="l" rtl="0">
              <a:lnSpc>
                <a:spcPct val="90000"/>
              </a:lnSpc>
              <a:spcBef>
                <a:spcPts val="500"/>
              </a:spcBef>
              <a:spcAft>
                <a:spcPts val="0"/>
              </a:spcAft>
              <a:buClr>
                <a:schemeClr val="dk1"/>
              </a:buClr>
              <a:buSzPts val="2400"/>
              <a:buChar char="-"/>
            </a:pPr>
            <a:r>
              <a:rPr lang="en-US" dirty="0"/>
              <a:t> Careful: Watch your loop bounds when a queue’s size changes</a:t>
            </a:r>
            <a:endParaRPr dirty="0"/>
          </a:p>
          <a:p>
            <a:pPr marL="228600" lvl="0" indent="-228600" algn="l" rtl="0">
              <a:lnSpc>
                <a:spcPct val="90000"/>
              </a:lnSpc>
              <a:spcBef>
                <a:spcPts val="1000"/>
              </a:spcBef>
              <a:spcAft>
                <a:spcPts val="0"/>
              </a:spcAft>
              <a:buClr>
                <a:schemeClr val="dk1"/>
              </a:buClr>
              <a:buSzPts val="2800"/>
              <a:buChar char="•"/>
            </a:pPr>
            <a:r>
              <a:rPr lang="en-US" dirty="0"/>
              <a:t>A ”splitting” loop that moves some values to the Stack and others to the Queue</a:t>
            </a:r>
            <a:endParaRPr dirty="0"/>
          </a:p>
          <a:p>
            <a:pPr marL="228600" lvl="0" indent="-50800" algn="l" rtl="0">
              <a:lnSpc>
                <a:spcPct val="90000"/>
              </a:lnSpc>
              <a:spcBef>
                <a:spcPts val="1000"/>
              </a:spcBef>
              <a:spcAft>
                <a:spcPts val="0"/>
              </a:spcAft>
              <a:buClr>
                <a:schemeClr val="dk1"/>
              </a:buClr>
              <a:buSzPts val="2800"/>
              <a:buNone/>
            </a:pPr>
            <a:endParaRPr dirty="0"/>
          </a:p>
          <a:p>
            <a:pPr marL="685800" lvl="1" indent="-76200" algn="l" rtl="0">
              <a:lnSpc>
                <a:spcPct val="90000"/>
              </a:lnSpc>
              <a:spcBef>
                <a:spcPts val="500"/>
              </a:spcBef>
              <a:spcAft>
                <a:spcPts val="0"/>
              </a:spcAft>
              <a:buClr>
                <a:schemeClr val="dk1"/>
              </a:buClr>
              <a:buSzPts val="2400"/>
              <a:buNone/>
            </a:pPr>
            <a:endParaRPr dirty="0"/>
          </a:p>
        </p:txBody>
      </p:sp>
    </p:spTree>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994</Words>
  <Application>Microsoft Macintosh PowerPoint</Application>
  <PresentationFormat>Widescreen</PresentationFormat>
  <Paragraphs>152</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Montserrat</vt:lpstr>
      <vt:lpstr>Consolas</vt:lpstr>
      <vt:lpstr>Montserrat ExtraBold</vt:lpstr>
      <vt:lpstr>Arial</vt:lpstr>
      <vt:lpstr>Montserrat SemiBold</vt:lpstr>
      <vt:lpstr>Calibri</vt:lpstr>
      <vt:lpstr>Tahoma</vt:lpstr>
      <vt:lpstr>CSE 373 Summer 2020</vt:lpstr>
      <vt:lpstr>Stacks &amp; Queues Practice</vt:lpstr>
      <vt:lpstr>Lecture Outline</vt:lpstr>
      <vt:lpstr>Announcements</vt:lpstr>
      <vt:lpstr>Lecture Outline</vt:lpstr>
      <vt:lpstr>Stacks &amp; Queues</vt:lpstr>
      <vt:lpstr>Fundamental Data Structures ➔ Problem Solving</vt:lpstr>
      <vt:lpstr>Common Problem-Solving Strategies</vt:lpstr>
      <vt:lpstr>Metacognition</vt:lpstr>
      <vt:lpstr>Common Stack &amp; Queue Patterns</vt:lpstr>
      <vt:lpstr>Lecture Outline</vt:lpstr>
      <vt:lpstr>copyStack</vt:lpstr>
      <vt:lpstr>Lecture Outline</vt:lpstr>
      <vt:lpstr>Exceptions</vt:lpstr>
      <vt:lpstr>Lecture Outline</vt:lpstr>
      <vt:lpstr>spliceStack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Stacks &amp; Queues</dc:title>
  <dc:creator>Aaron S Johnston</dc:creator>
  <cp:lastModifiedBy>Elba G.</cp:lastModifiedBy>
  <cp:revision>14</cp:revision>
  <dcterms:created xsi:type="dcterms:W3CDTF">2020-06-13T06:27:42Z</dcterms:created>
  <dcterms:modified xsi:type="dcterms:W3CDTF">2025-01-31T18:54:28Z</dcterms:modified>
</cp:coreProperties>
</file>