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85" r:id="rId3"/>
    <p:sldId id="324" r:id="rId4"/>
    <p:sldId id="350" r:id="rId5"/>
    <p:sldId id="360" r:id="rId6"/>
    <p:sldId id="354" r:id="rId7"/>
    <p:sldId id="375" r:id="rId8"/>
    <p:sldId id="357" r:id="rId9"/>
    <p:sldId id="358" r:id="rId10"/>
    <p:sldId id="361" r:id="rId11"/>
    <p:sldId id="362" r:id="rId12"/>
    <p:sldId id="363" r:id="rId13"/>
    <p:sldId id="364" r:id="rId14"/>
    <p:sldId id="370" r:id="rId15"/>
    <p:sldId id="371" r:id="rId16"/>
    <p:sldId id="376" r:id="rId17"/>
    <p:sldId id="379" r:id="rId18"/>
    <p:sldId id="330" r:id="rId19"/>
    <p:sldId id="380" r:id="rId20"/>
    <p:sldId id="372" r:id="rId21"/>
    <p:sldId id="367" r:id="rId22"/>
    <p:sldId id="368" r:id="rId23"/>
    <p:sldId id="3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731"/>
    <a:srgbClr val="FA8231"/>
    <a:srgbClr val="EF5777"/>
    <a:srgbClr val="0FB9B1"/>
    <a:srgbClr val="54A0FF"/>
    <a:srgbClr val="FAFAFA"/>
    <a:srgbClr val="F5F5F5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4" autoAdjust="0"/>
    <p:restoredTop sz="85060" autoAdjust="0"/>
  </p:normalViewPr>
  <p:slideViewPr>
    <p:cSldViewPr snapToGrid="0" snapToObjects="1">
      <p:cViewPr varScale="1">
        <p:scale>
          <a:sx n="146" d="100"/>
          <a:sy n="146" d="100"/>
        </p:scale>
        <p:origin x="672" y="168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1/31/25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30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4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77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37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71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4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06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442428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69365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670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98;p1">
            <a:extLst>
              <a:ext uri="{FF2B5EF4-FFF2-40B4-BE49-F238E27FC236}">
                <a16:creationId xmlns:a16="http://schemas.microsoft.com/office/drawing/2014/main" id="{C43F4817-2BB4-B2E2-287A-7E09566C101E}"/>
              </a:ext>
            </a:extLst>
          </p:cNvPr>
          <p:cNvSpPr txBox="1"/>
          <p:nvPr userDrawn="1"/>
        </p:nvSpPr>
        <p:spPr>
          <a:xfrm>
            <a:off x="8379355" y="4698342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" name="Google Shape;96;p1">
            <a:extLst>
              <a:ext uri="{FF2B5EF4-FFF2-40B4-BE49-F238E27FC236}">
                <a16:creationId xmlns:a16="http://schemas.microsoft.com/office/drawing/2014/main" id="{EDF2E3AF-049C-61E4-ABA4-E45591082438}"/>
              </a:ext>
            </a:extLst>
          </p:cNvPr>
          <p:cNvSpPr txBox="1"/>
          <p:nvPr userDrawn="1"/>
        </p:nvSpPr>
        <p:spPr>
          <a:xfrm>
            <a:off x="7226456" y="4698342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" name="Google Shape;97;p1">
            <a:extLst>
              <a:ext uri="{FF2B5EF4-FFF2-40B4-BE49-F238E27FC236}">
                <a16:creationId xmlns:a16="http://schemas.microsoft.com/office/drawing/2014/main" id="{0294C0E7-8CCD-E59C-74A2-082DC15F8605}"/>
              </a:ext>
            </a:extLst>
          </p:cNvPr>
          <p:cNvSpPr txBox="1"/>
          <p:nvPr userDrawn="1"/>
        </p:nvSpPr>
        <p:spPr>
          <a:xfrm>
            <a:off x="7226456" y="495895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Google Shape;99;p1">
            <a:extLst>
              <a:ext uri="{FF2B5EF4-FFF2-40B4-BE49-F238E27FC236}">
                <a16:creationId xmlns:a16="http://schemas.microsoft.com/office/drawing/2014/main" id="{F7E3986C-5447-A2BD-840B-5BFF9DBCC0DC}"/>
              </a:ext>
            </a:extLst>
          </p:cNvPr>
          <p:cNvSpPr txBox="1"/>
          <p:nvPr userDrawn="1"/>
        </p:nvSpPr>
        <p:spPr>
          <a:xfrm>
            <a:off x="8379355" y="4944135"/>
            <a:ext cx="3924887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Ashley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 err="1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Dalton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Daniel Ryan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Harshitha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Izak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Kuhu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Maggie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Marcus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Niyati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Zach</a:t>
            </a:r>
            <a:endParaRPr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Winter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06: Stacks &amp; Queues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open.spotify.com/playlist/6q1k0J8W8q56DH5EkcTMzK?si=586ccd5ea1eb4bb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Stacks &amp; Queues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Slido</a:t>
            </a: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vote &amp; chat with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place for cheap eats on the Ave? on Campus?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5" name="Google Shape;95;p1">
            <a:extLst>
              <a:ext uri="{FF2B5EF4-FFF2-40B4-BE49-F238E27FC236}">
                <a16:creationId xmlns:a16="http://schemas.microsoft.com/office/drawing/2014/main" id="{6A74F193-8976-12D7-D106-22FFD7631B1A}"/>
              </a:ext>
            </a:extLst>
          </p:cNvPr>
          <p:cNvSpPr txBox="1"/>
          <p:nvPr/>
        </p:nvSpPr>
        <p:spPr>
          <a:xfrm>
            <a:off x="7779123" y="3895484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122 25wi Lecture Tunes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🏂</a:t>
            </a:r>
            <a:endParaRPr dirty="0">
              <a:solidFill>
                <a:srgbClr val="0563C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BD9B13-A5F5-3D8D-BF1C-0F6695DAAB71}"/>
              </a:ext>
            </a:extLst>
          </p:cNvPr>
          <p:cNvSpPr/>
          <p:nvPr/>
        </p:nvSpPr>
        <p:spPr>
          <a:xfrm>
            <a:off x="3030583" y="5669280"/>
            <a:ext cx="1066752" cy="1077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70E95D-3D46-42EC-917C-43ECD8324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584" y="5679622"/>
            <a:ext cx="1066752" cy="106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06A6-2AEB-5A19-EC9A-F071ADBE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Programming with Stacks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9BCF-6440-DC80-6673-6B421B41C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176361"/>
            <a:ext cx="10882536" cy="2701575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Stack&lt;String&gt; s = new Stack&lt;String&gt;();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s.push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("a");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s.push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("b");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s.push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("c");   </a:t>
            </a:r>
            <a:endParaRPr lang="en-US" altLang="en-US" b="1" dirty="0">
              <a:solidFill>
                <a:schemeClr val="bg2">
                  <a:lumMod val="50000"/>
                </a:schemeClr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s.pop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());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20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Stack</a:t>
            </a:r>
            <a:r>
              <a:rPr lang="en-US" altLang="en-US" dirty="0">
                <a:ea typeface="ＭＳ Ｐゴシック" panose="020B0600070205080204" pitchFamily="34" charset="-128"/>
              </a:rPr>
              <a:t> has other methods that we will ask you not to use 😬</a:t>
            </a:r>
            <a:endParaRPr lang="en-US" dirty="0"/>
          </a:p>
        </p:txBody>
      </p:sp>
      <p:graphicFrame>
        <p:nvGraphicFramePr>
          <p:cNvPr id="4" name="Group 101">
            <a:extLst>
              <a:ext uri="{FF2B5EF4-FFF2-40B4-BE49-F238E27FC236}">
                <a16:creationId xmlns:a16="http://schemas.microsoft.com/office/drawing/2014/main" id="{9FA8066D-B29C-EC02-B8D8-F83D00782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833701"/>
              </p:ext>
            </p:extLst>
          </p:nvPr>
        </p:nvGraphicFramePr>
        <p:xfrm>
          <a:off x="4003796" y="1405545"/>
          <a:ext cx="7691437" cy="2770816"/>
        </p:xfrm>
        <a:graphic>
          <a:graphicData uri="http://schemas.openxmlformats.org/drawingml/2006/table">
            <a:tbl>
              <a:tblPr/>
              <a:tblGrid>
                <a:gridCol w="187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1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2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Stack&lt;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&gt;()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constructs a new stack with elements of type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E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push(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places given value on top of stack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pop()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top value from stack and returns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throws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EmptyStackException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stack is empty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peek()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top value from stack without removing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throws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EmptyStackException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stack is empty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6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number of elements in stack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6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isEmpty()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stack has no elements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C82FA33-8CDA-17E7-269B-4DA3A2A6D03B}"/>
              </a:ext>
            </a:extLst>
          </p:cNvPr>
          <p:cNvSpPr/>
          <p:nvPr/>
        </p:nvSpPr>
        <p:spPr>
          <a:xfrm>
            <a:off x="1472750" y="1499838"/>
            <a:ext cx="1577947" cy="258223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BC9F7F-4F94-5389-3F5C-EC618A9A3E7B}"/>
              </a:ext>
            </a:extLst>
          </p:cNvPr>
          <p:cNvSpPr/>
          <p:nvPr/>
        </p:nvSpPr>
        <p:spPr>
          <a:xfrm>
            <a:off x="1706744" y="3429000"/>
            <a:ext cx="1109958" cy="52831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"a"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7EC8B2-6DA9-6C3E-9322-5E75D29966C3}"/>
              </a:ext>
            </a:extLst>
          </p:cNvPr>
          <p:cNvSpPr/>
          <p:nvPr/>
        </p:nvSpPr>
        <p:spPr>
          <a:xfrm>
            <a:off x="1706744" y="2760365"/>
            <a:ext cx="1109958" cy="52831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"b"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7D7DD3-570E-6B6A-7BB4-8C605DDBC824}"/>
              </a:ext>
            </a:extLst>
          </p:cNvPr>
          <p:cNvSpPr/>
          <p:nvPr/>
        </p:nvSpPr>
        <p:spPr>
          <a:xfrm>
            <a:off x="1706744" y="2091730"/>
            <a:ext cx="1109958" cy="52831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"c"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5E8FA6-7CA3-B45E-72C0-B8978946D7F3}"/>
              </a:ext>
            </a:extLst>
          </p:cNvPr>
          <p:cNvCxnSpPr>
            <a:cxnSpLocks/>
          </p:cNvCxnSpPr>
          <p:nvPr/>
        </p:nvCxnSpPr>
        <p:spPr>
          <a:xfrm>
            <a:off x="71120" y="4582160"/>
            <a:ext cx="43688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679E5F9-D40B-4EE4-AE8A-CBB95410DE12}"/>
              </a:ext>
            </a:extLst>
          </p:cNvPr>
          <p:cNvCxnSpPr>
            <a:cxnSpLocks/>
          </p:cNvCxnSpPr>
          <p:nvPr/>
        </p:nvCxnSpPr>
        <p:spPr>
          <a:xfrm>
            <a:off x="71120" y="4876800"/>
            <a:ext cx="436880" cy="0"/>
          </a:xfrm>
          <a:prstGeom prst="straightConnector1">
            <a:avLst/>
          </a:prstGeom>
          <a:ln w="57150">
            <a:solidFill>
              <a:srgbClr val="FA8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6886BE-D878-C419-92A1-891824F7C49D}"/>
              </a:ext>
            </a:extLst>
          </p:cNvPr>
          <p:cNvCxnSpPr>
            <a:cxnSpLocks/>
          </p:cNvCxnSpPr>
          <p:nvPr/>
        </p:nvCxnSpPr>
        <p:spPr>
          <a:xfrm>
            <a:off x="71120" y="5161280"/>
            <a:ext cx="436880" cy="0"/>
          </a:xfrm>
          <a:prstGeom prst="straightConnector1">
            <a:avLst/>
          </a:prstGeom>
          <a:ln w="57150">
            <a:solidFill>
              <a:srgbClr val="F7B7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0BCB0F3-A714-4DF2-C849-69BCA13BC36B}"/>
              </a:ext>
            </a:extLst>
          </p:cNvPr>
          <p:cNvCxnSpPr>
            <a:cxnSpLocks/>
          </p:cNvCxnSpPr>
          <p:nvPr/>
        </p:nvCxnSpPr>
        <p:spPr>
          <a:xfrm>
            <a:off x="71120" y="5445760"/>
            <a:ext cx="43688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61C78F7-E5ED-E389-5483-504A99B5B1D1}"/>
              </a:ext>
            </a:extLst>
          </p:cNvPr>
          <p:cNvCxnSpPr>
            <a:cxnSpLocks/>
          </p:cNvCxnSpPr>
          <p:nvPr/>
        </p:nvCxnSpPr>
        <p:spPr>
          <a:xfrm>
            <a:off x="71120" y="5862320"/>
            <a:ext cx="43688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80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34505 0.51967 " pathEditMode="relative" rAng="0" ptsTypes="AA">
                                      <p:cBhvr>
                                        <p:cTn id="4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3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80F4A-8200-68A7-AD07-88A0B5A5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7545C-8E1B-2145-786C-930937A3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Queue</a:t>
            </a:r>
            <a:r>
              <a:rPr lang="en-US" altLang="en-US" dirty="0">
                <a:ea typeface="ＭＳ Ｐゴシック" panose="020B0600070205080204" pitchFamily="34" charset="-128"/>
              </a:rPr>
              <a:t>: Retrieves elements </a:t>
            </a:r>
            <a:r>
              <a:rPr lang="en-US" altLang="en-US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in the order</a:t>
            </a:r>
            <a:r>
              <a:rPr lang="en-US" altLang="en-US" dirty="0">
                <a:ea typeface="ＭＳ Ｐゴシック" panose="020B0600070205080204" pitchFamily="34" charset="-128"/>
              </a:rPr>
              <a:t> they were added.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First-In, First-Out ("FIFO")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Elements are stored in order of insertion but don't have indexes.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Client can only add to the end of the queue, and can only examine/remove the front of the queue.</a:t>
            </a:r>
          </a:p>
          <a:p>
            <a:pPr marL="457200" lvl="1" indent="0" eaLnBrk="1" hangingPunct="1">
              <a:buNone/>
            </a:pPr>
            <a:endParaRPr lang="en-US" b="1" dirty="0"/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Basic Queue operations:</a:t>
            </a: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add</a:t>
            </a:r>
            <a:r>
              <a:rPr lang="en-US" altLang="en-US" dirty="0">
                <a:ea typeface="ＭＳ Ｐゴシック" panose="020B0600070205080204" pitchFamily="34" charset="-128"/>
              </a:rPr>
              <a:t> (enqueue): Add an element to the back.</a:t>
            </a: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remove</a:t>
            </a:r>
            <a:r>
              <a:rPr lang="en-US" altLang="en-US" dirty="0">
                <a:ea typeface="ＭＳ Ｐゴシック" panose="020B0600070205080204" pitchFamily="34" charset="-128"/>
              </a:rPr>
              <a:t> (dequeue): Remove the front element.</a:t>
            </a: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peek</a:t>
            </a:r>
            <a:r>
              <a:rPr lang="en-US" altLang="en-US" dirty="0">
                <a:ea typeface="ＭＳ Ｐゴシック" panose="020B0600070205080204" pitchFamily="34" charset="-128"/>
              </a:rPr>
              <a:t>: Examine the front element.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DF9533-102F-BE58-75D4-72129C9F104A}"/>
              </a:ext>
            </a:extLst>
          </p:cNvPr>
          <p:cNvCxnSpPr/>
          <p:nvPr/>
        </p:nvCxnSpPr>
        <p:spPr>
          <a:xfrm flipH="1">
            <a:off x="7875479" y="4906372"/>
            <a:ext cx="3610475" cy="5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EE8DF3-C3E4-F9FC-D902-1D77644FFB16}"/>
              </a:ext>
            </a:extLst>
          </p:cNvPr>
          <p:cNvCxnSpPr/>
          <p:nvPr/>
        </p:nvCxnSpPr>
        <p:spPr>
          <a:xfrm>
            <a:off x="7901897" y="6079020"/>
            <a:ext cx="3610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EFF71F-E060-6AB6-8FB0-5590A81FC480}"/>
              </a:ext>
            </a:extLst>
          </p:cNvPr>
          <p:cNvCxnSpPr/>
          <p:nvPr/>
        </p:nvCxnSpPr>
        <p:spPr>
          <a:xfrm flipH="1">
            <a:off x="8861755" y="6372733"/>
            <a:ext cx="1637923" cy="736"/>
          </a:xfrm>
          <a:prstGeom prst="straightConnector1">
            <a:avLst/>
          </a:prstGeom>
          <a:ln w="76200">
            <a:solidFill>
              <a:srgbClr val="EF57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CABBFF7-E1CC-0D54-9ED8-A51102F4F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2854" y="6372733"/>
            <a:ext cx="926214" cy="63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add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E4BA0C-8BA0-A0FC-8C01-0B71D7212DB1}"/>
              </a:ext>
            </a:extLst>
          </p:cNvPr>
          <p:cNvCxnSpPr/>
          <p:nvPr/>
        </p:nvCxnSpPr>
        <p:spPr>
          <a:xfrm flipH="1">
            <a:off x="8861755" y="4730439"/>
            <a:ext cx="1637923" cy="4417"/>
          </a:xfrm>
          <a:prstGeom prst="straightConnector1">
            <a:avLst/>
          </a:prstGeom>
          <a:ln w="76200">
            <a:solidFill>
              <a:srgbClr val="0FB9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B45B81F-2F17-2CBA-CAE7-FBF0D8AC0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4709" y="4281441"/>
            <a:ext cx="1727451" cy="63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remove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D86FC772-98A9-C930-10AA-886D14DD9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1897" y="6079020"/>
            <a:ext cx="837458" cy="63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front</a:t>
            </a: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CF6E6190-51BC-1B2C-8725-A4A5797EF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5268" y="6079020"/>
            <a:ext cx="1132296" cy="63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back</a:t>
            </a:r>
          </a:p>
        </p:txBody>
      </p:sp>
      <p:pic>
        <p:nvPicPr>
          <p:cNvPr id="13" name="Picture 2" descr="ttp://images6.fanpop.com/image/photos/33900000/Puppy-dogs-33995803-1600-1200.jpg">
            <a:extLst>
              <a:ext uri="{FF2B5EF4-FFF2-40B4-BE49-F238E27FC236}">
                <a16:creationId xmlns:a16="http://schemas.microsoft.com/office/drawing/2014/main" id="{BFCA4E28-F509-D22C-1CAE-B440ED63B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67" y="4992915"/>
            <a:ext cx="1368226" cy="102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639BC8-9651-D365-D717-72D5F77A4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827" y="5009930"/>
            <a:ext cx="1414268" cy="99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44E9DE4-52D3-2777-67BD-831CEE686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720" y="5009930"/>
            <a:ext cx="1051943" cy="99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2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B18F-8CCE-7FCD-F2D0-5AC485C0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Queues in Computer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8E59D-F562-7DEC-5D99-EB482DB7D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5174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Operating systems: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Queue of print jobs to send to the printer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Queue of programs / processes to be run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Queue of network data packets to send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Computer Architecture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Miss status/handling register (MSHR) queue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Instruction fetch queue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Issue queue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Instruction pipeline in general!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Programming: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Modeling a line of customers or clients 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Storing a queue of computations to be performed in order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Real world examples: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People on an escalator or waiting in a line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Cars at a gas station (or on an assembly line)</a:t>
            </a:r>
          </a:p>
        </p:txBody>
      </p:sp>
    </p:spTree>
    <p:extLst>
      <p:ext uri="{BB962C8B-B14F-4D97-AF65-F5344CB8AC3E}">
        <p14:creationId xmlns:p14="http://schemas.microsoft.com/office/powerpoint/2010/main" val="2141121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06A6-2AEB-5A19-EC9A-F071ADBE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Programming with Queues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9BCF-6440-DC80-6673-6B421B41C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646" y="3903208"/>
            <a:ext cx="11416286" cy="3050586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Queue&lt;Integer&gt; q = new </a:t>
            </a:r>
            <a:r>
              <a:rPr lang="en-US" altLang="en-US" b="1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LinkedList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&lt;Integer&gt;();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q.add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(42);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q.add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(-3);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q.add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(17);       </a:t>
            </a:r>
            <a:endParaRPr lang="en-US" altLang="en-US" b="1" dirty="0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q.remove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());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1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🚨 IMPORTANT</a:t>
            </a:r>
            <a:r>
              <a:rPr lang="en-US" altLang="en-US" dirty="0">
                <a:ea typeface="ＭＳ Ｐゴシック" panose="020B0600070205080204" pitchFamily="34" charset="-128"/>
              </a:rPr>
              <a:t>: When constructing a queue you must use a new </a:t>
            </a:r>
            <a:r>
              <a:rPr lang="en-US" altLang="en-US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LinkedList</a:t>
            </a:r>
            <a:r>
              <a:rPr lang="en-US" altLang="en-US" dirty="0">
                <a:ea typeface="ＭＳ Ｐゴシック" panose="020B0600070205080204" pitchFamily="34" charset="-128"/>
              </a:rPr>
              <a:t> object instead of a new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Queue</a:t>
            </a:r>
            <a:r>
              <a:rPr lang="en-US" altLang="en-US" dirty="0">
                <a:ea typeface="ＭＳ Ｐゴシック" panose="020B0600070205080204" pitchFamily="34" charset="-128"/>
              </a:rPr>
              <a:t> object. (More on that with Interfaces.)</a:t>
            </a:r>
          </a:p>
        </p:txBody>
      </p:sp>
      <p:graphicFrame>
        <p:nvGraphicFramePr>
          <p:cNvPr id="5" name="Group 110">
            <a:extLst>
              <a:ext uri="{FF2B5EF4-FFF2-40B4-BE49-F238E27FC236}">
                <a16:creationId xmlns:a16="http://schemas.microsoft.com/office/drawing/2014/main" id="{5F9017AF-E4FA-8963-84D4-764A3BCB6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58919"/>
              </p:ext>
            </p:extLst>
          </p:nvPr>
        </p:nvGraphicFramePr>
        <p:xfrm>
          <a:off x="4817096" y="1219200"/>
          <a:ext cx="7211505" cy="2581412"/>
        </p:xfrm>
        <a:graphic>
          <a:graphicData uri="http://schemas.openxmlformats.org/drawingml/2006/table">
            <a:tbl>
              <a:tblPr/>
              <a:tblGrid>
                <a:gridCol w="1798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2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7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add(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places given value at back of queue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remove()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value from front of queue and returns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throws a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NoSuchElementException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queue is empty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peek()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front value from queue without removing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null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queue is empty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number of elements in queue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isEmpty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queue has no elements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F6F06E0-555B-D475-7137-F7E75F1A7E8B}"/>
              </a:ext>
            </a:extLst>
          </p:cNvPr>
          <p:cNvSpPr/>
          <p:nvPr/>
        </p:nvSpPr>
        <p:spPr>
          <a:xfrm rot="5400000">
            <a:off x="1943276" y="896903"/>
            <a:ext cx="1570779" cy="3780933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1AC346-098D-D235-2E07-F2C35DB6572E}"/>
              </a:ext>
            </a:extLst>
          </p:cNvPr>
          <p:cNvSpPr/>
          <p:nvPr/>
        </p:nvSpPr>
        <p:spPr>
          <a:xfrm>
            <a:off x="1003365" y="2282877"/>
            <a:ext cx="1109958" cy="1046022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42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FB04E1-CF9C-7530-D3C4-4682654AEA73}"/>
              </a:ext>
            </a:extLst>
          </p:cNvPr>
          <p:cNvSpPr/>
          <p:nvPr/>
        </p:nvSpPr>
        <p:spPr>
          <a:xfrm>
            <a:off x="2188197" y="2291793"/>
            <a:ext cx="1109958" cy="1046023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-3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6690E6-839E-5D34-052A-97F4381432BF}"/>
              </a:ext>
            </a:extLst>
          </p:cNvPr>
          <p:cNvSpPr/>
          <p:nvPr/>
        </p:nvSpPr>
        <p:spPr>
          <a:xfrm>
            <a:off x="3373030" y="2291793"/>
            <a:ext cx="1109958" cy="1046023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17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2705B2-E9F6-42E2-8B31-6ED3A04B3454}"/>
              </a:ext>
            </a:extLst>
          </p:cNvPr>
          <p:cNvSpPr txBox="1"/>
          <p:nvPr/>
        </p:nvSpPr>
        <p:spPr>
          <a:xfrm>
            <a:off x="838199" y="1693572"/>
            <a:ext cx="72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front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61733C-D9DE-4D2C-A042-C1241262EA5C}"/>
              </a:ext>
            </a:extLst>
          </p:cNvPr>
          <p:cNvSpPr txBox="1"/>
          <p:nvPr/>
        </p:nvSpPr>
        <p:spPr>
          <a:xfrm>
            <a:off x="3928009" y="1694433"/>
            <a:ext cx="72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back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A427011-17B4-46A1-073B-E17D681A289C}"/>
              </a:ext>
            </a:extLst>
          </p:cNvPr>
          <p:cNvCxnSpPr>
            <a:cxnSpLocks/>
          </p:cNvCxnSpPr>
          <p:nvPr/>
        </p:nvCxnSpPr>
        <p:spPr>
          <a:xfrm>
            <a:off x="376646" y="4074160"/>
            <a:ext cx="43688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F440F3-918D-B3A8-2DB9-F0A8A4C7AB7D}"/>
              </a:ext>
            </a:extLst>
          </p:cNvPr>
          <p:cNvCxnSpPr>
            <a:cxnSpLocks/>
          </p:cNvCxnSpPr>
          <p:nvPr/>
        </p:nvCxnSpPr>
        <p:spPr>
          <a:xfrm>
            <a:off x="401319" y="4378960"/>
            <a:ext cx="436880" cy="0"/>
          </a:xfrm>
          <a:prstGeom prst="straightConnector1">
            <a:avLst/>
          </a:prstGeom>
          <a:ln w="57150">
            <a:solidFill>
              <a:srgbClr val="FA8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ED4A15B-1C9B-39FC-71AA-77F259C0E8B4}"/>
              </a:ext>
            </a:extLst>
          </p:cNvPr>
          <p:cNvCxnSpPr>
            <a:cxnSpLocks/>
          </p:cNvCxnSpPr>
          <p:nvPr/>
        </p:nvCxnSpPr>
        <p:spPr>
          <a:xfrm>
            <a:off x="401319" y="4693920"/>
            <a:ext cx="436880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B99630-C288-7A04-4F3A-DCC2CC8E655E}"/>
              </a:ext>
            </a:extLst>
          </p:cNvPr>
          <p:cNvCxnSpPr>
            <a:cxnSpLocks/>
          </p:cNvCxnSpPr>
          <p:nvPr/>
        </p:nvCxnSpPr>
        <p:spPr>
          <a:xfrm>
            <a:off x="401319" y="5008880"/>
            <a:ext cx="43688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493D7A8-FA97-67B2-F3B2-4270645BC5DF}"/>
              </a:ext>
            </a:extLst>
          </p:cNvPr>
          <p:cNvCxnSpPr>
            <a:cxnSpLocks/>
          </p:cNvCxnSpPr>
          <p:nvPr/>
        </p:nvCxnSpPr>
        <p:spPr>
          <a:xfrm>
            <a:off x="401319" y="5476240"/>
            <a:ext cx="43688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2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0092 L 0.47071 0.37916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29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8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326769" y="279581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83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152597" y="342900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60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method return?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285491"/>
            <a:ext cx="7391402" cy="3477875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numbers: bottom [1, 2, 3, 4, 5] top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int </a:t>
            </a:r>
            <a:r>
              <a:rPr lang="en-US" sz="2000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Stack&lt;Integer&gt;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numbers) {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int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++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total += number;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</a:rPr>
              <a:t>number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)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sz="2000" dirty="0">
                <a:latin typeface="Consolas" panose="020B0609020204030204" pitchFamily="49" charset="0"/>
              </a:rPr>
              <a:t>total;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C2695-6E85-4361-A674-DB5CA686037D}"/>
              </a:ext>
            </a:extLst>
          </p:cNvPr>
          <p:cNvSpPr txBox="1"/>
          <p:nvPr/>
        </p:nvSpPr>
        <p:spPr>
          <a:xfrm>
            <a:off x="8431183" y="2316268"/>
            <a:ext cx="24805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dirty="0"/>
              <a:t>0</a:t>
            </a:r>
          </a:p>
          <a:p>
            <a:r>
              <a:rPr lang="en-US" sz="3600" b="1" dirty="0"/>
              <a:t>B) </a:t>
            </a:r>
            <a:r>
              <a:rPr lang="en-US" sz="3600" dirty="0"/>
              <a:t>5</a:t>
            </a:r>
          </a:p>
          <a:p>
            <a:r>
              <a:rPr lang="en-US" sz="3600" b="1" dirty="0"/>
              <a:t>C) </a:t>
            </a:r>
            <a:r>
              <a:rPr lang="en-US" sz="3600" dirty="0"/>
              <a:t>12</a:t>
            </a:r>
          </a:p>
          <a:p>
            <a:r>
              <a:rPr lang="en-US" sz="3600" b="1" dirty="0"/>
              <a:t>D) </a:t>
            </a:r>
            <a:r>
              <a:rPr lang="en-US" sz="3600" dirty="0"/>
              <a:t>15</a:t>
            </a:r>
          </a:p>
          <a:p>
            <a:r>
              <a:rPr lang="en-US" sz="3600" b="1" dirty="0"/>
              <a:t>E) </a:t>
            </a:r>
            <a:r>
              <a:rPr lang="en-US" sz="3600" dirty="0"/>
              <a:t>25</a:t>
            </a:r>
          </a:p>
          <a:p>
            <a:r>
              <a:rPr lang="en-US" sz="3600" b="1" dirty="0"/>
              <a:t>F)</a:t>
            </a:r>
            <a:r>
              <a:rPr lang="en-US" sz="3600" dirty="0"/>
              <a:t> Error /</a:t>
            </a:r>
          </a:p>
          <a:p>
            <a:r>
              <a:rPr lang="en-US" sz="3600" dirty="0"/>
              <a:t>    </a:t>
            </a:r>
            <a:r>
              <a:rPr lang="en-US" dirty="0"/>
              <a:t> </a:t>
            </a:r>
            <a:r>
              <a:rPr lang="en-US" sz="3600" dirty="0"/>
              <a:t>Exception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AECB4-EDFE-B5C2-F9FE-8C94EFE90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358" y="313576"/>
            <a:ext cx="734457" cy="73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40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method return?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285491"/>
            <a:ext cx="7391402" cy="3477875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numbers: bottom [1, 2, 3, 4, 5] top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int </a:t>
            </a:r>
            <a:r>
              <a:rPr lang="en-US" sz="2000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Stack&lt;Integer&gt;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numbers) {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int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++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total += number;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</a:rPr>
              <a:t>number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)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sz="2000" dirty="0">
                <a:latin typeface="Consolas" panose="020B0609020204030204" pitchFamily="49" charset="0"/>
              </a:rPr>
              <a:t>total;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E069A9-DE0B-4208-8FEB-F5E2ABE2F7E7}"/>
              </a:ext>
            </a:extLst>
          </p:cNvPr>
          <p:cNvSpPr txBox="1"/>
          <p:nvPr/>
        </p:nvSpPr>
        <p:spPr>
          <a:xfrm>
            <a:off x="8431183" y="2316268"/>
            <a:ext cx="24805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dirty="0"/>
              <a:t>0</a:t>
            </a:r>
          </a:p>
          <a:p>
            <a:r>
              <a:rPr lang="en-US" sz="3600" b="1" dirty="0"/>
              <a:t>B) </a:t>
            </a:r>
            <a:r>
              <a:rPr lang="en-US" sz="3600" dirty="0"/>
              <a:t>5</a:t>
            </a:r>
          </a:p>
          <a:p>
            <a:r>
              <a:rPr lang="en-US" sz="3600" b="1" dirty="0"/>
              <a:t>C) </a:t>
            </a:r>
            <a:r>
              <a:rPr lang="en-US" sz="3600" dirty="0"/>
              <a:t>12</a:t>
            </a:r>
          </a:p>
          <a:p>
            <a:r>
              <a:rPr lang="en-US" sz="3600" b="1" dirty="0"/>
              <a:t>D) </a:t>
            </a:r>
            <a:r>
              <a:rPr lang="en-US" sz="3600" dirty="0"/>
              <a:t>15</a:t>
            </a:r>
          </a:p>
          <a:p>
            <a:r>
              <a:rPr lang="en-US" sz="3600" b="1" dirty="0"/>
              <a:t>E) </a:t>
            </a:r>
            <a:r>
              <a:rPr lang="en-US" sz="3600" dirty="0"/>
              <a:t>25</a:t>
            </a:r>
          </a:p>
          <a:p>
            <a:r>
              <a:rPr lang="en-US" sz="3600" b="1" dirty="0"/>
              <a:t>F)</a:t>
            </a:r>
            <a:r>
              <a:rPr lang="en-US" sz="3600" dirty="0"/>
              <a:t> Error /</a:t>
            </a:r>
          </a:p>
          <a:p>
            <a:r>
              <a:rPr lang="en-US" sz="3600" dirty="0"/>
              <a:t>    </a:t>
            </a:r>
            <a:r>
              <a:rPr lang="en-US" dirty="0"/>
              <a:t> </a:t>
            </a:r>
            <a:r>
              <a:rPr lang="en-US" sz="3600" dirty="0"/>
              <a:t>Exception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3562EA-C526-62D7-E12E-A4159AD22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358" y="313576"/>
            <a:ext cx="734457" cy="73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10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method return?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285491"/>
            <a:ext cx="7391402" cy="409342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numbers: bottom [1, 2, 3, 4, 5] top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int </a:t>
            </a:r>
            <a:r>
              <a:rPr lang="en-US" sz="2000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Stack&lt;Integer&gt;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numbers) {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Queue&lt;Integer&gt; </a:t>
            </a:r>
            <a:r>
              <a:rPr lang="en-US" sz="2000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</a:rPr>
              <a:t>LinkedList&lt;&gt;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int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++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total += number;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</a:rPr>
              <a:t>q.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</a:rPr>
              <a:t>number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)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sz="2000" dirty="0">
                <a:latin typeface="Consolas" panose="020B0609020204030204" pitchFamily="49" charset="0"/>
              </a:rPr>
              <a:t>total;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7CC3BF-A81F-423E-8244-C07565CB2150}"/>
              </a:ext>
            </a:extLst>
          </p:cNvPr>
          <p:cNvSpPr txBox="1"/>
          <p:nvPr/>
        </p:nvSpPr>
        <p:spPr>
          <a:xfrm>
            <a:off x="8431183" y="2316268"/>
            <a:ext cx="24805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dirty="0"/>
              <a:t>0</a:t>
            </a:r>
          </a:p>
          <a:p>
            <a:r>
              <a:rPr lang="en-US" sz="3600" b="1" dirty="0"/>
              <a:t>B) </a:t>
            </a:r>
            <a:r>
              <a:rPr lang="en-US" sz="3600" dirty="0"/>
              <a:t>5</a:t>
            </a:r>
          </a:p>
          <a:p>
            <a:r>
              <a:rPr lang="en-US" sz="3600" b="1" dirty="0"/>
              <a:t>C) </a:t>
            </a:r>
            <a:r>
              <a:rPr lang="en-US" sz="3600" dirty="0"/>
              <a:t>12</a:t>
            </a:r>
          </a:p>
          <a:p>
            <a:r>
              <a:rPr lang="en-US" sz="3600" b="1" dirty="0"/>
              <a:t>D) </a:t>
            </a:r>
            <a:r>
              <a:rPr lang="en-US" sz="3600" dirty="0"/>
              <a:t>15</a:t>
            </a:r>
          </a:p>
          <a:p>
            <a:r>
              <a:rPr lang="en-US" sz="3600" b="1" dirty="0"/>
              <a:t>E) </a:t>
            </a:r>
            <a:r>
              <a:rPr lang="en-US" sz="3600" dirty="0"/>
              <a:t>25</a:t>
            </a:r>
          </a:p>
          <a:p>
            <a:r>
              <a:rPr lang="en-US" sz="3600" b="1" dirty="0"/>
              <a:t>F)</a:t>
            </a:r>
            <a:r>
              <a:rPr lang="en-US" sz="3600" dirty="0"/>
              <a:t> Error /</a:t>
            </a:r>
          </a:p>
          <a:p>
            <a:r>
              <a:rPr lang="en-US" sz="3600" dirty="0"/>
              <a:t>    </a:t>
            </a:r>
            <a:r>
              <a:rPr lang="en-US" dirty="0"/>
              <a:t> </a:t>
            </a:r>
            <a:r>
              <a:rPr lang="en-US" sz="3600" dirty="0"/>
              <a:t>Exception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247BEF-0C0F-070E-E2EA-39B73BBFD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358" y="313576"/>
            <a:ext cx="734457" cy="73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65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method return?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285491"/>
            <a:ext cx="7391402" cy="409342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numbers: bottom [1, 2, 3, 4, 5] top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int </a:t>
            </a:r>
            <a:r>
              <a:rPr lang="en-US" sz="2000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Stack&lt;Integer&gt;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numbers) {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Queue&lt;Integer&gt; </a:t>
            </a:r>
            <a:r>
              <a:rPr lang="en-US" sz="2000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</a:rPr>
              <a:t>LinkedList&lt;&gt;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int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++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total += number;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</a:rPr>
              <a:t>q.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</a:rPr>
              <a:t>number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)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sz="2000" dirty="0">
                <a:latin typeface="Consolas" panose="020B0609020204030204" pitchFamily="49" charset="0"/>
              </a:rPr>
              <a:t>total;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1B8F80-81A5-4AE7-852F-0B6EA20E0CDD}"/>
              </a:ext>
            </a:extLst>
          </p:cNvPr>
          <p:cNvSpPr txBox="1"/>
          <p:nvPr/>
        </p:nvSpPr>
        <p:spPr>
          <a:xfrm>
            <a:off x="8431183" y="2316268"/>
            <a:ext cx="24805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dirty="0"/>
              <a:t>0</a:t>
            </a:r>
          </a:p>
          <a:p>
            <a:r>
              <a:rPr lang="en-US" sz="3600" b="1" dirty="0"/>
              <a:t>B) </a:t>
            </a:r>
            <a:r>
              <a:rPr lang="en-US" sz="3600" dirty="0"/>
              <a:t>5</a:t>
            </a:r>
          </a:p>
          <a:p>
            <a:r>
              <a:rPr lang="en-US" sz="3600" b="1" dirty="0"/>
              <a:t>C) </a:t>
            </a:r>
            <a:r>
              <a:rPr lang="en-US" sz="3600" dirty="0"/>
              <a:t>12</a:t>
            </a:r>
          </a:p>
          <a:p>
            <a:r>
              <a:rPr lang="en-US" sz="3600" b="1" dirty="0"/>
              <a:t>D) </a:t>
            </a:r>
            <a:r>
              <a:rPr lang="en-US" sz="3600" dirty="0"/>
              <a:t>15</a:t>
            </a:r>
          </a:p>
          <a:p>
            <a:r>
              <a:rPr lang="en-US" sz="3600" b="1" dirty="0"/>
              <a:t>E) </a:t>
            </a:r>
            <a:r>
              <a:rPr lang="en-US" sz="3600" dirty="0"/>
              <a:t>25</a:t>
            </a:r>
          </a:p>
          <a:p>
            <a:r>
              <a:rPr lang="en-US" sz="3600" b="1" dirty="0"/>
              <a:t>F)</a:t>
            </a:r>
            <a:r>
              <a:rPr lang="en-US" sz="3600" dirty="0"/>
              <a:t> Error /</a:t>
            </a:r>
          </a:p>
          <a:p>
            <a:r>
              <a:rPr lang="en-US" sz="3600" dirty="0"/>
              <a:t>    </a:t>
            </a:r>
            <a:r>
              <a:rPr lang="en-US" dirty="0"/>
              <a:t> </a:t>
            </a:r>
            <a:r>
              <a:rPr lang="en-US" sz="3600" dirty="0"/>
              <a:t>Exception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E3C347-E647-D40C-E312-7DE968C96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358" y="313576"/>
            <a:ext cx="734457" cy="73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4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ADTs,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95546" y="402989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73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A37BC2-C929-A1C2-6922-52FF1C4F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D42D1-3968-0DAC-EB9B-083A9826C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their own, Stacks &amp; Queues are</a:t>
            </a:r>
            <a:br>
              <a:rPr lang="en-US" dirty="0"/>
            </a:br>
            <a:r>
              <a:rPr lang="en-US" dirty="0"/>
              <a:t>quite simple with practice</a:t>
            </a:r>
            <a:br>
              <a:rPr lang="en-US" dirty="0"/>
            </a:br>
            <a:r>
              <a:rPr lang="en-US" dirty="0"/>
              <a:t>(few methods, simple model)</a:t>
            </a:r>
          </a:p>
          <a:p>
            <a:r>
              <a:rPr lang="en-US" dirty="0"/>
              <a:t>Some of the problems we ask are</a:t>
            </a:r>
            <a:br>
              <a:rPr lang="en-US" dirty="0"/>
            </a:br>
            <a:r>
              <a:rPr lang="en-US" dirty="0"/>
              <a:t>complex </a:t>
            </a:r>
            <a:r>
              <a:rPr lang="en-US" u="sng" dirty="0"/>
              <a:t>because</a:t>
            </a:r>
            <a:r>
              <a:rPr lang="en-US" i="1" dirty="0"/>
              <a:t> </a:t>
            </a:r>
            <a:r>
              <a:rPr lang="en-US" dirty="0"/>
              <a:t>the tools you have</a:t>
            </a:r>
            <a:br>
              <a:rPr lang="en-US" dirty="0"/>
            </a:br>
            <a:r>
              <a:rPr lang="en-US" dirty="0"/>
              <a:t>to solve them are restrictive</a:t>
            </a:r>
          </a:p>
          <a:p>
            <a:pPr lvl="1"/>
            <a:r>
              <a:rPr lang="en-US" dirty="0"/>
              <a:t>sum(Stack) is hard with a Queue as</a:t>
            </a:r>
            <a:br>
              <a:rPr lang="en-US" dirty="0"/>
            </a:br>
            <a:r>
              <a:rPr lang="en-US" dirty="0"/>
              <a:t>the auxiliary structure</a:t>
            </a:r>
          </a:p>
          <a:p>
            <a:r>
              <a:rPr lang="en-US" dirty="0"/>
              <a:t>We challenge you on purpose here</a:t>
            </a:r>
            <a:br>
              <a:rPr lang="en-US" dirty="0"/>
            </a:br>
            <a:r>
              <a:rPr lang="en-US" dirty="0"/>
              <a:t>to practice </a:t>
            </a:r>
            <a:r>
              <a:rPr lang="en-US" b="1" dirty="0"/>
              <a:t>problem solving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Diagram showing the following problem outlined here https://alannaholeson.com/papers/p1449-loksa.pdf">
            <a:extLst>
              <a:ext uri="{FF2B5EF4-FFF2-40B4-BE49-F238E27FC236}">
                <a16:creationId xmlns:a16="http://schemas.microsoft.com/office/drawing/2014/main" id="{72FE37DC-75AD-4222-E177-7C03F50F4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434" y="1436914"/>
            <a:ext cx="5535322" cy="414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7A879A-D2C4-21BB-009A-EF4B8CA2C407}"/>
              </a:ext>
            </a:extLst>
          </p:cNvPr>
          <p:cNvSpPr txBox="1"/>
          <p:nvPr/>
        </p:nvSpPr>
        <p:spPr>
          <a:xfrm>
            <a:off x="6705601" y="5807631"/>
            <a:ext cx="52245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/>
              <a:t>Source: Oleson, Ko (2016) - Programming, Problem Solving, and Self-Awareness: Effects of Explicit Guidance </a:t>
            </a:r>
          </a:p>
        </p:txBody>
      </p:sp>
    </p:spTree>
    <p:extLst>
      <p:ext uri="{BB962C8B-B14F-4D97-AF65-F5344CB8AC3E}">
        <p14:creationId xmlns:p14="http://schemas.microsoft.com/office/powerpoint/2010/main" val="1959084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15D6-5527-B45C-1075-62DD64F7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Problem-Solving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F6730-36AF-4573-97CF-E1A998E3C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Analogy</a:t>
            </a:r>
            <a:r>
              <a:rPr lang="en-US" dirty="0"/>
              <a:t> – Is this similar to a problem you’ve seen?</a:t>
            </a:r>
          </a:p>
          <a:p>
            <a:pPr lvl="1"/>
            <a:r>
              <a:rPr lang="en-US" dirty="0"/>
              <a:t>sum(Stack) is probably a lot like sum(Queue), start there!</a:t>
            </a:r>
          </a:p>
          <a:p>
            <a:r>
              <a:rPr lang="en-US" b="1" dirty="0"/>
              <a:t>Brainstorming </a:t>
            </a:r>
            <a:r>
              <a:rPr lang="en-US" dirty="0"/>
              <a:t>– Consider steps to solve problem before writing code</a:t>
            </a:r>
          </a:p>
          <a:p>
            <a:pPr lvl="1"/>
            <a:r>
              <a:rPr lang="en-US" dirty="0"/>
              <a:t>Try to do an example “by hand” → outline steps </a:t>
            </a:r>
          </a:p>
          <a:p>
            <a:r>
              <a:rPr lang="en-US" b="1" dirty="0"/>
              <a:t>Solve Sub-Problems</a:t>
            </a:r>
            <a:r>
              <a:rPr lang="en-US" dirty="0"/>
              <a:t> – Is there a smaller part of the problem to solve?</a:t>
            </a:r>
          </a:p>
          <a:p>
            <a:pPr lvl="1"/>
            <a:r>
              <a:rPr lang="en-US" dirty="0"/>
              <a:t>Move to queue first</a:t>
            </a:r>
          </a:p>
          <a:p>
            <a:r>
              <a:rPr lang="en-US" b="1" dirty="0"/>
              <a:t>Debugging </a:t>
            </a:r>
            <a:r>
              <a:rPr lang="en-US" dirty="0"/>
              <a:t>– Does your solution behave correctly on the example input.</a:t>
            </a:r>
          </a:p>
          <a:p>
            <a:pPr lvl="1"/>
            <a:r>
              <a:rPr lang="en-US" dirty="0"/>
              <a:t>Test on input from specification</a:t>
            </a:r>
          </a:p>
          <a:p>
            <a:pPr lvl="1"/>
            <a:r>
              <a:rPr lang="en-US" dirty="0"/>
              <a:t>Test edge cases (“What if the Stack is empty?”)</a:t>
            </a:r>
          </a:p>
          <a:p>
            <a:r>
              <a:rPr lang="en-US" b="1" dirty="0"/>
              <a:t>Iterative Development </a:t>
            </a:r>
            <a:r>
              <a:rPr lang="en-US" dirty="0"/>
              <a:t>– Can we start by solving a different problem that is easier?</a:t>
            </a:r>
          </a:p>
          <a:p>
            <a:pPr lvl="1"/>
            <a:r>
              <a:rPr lang="en-US" dirty="0"/>
              <a:t>Just looping over a queue and printing elements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47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F97C5-8995-2657-BADC-9C137814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Stack &amp; Queue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004FE-01A7-EA34-0A09-B68EC5B5B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Stack → Queue and Queue → Stack</a:t>
            </a:r>
          </a:p>
          <a:p>
            <a:pPr lvl="1"/>
            <a:r>
              <a:rPr lang="en-US" dirty="0"/>
              <a:t>We give you helper methods for this on problems</a:t>
            </a:r>
          </a:p>
          <a:p>
            <a:r>
              <a:rPr lang="en-US" dirty="0"/>
              <a:t>Reverse a Stack with a S→Q + Q→S </a:t>
            </a:r>
          </a:p>
          <a:p>
            <a:r>
              <a:rPr lang="en-US" dirty="0"/>
              <a:t>“Cycling” a queue: Inspect each element by repeatedly removing and adding to back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n-US" dirty="0"/>
              <a:t> times</a:t>
            </a:r>
          </a:p>
          <a:p>
            <a:pPr lvl="1"/>
            <a:r>
              <a:rPr lang="en-US" dirty="0"/>
              <a:t> Careful: Watch your loop bounds when queue’s size changes</a:t>
            </a:r>
          </a:p>
          <a:p>
            <a:r>
              <a:rPr lang="en-US" dirty="0"/>
              <a:t>A “splitting” loop that moves some values to the Stack and others to the Queue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2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14098"/>
            <a:ext cx="10891345" cy="5602012"/>
          </a:xfrm>
        </p:spPr>
        <p:txBody>
          <a:bodyPr>
            <a:noAutofit/>
          </a:bodyPr>
          <a:lstStyle/>
          <a:p>
            <a:r>
              <a:rPr lang="en-US" dirty="0"/>
              <a:t>Quizzes</a:t>
            </a:r>
          </a:p>
          <a:p>
            <a:pPr lvl="1"/>
            <a:r>
              <a:rPr lang="en-US" dirty="0"/>
              <a:t>Quiz 0 was yesterday</a:t>
            </a:r>
          </a:p>
          <a:p>
            <a:pPr lvl="1"/>
            <a:r>
              <a:rPr lang="en-US" dirty="0"/>
              <a:t>Feedback releasing sometime before Quiz 1 (February 18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Metacognition</a:t>
            </a:r>
            <a:r>
              <a:rPr lang="en-US" dirty="0"/>
              <a:t>: How did it go? Was your studying and preparation effective? </a:t>
            </a:r>
          </a:p>
          <a:p>
            <a:r>
              <a:rPr lang="en-US" dirty="0"/>
              <a:t>Creative Project 1 is due tomorrow by 11:59pm PT</a:t>
            </a:r>
          </a:p>
          <a:p>
            <a:r>
              <a:rPr lang="en-US" dirty="0"/>
              <a:t>Programming Assignment 1 releasing on Friday</a:t>
            </a:r>
          </a:p>
          <a:p>
            <a:pPr lvl="1"/>
            <a:r>
              <a:rPr lang="en-US" dirty="0"/>
              <a:t>Focus on Stacks &amp; Queues</a:t>
            </a:r>
          </a:p>
          <a:p>
            <a:pPr lvl="1"/>
            <a:r>
              <a:rPr lang="en-US" dirty="0"/>
              <a:t>Due Thursday, February 6</a:t>
            </a:r>
            <a:r>
              <a:rPr lang="en-US" baseline="30000" dirty="0"/>
              <a:t>th</a:t>
            </a:r>
            <a:r>
              <a:rPr lang="en-US" dirty="0"/>
              <a:t> by 11:59pm PT</a:t>
            </a:r>
          </a:p>
          <a:p>
            <a:r>
              <a:rPr lang="en-US" dirty="0"/>
              <a:t>Resub 0 closed yesterday (Tuesday), but Resub 1 will open tomorrow! </a:t>
            </a:r>
          </a:p>
          <a:p>
            <a:pPr lvl="1"/>
            <a:r>
              <a:rPr lang="en-US" dirty="0"/>
              <a:t>C0, P0 eligible for R1</a:t>
            </a:r>
            <a:r>
              <a:rPr lang="en-US" sz="2800" dirty="0"/>
              <a:t> </a:t>
            </a:r>
          </a:p>
          <a:p>
            <a:r>
              <a:rPr lang="en-US" dirty="0"/>
              <a:t>Viewing feedback in Ed</a:t>
            </a:r>
          </a:p>
          <a:p>
            <a:pPr lvl="1"/>
            <a:r>
              <a:rPr lang="en-US" dirty="0"/>
              <a:t>Having difficulty finding it? Don’t know how to see your grade? Go to IPL or ask your section TA! This feedback is super important! Don’t miss out on it! 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040872" y="208170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55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Stacks &amp; Queues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600"/>
            <a:ext cx="11218934" cy="4805363"/>
          </a:xfrm>
        </p:spPr>
        <p:txBody>
          <a:bodyPr>
            <a:normAutofit/>
          </a:bodyPr>
          <a:lstStyle/>
          <a:p>
            <a:r>
              <a:rPr lang="en-US" dirty="0"/>
              <a:t>PCM focused on these new data structures!</a:t>
            </a:r>
          </a:p>
          <a:p>
            <a:r>
              <a:rPr lang="en-US" sz="2700" dirty="0"/>
              <a:t>Some collections are constrained, only use optimized (but limited) operations</a:t>
            </a:r>
          </a:p>
          <a:p>
            <a:pPr lvl="1"/>
            <a:r>
              <a:rPr lang="en-US" b="1" dirty="0"/>
              <a:t>Stack: </a:t>
            </a:r>
            <a:r>
              <a:rPr lang="en-US" dirty="0"/>
              <a:t>retrieves elements in </a:t>
            </a:r>
            <a:r>
              <a:rPr lang="en-US" u="sng" dirty="0"/>
              <a:t>reverse</a:t>
            </a:r>
            <a:r>
              <a:rPr lang="en-US" dirty="0"/>
              <a:t> order as added</a:t>
            </a:r>
          </a:p>
          <a:p>
            <a:pPr lvl="1"/>
            <a:r>
              <a:rPr lang="en-US" b="1" dirty="0"/>
              <a:t>Queue: </a:t>
            </a:r>
            <a:r>
              <a:rPr lang="en-US" dirty="0"/>
              <a:t>retrieves elements in </a:t>
            </a:r>
            <a:r>
              <a:rPr lang="en-US" u="sng" dirty="0"/>
              <a:t>same</a:t>
            </a:r>
            <a:r>
              <a:rPr lang="en-US" dirty="0"/>
              <a:t> order as added</a:t>
            </a:r>
          </a:p>
          <a:p>
            <a:r>
              <a:rPr lang="en-US" b="1" dirty="0"/>
              <a:t>Why optimize? </a:t>
            </a:r>
            <a:r>
              <a:rPr lang="en-US" dirty="0"/>
              <a:t>Think dedicated tool instead of a Swiss Army knife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1F5FF138-80B1-50AD-C842-0ED5A5047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592" y="5779390"/>
            <a:ext cx="15168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ahoma" charset="0"/>
                <a:ea typeface="+mn-ea"/>
              </a:rPr>
              <a:t>queue</a:t>
            </a:r>
          </a:p>
        </p:txBody>
      </p:sp>
      <p:graphicFrame>
        <p:nvGraphicFramePr>
          <p:cNvPr id="9" name="Group 135">
            <a:extLst>
              <a:ext uri="{FF2B5EF4-FFF2-40B4-BE49-F238E27FC236}">
                <a16:creationId xmlns:a16="http://schemas.microsoft.com/office/drawing/2014/main" id="{9C275BC6-EAA5-12EB-9010-8B99CFD2A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278123"/>
              </p:ext>
            </p:extLst>
          </p:nvPr>
        </p:nvGraphicFramePr>
        <p:xfrm>
          <a:off x="7430605" y="4661790"/>
          <a:ext cx="2559050" cy="965200"/>
        </p:xfrm>
        <a:graphic>
          <a:graphicData uri="http://schemas.openxmlformats.org/drawingml/2006/table">
            <a:tbl>
              <a:tblPr/>
              <a:tblGrid>
                <a:gridCol w="85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front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back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Line 130">
            <a:extLst>
              <a:ext uri="{FF2B5EF4-FFF2-40B4-BE49-F238E27FC236}">
                <a16:creationId xmlns:a16="http://schemas.microsoft.com/office/drawing/2014/main" id="{5EA491ED-B297-42AA-087F-B5334654ED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97605" y="534759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Text Box 131">
            <a:extLst>
              <a:ext uri="{FF2B5EF4-FFF2-40B4-BE49-F238E27FC236}">
                <a16:creationId xmlns:a16="http://schemas.microsoft.com/office/drawing/2014/main" id="{97A09FA1-DD22-9D25-95D3-613BB759E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2405" y="4950715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add</a:t>
            </a:r>
          </a:p>
        </p:txBody>
      </p:sp>
      <p:sp>
        <p:nvSpPr>
          <p:cNvPr id="12" name="Line 132">
            <a:extLst>
              <a:ext uri="{FF2B5EF4-FFF2-40B4-BE49-F238E27FC236}">
                <a16:creationId xmlns:a16="http://schemas.microsoft.com/office/drawing/2014/main" id="{42F4FF08-888F-B0F9-14F2-8E6297FCD3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68605" y="536187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Text Box 133">
            <a:extLst>
              <a:ext uri="{FF2B5EF4-FFF2-40B4-BE49-F238E27FC236}">
                <a16:creationId xmlns:a16="http://schemas.microsoft.com/office/drawing/2014/main" id="{5D35C16E-FEA4-864B-A419-0C4B4219C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1805" y="4936428"/>
            <a:ext cx="1709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ahoma" charset="0"/>
                <a:ea typeface="+mn-ea"/>
              </a:rPr>
              <a:t>remove, peek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69A439C2-90B8-4F25-86E5-8C7A6952C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881" y="6175413"/>
            <a:ext cx="12298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ahoma" charset="0"/>
                <a:ea typeface="+mn-ea"/>
              </a:rPr>
              <a:t>stack</a:t>
            </a:r>
          </a:p>
        </p:txBody>
      </p:sp>
      <p:graphicFrame>
        <p:nvGraphicFramePr>
          <p:cNvPr id="17" name="Group 8">
            <a:extLst>
              <a:ext uri="{FF2B5EF4-FFF2-40B4-BE49-F238E27FC236}">
                <a16:creationId xmlns:a16="http://schemas.microsoft.com/office/drawing/2014/main" id="{D040C39F-D392-F6EA-44EB-923316689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206524"/>
              </p:ext>
            </p:extLst>
          </p:nvPr>
        </p:nvGraphicFramePr>
        <p:xfrm>
          <a:off x="1286428" y="4556316"/>
          <a:ext cx="2133600" cy="1584552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top</a:t>
                      </a: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bottom</a:t>
                      </a: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Line 30">
            <a:extLst>
              <a:ext uri="{FF2B5EF4-FFF2-40B4-BE49-F238E27FC236}">
                <a16:creationId xmlns:a16="http://schemas.microsoft.com/office/drawing/2014/main" id="{ECCE8CCB-62B7-298C-4F9A-1595191D15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628" y="4022916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9" name="Text Box 31">
            <a:extLst>
              <a:ext uri="{FF2B5EF4-FFF2-40B4-BE49-F238E27FC236}">
                <a16:creationId xmlns:a16="http://schemas.microsoft.com/office/drawing/2014/main" id="{B1CDCC0B-3535-D8FE-760F-5A27099CF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1428" y="3627628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pop, peek</a:t>
            </a:r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id="{61E7C004-2EBB-1EEA-0F24-D9EBB318A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865" y="3627628"/>
            <a:ext cx="71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ahoma" charset="0"/>
                <a:ea typeface="+mn-ea"/>
              </a:rPr>
              <a:t>push</a:t>
            </a:r>
          </a:p>
        </p:txBody>
      </p:sp>
      <p:sp>
        <p:nvSpPr>
          <p:cNvPr id="21" name="Line 33">
            <a:extLst>
              <a:ext uri="{FF2B5EF4-FFF2-40B4-BE49-F238E27FC236}">
                <a16:creationId xmlns:a16="http://schemas.microsoft.com/office/drawing/2014/main" id="{86FE7378-A43D-FFE6-D39B-244383D668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1428" y="4022916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38452A-8B7B-A532-18C1-039E943F8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39950">
            <a:off x="10568271" y="2820290"/>
            <a:ext cx="1078610" cy="107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31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Abstract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Abstract Data Type (ADT)</a:t>
            </a:r>
            <a:r>
              <a:rPr lang="en-US" altLang="en-US" dirty="0">
                <a:ea typeface="ＭＳ Ｐゴシック" panose="020B0600070205080204" pitchFamily="34" charset="-128"/>
              </a:rPr>
              <a:t>: A </a:t>
            </a:r>
            <a:r>
              <a:rPr lang="en-US" altLang="en-US" u="sng" dirty="0">
                <a:ea typeface="ＭＳ Ｐゴシック" panose="020B0600070205080204" pitchFamily="34" charset="-128"/>
              </a:rPr>
              <a:t>specification</a:t>
            </a:r>
            <a:r>
              <a:rPr lang="en-US" altLang="en-US" dirty="0">
                <a:ea typeface="ＭＳ Ｐゴシック" panose="020B0600070205080204" pitchFamily="34" charset="-128"/>
              </a:rPr>
              <a:t> of a collection of data and the operations that can be performed on it.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Describes </a:t>
            </a:r>
            <a:r>
              <a:rPr lang="en-US" altLang="en-US" u="sng" dirty="0">
                <a:ea typeface="ＭＳ Ｐゴシック" panose="020B0600070205080204" pitchFamily="34" charset="-128"/>
              </a:rPr>
              <a:t>what</a:t>
            </a:r>
            <a:r>
              <a:rPr lang="en-US" altLang="en-US" dirty="0">
                <a:ea typeface="ＭＳ Ｐゴシック" panose="020B0600070205080204" pitchFamily="34" charset="-128"/>
              </a:rPr>
              <a:t> a collection does, not </a:t>
            </a:r>
            <a:r>
              <a:rPr lang="en-US" altLang="en-US" u="sng" dirty="0">
                <a:ea typeface="ＭＳ Ｐゴシック" panose="020B0600070205080204" pitchFamily="34" charset="-128"/>
              </a:rPr>
              <a:t>how</a:t>
            </a:r>
            <a:r>
              <a:rPr lang="en-US" altLang="en-US" dirty="0">
                <a:ea typeface="ＭＳ Ｐゴシック" panose="020B0600070205080204" pitchFamily="34" charset="-128"/>
              </a:rPr>
              <a:t> it does it (not implementation!)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Think of it as an ✨idea ✨ of a data type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We don't know exactly how a stack or queue is implemented, and we don't need to!</a:t>
            </a:r>
          </a:p>
          <a:p>
            <a:pPr lvl="1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Only need to understand high-level idea of what a collection does</a:t>
            </a:r>
          </a:p>
          <a:p>
            <a:pPr marL="457200" lvl="1" indent="0" eaLnBrk="1" hangingPunct="1">
              <a:buNone/>
            </a:pPr>
            <a:r>
              <a:rPr lang="en-US" altLang="en-US" sz="1100" dirty="0">
                <a:ea typeface="ＭＳ Ｐゴシック" panose="020B0600070205080204" pitchFamily="34" charset="-128"/>
              </a:rPr>
              <a:t> 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b="1" dirty="0"/>
              <a:t>Stack: </a:t>
            </a:r>
            <a:r>
              <a:rPr lang="en-US" dirty="0"/>
              <a:t>retrieves elements in reverse order as added. </a:t>
            </a:r>
          </a:p>
          <a:p>
            <a:pPr lvl="1"/>
            <a:r>
              <a:rPr lang="en-US" b="1" dirty="0"/>
              <a:t>Queue: </a:t>
            </a:r>
            <a:r>
              <a:rPr lang="en-US" dirty="0"/>
              <a:t>retrieves elements in same order as added.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863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Wait, ADT? Interfaces?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Abstract Data Type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(</a:t>
            </a: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ADT)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: A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description of the idea 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of a data structure including what operations are available on it and how those operations should behave. For example, the English explanation of what a list should be.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22222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Interface</a:t>
            </a:r>
            <a:r>
              <a:rPr lang="en-US" dirty="0">
                <a:solidFill>
                  <a:srgbClr val="222222"/>
                </a:solidFill>
              </a:rPr>
              <a:t>: 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Java construct that lets programmers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specify</a:t>
            </a:r>
            <a:r>
              <a:rPr lang="en-US" i="1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what methods a class should have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. For example the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interface in java.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22222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Implementation: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Concrete code</a:t>
            </a:r>
            <a:r>
              <a:rPr lang="en-US" i="1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that meets the specified interface. For example, the </a:t>
            </a:r>
            <a:r>
              <a:rPr lang="en-US" b="0" i="0" u="none" strike="noStrike" dirty="0" err="1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and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LinkedList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classes that implement the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interface.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194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80F4A-8200-68A7-AD07-88A0B5A5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Stacks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7545C-8E1B-2145-786C-930937A3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Stack: </a:t>
            </a:r>
            <a:r>
              <a:rPr lang="en-US" dirty="0"/>
              <a:t>A collection based on the principle of adding elements and retrieving them in the </a:t>
            </a:r>
            <a:r>
              <a:rPr lang="en-US" b="1" dirty="0">
                <a:solidFill>
                  <a:srgbClr val="7030A0"/>
                </a:solidFill>
              </a:rPr>
              <a:t>opposite</a:t>
            </a:r>
            <a:r>
              <a:rPr lang="en-US" dirty="0"/>
              <a:t> order.</a:t>
            </a:r>
          </a:p>
          <a:p>
            <a:pPr lvl="1"/>
            <a:r>
              <a:rPr lang="en-US" dirty="0"/>
              <a:t>Last-In, First-Out ("LIFO") </a:t>
            </a:r>
          </a:p>
          <a:p>
            <a:pPr lvl="1"/>
            <a:r>
              <a:rPr lang="en-US" dirty="0"/>
              <a:t>Elements are stored in order of insertion.</a:t>
            </a:r>
          </a:p>
          <a:p>
            <a:pPr lvl="2"/>
            <a:r>
              <a:rPr lang="en-US" dirty="0"/>
              <a:t>We do not think of them as having indexes.</a:t>
            </a:r>
          </a:p>
          <a:p>
            <a:pPr lvl="1"/>
            <a:r>
              <a:rPr lang="en-US" dirty="0"/>
              <a:t>Client can only add/remove/examine the last element added (the "top")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Basic </a:t>
            </a:r>
            <a:r>
              <a:rPr lang="en-US" b="1" dirty="0"/>
              <a:t>Stack </a:t>
            </a:r>
            <a:r>
              <a:rPr lang="en-US" dirty="0"/>
              <a:t>operations:</a:t>
            </a:r>
          </a:p>
          <a:p>
            <a:r>
              <a:rPr lang="en-US" b="1" dirty="0"/>
              <a:t>push</a:t>
            </a:r>
            <a:r>
              <a:rPr lang="en-US" dirty="0"/>
              <a:t>: Add an element to the top</a:t>
            </a:r>
          </a:p>
          <a:p>
            <a:r>
              <a:rPr lang="en-US" b="1" dirty="0"/>
              <a:t>pop</a:t>
            </a:r>
            <a:r>
              <a:rPr lang="en-US" dirty="0"/>
              <a:t>: Remove the top element</a:t>
            </a:r>
          </a:p>
          <a:p>
            <a:r>
              <a:rPr lang="en-US" b="1" dirty="0"/>
              <a:t>peek</a:t>
            </a:r>
            <a:r>
              <a:rPr lang="en-US" dirty="0"/>
              <a:t>: Examine the top element</a:t>
            </a:r>
            <a:endParaRPr lang="en-US" b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D68CC4-C93B-CCCB-B252-FDB1AF7651CE}"/>
              </a:ext>
            </a:extLst>
          </p:cNvPr>
          <p:cNvCxnSpPr/>
          <p:nvPr/>
        </p:nvCxnSpPr>
        <p:spPr>
          <a:xfrm>
            <a:off x="7773204" y="3846443"/>
            <a:ext cx="0" cy="2790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BB759B-7289-2BDE-F92D-418BADA483C8}"/>
              </a:ext>
            </a:extLst>
          </p:cNvPr>
          <p:cNvCxnSpPr/>
          <p:nvPr/>
        </p:nvCxnSpPr>
        <p:spPr>
          <a:xfrm>
            <a:off x="7773204" y="6636599"/>
            <a:ext cx="19311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A92F17-7149-272F-8DFC-B56ADB65A1B6}"/>
              </a:ext>
            </a:extLst>
          </p:cNvPr>
          <p:cNvCxnSpPr/>
          <p:nvPr/>
        </p:nvCxnSpPr>
        <p:spPr>
          <a:xfrm flipV="1">
            <a:off x="9704363" y="3846443"/>
            <a:ext cx="0" cy="2790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45049EA-8187-3187-D95E-A5EFA14698D5}"/>
              </a:ext>
            </a:extLst>
          </p:cNvPr>
          <p:cNvCxnSpPr/>
          <p:nvPr/>
        </p:nvCxnSpPr>
        <p:spPr>
          <a:xfrm flipH="1">
            <a:off x="7615543" y="4657079"/>
            <a:ext cx="0" cy="1168883"/>
          </a:xfrm>
          <a:prstGeom prst="straightConnector1">
            <a:avLst/>
          </a:prstGeom>
          <a:ln w="76200">
            <a:solidFill>
              <a:srgbClr val="EF57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40AC941-04ED-C667-D18E-5DC5B11EBB6D}"/>
              </a:ext>
            </a:extLst>
          </p:cNvPr>
          <p:cNvCxnSpPr/>
          <p:nvPr/>
        </p:nvCxnSpPr>
        <p:spPr>
          <a:xfrm flipV="1">
            <a:off x="9854181" y="4657079"/>
            <a:ext cx="0" cy="1168883"/>
          </a:xfrm>
          <a:prstGeom prst="straightConnector1">
            <a:avLst/>
          </a:prstGeom>
          <a:ln w="76200">
            <a:solidFill>
              <a:srgbClr val="0FB9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C821505-50BF-338F-C8F3-5DCBA593A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427" y="5107804"/>
            <a:ext cx="802971" cy="25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push</a:t>
            </a:r>
          </a:p>
        </p:txBody>
      </p:sp>
      <p:sp>
        <p:nvSpPr>
          <p:cNvPr id="22" name="TextBox 25">
            <a:extLst>
              <a:ext uri="{FF2B5EF4-FFF2-40B4-BE49-F238E27FC236}">
                <a16:creationId xmlns:a16="http://schemas.microsoft.com/office/drawing/2014/main" id="{44561B3F-519A-1805-E88A-48CCB0AE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4363" y="6451644"/>
            <a:ext cx="1649438" cy="25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bottom</a:t>
            </a:r>
          </a:p>
        </p:txBody>
      </p:sp>
      <p:sp>
        <p:nvSpPr>
          <p:cNvPr id="23" name="TextBox 27">
            <a:extLst>
              <a:ext uri="{FF2B5EF4-FFF2-40B4-BE49-F238E27FC236}">
                <a16:creationId xmlns:a16="http://schemas.microsoft.com/office/drawing/2014/main" id="{73B1BCAE-5710-8ED4-7782-F62957382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597" y="3846443"/>
            <a:ext cx="605546" cy="19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top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B8EE66-C820-298D-DD87-802DE6314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3603" y="5187785"/>
            <a:ext cx="681080" cy="33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pop</a:t>
            </a:r>
          </a:p>
        </p:txBody>
      </p:sp>
      <p:pic>
        <p:nvPicPr>
          <p:cNvPr id="25" name="Picture 2" descr="ttp://images6.fanpop.com/image/photos/33900000/Puppy-dogs-33995803-1600-1200.jpg">
            <a:extLst>
              <a:ext uri="{FF2B5EF4-FFF2-40B4-BE49-F238E27FC236}">
                <a16:creationId xmlns:a16="http://schemas.microsoft.com/office/drawing/2014/main" id="{32636CD3-2CF1-3074-984F-8E0E27C0E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745" y="5786076"/>
            <a:ext cx="1038934" cy="77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9103B5F-EAE0-C7E9-F239-569EEE1EE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12" y="4895262"/>
            <a:ext cx="1112982" cy="78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F09572-22B9-8745-D03B-11FF99C39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70" y="3744805"/>
            <a:ext cx="1075022" cy="101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0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B18F-8CCE-7FCD-F2D0-5AC485C0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Stacks in Computer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8E59D-F562-7DEC-5D99-EB482DB7D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927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Programming languages and compilers:</a:t>
            </a:r>
          </a:p>
          <a:p>
            <a:pPr lvl="1"/>
            <a:r>
              <a:rPr lang="en-US" dirty="0"/>
              <a:t>method calls are placed onto a stack (</a:t>
            </a:r>
            <a:r>
              <a:rPr lang="en-US" i="1" dirty="0" err="1"/>
              <a:t>call↔push</a:t>
            </a:r>
            <a:r>
              <a:rPr lang="en-US" i="1" dirty="0"/>
              <a:t>, return ↔ pop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compilers use stacks to evaluate expressions</a:t>
            </a:r>
          </a:p>
          <a:p>
            <a:r>
              <a:rPr lang="en-US" dirty="0"/>
              <a:t>Operating Systems:</a:t>
            </a:r>
          </a:p>
          <a:p>
            <a:pPr lvl="1"/>
            <a:r>
              <a:rPr lang="en-US" dirty="0"/>
              <a:t>Call stacks → memory stack for processes’ data</a:t>
            </a:r>
          </a:p>
          <a:p>
            <a:r>
              <a:rPr lang="en-US" dirty="0"/>
              <a:t>Matching up related pairs of things:</a:t>
            </a:r>
          </a:p>
          <a:p>
            <a:pPr lvl="1"/>
            <a:r>
              <a:rPr lang="en-US" dirty="0"/>
              <a:t>find out whether a string is a palindrome</a:t>
            </a:r>
          </a:p>
          <a:p>
            <a:pPr lvl="1"/>
            <a:r>
              <a:rPr lang="en-US" dirty="0"/>
              <a:t>examine a file to see if its braces { } match</a:t>
            </a:r>
          </a:p>
          <a:p>
            <a:pPr lvl="1"/>
            <a:r>
              <a:rPr lang="en-US" dirty="0"/>
              <a:t>convert "infix" expressions to pre/postfix</a:t>
            </a:r>
          </a:p>
          <a:p>
            <a:r>
              <a:rPr lang="en-US" dirty="0"/>
              <a:t>Sophisticated algorithms:</a:t>
            </a:r>
          </a:p>
          <a:p>
            <a:pPr lvl="1"/>
            <a:r>
              <a:rPr lang="en-US" dirty="0"/>
              <a:t>searching through a maze with "backtracking”</a:t>
            </a:r>
          </a:p>
          <a:p>
            <a:pPr lvl="1"/>
            <a:r>
              <a:rPr lang="en-US" dirty="0"/>
              <a:t>many programs use an "undo stack" of previous operations</a:t>
            </a:r>
          </a:p>
        </p:txBody>
      </p:sp>
    </p:spTree>
    <p:extLst>
      <p:ext uri="{BB962C8B-B14F-4D97-AF65-F5344CB8AC3E}">
        <p14:creationId xmlns:p14="http://schemas.microsoft.com/office/powerpoint/2010/main" val="1982006945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17675</TotalTime>
  <Words>1910</Words>
  <Application>Microsoft Macintosh PowerPoint</Application>
  <PresentationFormat>Widescreen</PresentationFormat>
  <Paragraphs>304</Paragraphs>
  <Slides>23</Slides>
  <Notes>6</Notes>
  <HiddenSlides>4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ＭＳ Ｐゴシック</vt:lpstr>
      <vt:lpstr>Arial</vt:lpstr>
      <vt:lpstr>Calibri</vt:lpstr>
      <vt:lpstr>Consolas</vt:lpstr>
      <vt:lpstr>Courier New</vt:lpstr>
      <vt:lpstr>Montserrat</vt:lpstr>
      <vt:lpstr>Montserrat ExtraBold</vt:lpstr>
      <vt:lpstr>Montserrat SemiBold</vt:lpstr>
      <vt:lpstr>System Font Regular</vt:lpstr>
      <vt:lpstr>Tahoma</vt:lpstr>
      <vt:lpstr>Verdana</vt:lpstr>
      <vt:lpstr>CSE 373 Summer 2020</vt:lpstr>
      <vt:lpstr>Stacks &amp; Queues</vt:lpstr>
      <vt:lpstr>Lecture Outline</vt:lpstr>
      <vt:lpstr>Announcements</vt:lpstr>
      <vt:lpstr>Lecture Outline</vt:lpstr>
      <vt:lpstr>(PCM) Stacks &amp; Queues</vt:lpstr>
      <vt:lpstr>(PCM) Abstract Data Types</vt:lpstr>
      <vt:lpstr>Wait, ADT? Interfaces?</vt:lpstr>
      <vt:lpstr>(PCM) Stacks</vt:lpstr>
      <vt:lpstr>Stacks in Computer Science</vt:lpstr>
      <vt:lpstr>(PCM) Programming with Stacks</vt:lpstr>
      <vt:lpstr>(PCM) Queue</vt:lpstr>
      <vt:lpstr>Queues in Computer Science</vt:lpstr>
      <vt:lpstr>(PCM) Programming with Queues</vt:lpstr>
      <vt:lpstr>Lecture Outline</vt:lpstr>
      <vt:lpstr>Lecture Outline</vt:lpstr>
      <vt:lpstr>What does this method return?</vt:lpstr>
      <vt:lpstr>What does this method return?</vt:lpstr>
      <vt:lpstr>What does this method return?</vt:lpstr>
      <vt:lpstr>What does this method return?</vt:lpstr>
      <vt:lpstr>Lecture Outline</vt:lpstr>
      <vt:lpstr>Problem Solving</vt:lpstr>
      <vt:lpstr>Common Problem-Solving Strategies</vt:lpstr>
      <vt:lpstr>Common Stack &amp; Queue Patterns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Elba G.</cp:lastModifiedBy>
  <cp:revision>354</cp:revision>
  <cp:lastPrinted>2022-09-27T21:33:44Z</cp:lastPrinted>
  <dcterms:created xsi:type="dcterms:W3CDTF">2020-06-13T06:27:42Z</dcterms:created>
  <dcterms:modified xsi:type="dcterms:W3CDTF">2025-01-31T17:34:21Z</dcterms:modified>
</cp:coreProperties>
</file>