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9" r:id="rId3"/>
    <p:sldId id="325" r:id="rId4"/>
    <p:sldId id="324" r:id="rId5"/>
    <p:sldId id="306" r:id="rId6"/>
    <p:sldId id="332" r:id="rId7"/>
    <p:sldId id="29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5" r:id="rId17"/>
    <p:sldId id="346" r:id="rId18"/>
    <p:sldId id="288" r:id="rId19"/>
    <p:sldId id="326" r:id="rId20"/>
    <p:sldId id="327" r:id="rId21"/>
    <p:sldId id="330" r:id="rId22"/>
    <p:sldId id="343" r:id="rId23"/>
    <p:sldId id="333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54A0FF"/>
    <a:srgbClr val="FA8231"/>
    <a:srgbClr val="FAFAFA"/>
    <a:srgbClr val="F5F5F5"/>
    <a:srgbClr val="0FB9B1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8" autoAdjust="0"/>
    <p:restoredTop sz="91429"/>
  </p:normalViewPr>
  <p:slideViewPr>
    <p:cSldViewPr snapToGrid="0" snapToObjects="1">
      <p:cViewPr varScale="1">
        <p:scale>
          <a:sx n="163" d="100"/>
          <a:sy n="163" d="100"/>
        </p:scale>
        <p:origin x="208" y="40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08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400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13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450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34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27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392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24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436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11183"/>
            <a:ext cx="5250244" cy="541006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897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209FA387-06B1-64D6-6A15-A0023BB4E02C}"/>
              </a:ext>
            </a:extLst>
          </p:cNvPr>
          <p:cNvSpPr txBox="1"/>
          <p:nvPr userDrawn="1"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6D18357B-4946-912E-53C7-65704BD5988D}"/>
              </a:ext>
            </a:extLst>
          </p:cNvPr>
          <p:cNvSpPr txBox="1"/>
          <p:nvPr userDrawn="1"/>
        </p:nvSpPr>
        <p:spPr>
          <a:xfrm>
            <a:off x="8379355" y="455944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810F0D78-CBB5-CC79-FF98-6F991B801B42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4E6AB83A-193F-5458-B2A3-96980D8FB428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3B0EBD64-BF3F-1646-1FD7-CD94A3A0E300}"/>
              </a:ext>
            </a:extLst>
          </p:cNvPr>
          <p:cNvSpPr txBox="1"/>
          <p:nvPr userDrawn="1"/>
        </p:nvSpPr>
        <p:spPr>
          <a:xfrm>
            <a:off x="8379355" y="4805239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805696-DF0D-D58C-210A-20D3D9AF2BC7}"/>
              </a:ext>
            </a:extLst>
          </p:cNvPr>
          <p:cNvSpPr/>
          <p:nvPr userDrawn="1"/>
        </p:nvSpPr>
        <p:spPr>
          <a:xfrm>
            <a:off x="3007883" y="5659928"/>
            <a:ext cx="1110823" cy="1076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D60D49-F0FB-25D3-00EE-29082FBB4F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3514" y="5668109"/>
            <a:ext cx="1076934" cy="10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0011F-6586-2368-38B8-41880A165C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224" y="325919"/>
            <a:ext cx="691662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6F694-BC09-38EE-B9D9-EA04476EDB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224" y="325919"/>
            <a:ext cx="691662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File I/O – Token and line-based processing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2/25wi/resubs/" TargetMode="External"/><Relationship Id="rId2" Type="http://schemas.openxmlformats.org/officeDocument/2006/relationships/hyperlink" Target="https://courses.cs.washington.edu/courses/cse122/25wi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731261" cy="1954786"/>
          </a:xfrm>
        </p:spPr>
        <p:txBody>
          <a:bodyPr/>
          <a:lstStyle/>
          <a:p>
            <a:r>
              <a:rPr lang="en-US" sz="3600" dirty="0"/>
              <a:t>File I/O – Token and</a:t>
            </a:r>
            <a:br>
              <a:rPr lang="en-US" sz="3600" dirty="0"/>
            </a:br>
            <a:r>
              <a:rPr lang="en-US" sz="3600" dirty="0"/>
              <a:t>line-based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0355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47768" y="2367524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Slido</a:t>
            </a:r>
            <a:r>
              <a:rPr lang="en-US" sz="2400" dirty="0"/>
              <a:t> Poll: Are you a cat person or dog person?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08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quick,</a:t>
            </a:r>
          </a:p>
        </p:txBody>
      </p:sp>
    </p:spTree>
    <p:extLst>
      <p:ext uri="{BB962C8B-B14F-4D97-AF65-F5344CB8AC3E}">
        <p14:creationId xmlns:p14="http://schemas.microsoft.com/office/powerpoint/2010/main" val="16473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32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5590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6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406151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5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2771398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D4BFC-9216-4E97-809F-B2295E680EAB}"/>
              </a:ext>
            </a:extLst>
          </p:cNvPr>
          <p:cNvSpPr txBox="1"/>
          <p:nvPr/>
        </p:nvSpPr>
        <p:spPr>
          <a:xfrm>
            <a:off x="1124798" y="5248354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 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	</a:t>
            </a:r>
            <a:r>
              <a:rPr lang="en-US" sz="6600" b="1" dirty="0">
                <a:latin typeface="Consolas" panose="020B0609020204030204" pitchFamily="49" charset="0"/>
              </a:rPr>
              <a:t>brown fox</a:t>
            </a:r>
          </a:p>
        </p:txBody>
      </p:sp>
    </p:spTree>
    <p:extLst>
      <p:ext uri="{BB962C8B-B14F-4D97-AF65-F5344CB8AC3E}">
        <p14:creationId xmlns:p14="http://schemas.microsoft.com/office/powerpoint/2010/main" val="55481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</p:spTree>
    <p:extLst>
      <p:ext uri="{BB962C8B-B14F-4D97-AF65-F5344CB8AC3E}">
        <p14:creationId xmlns:p14="http://schemas.microsoft.com/office/powerpoint/2010/main" val="193851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40B66-3092-48BA-A001-E3CA59F138F1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64F3CA-2468-6BA6-20C8-FA0C93109A5C}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60510C-5FE5-06D5-A4FD-128912DE320D}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BAE1BD-45D8-B4FB-7A95-1F0015E863D0}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B27BCC-F0F4-405B-4E2C-51D92C038099}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96F5C2-F5F9-F15B-F0CB-28A565A8C608}"/>
              </a:ext>
            </a:extLst>
          </p:cNvPr>
          <p:cNvCxnSpPr/>
          <p:nvPr/>
        </p:nvCxnSpPr>
        <p:spPr>
          <a:xfrm>
            <a:off x="900913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BE266B-5C5F-7174-60C8-9AAAA31557A3}"/>
              </a:ext>
            </a:extLst>
          </p:cNvPr>
          <p:cNvCxnSpPr/>
          <p:nvPr/>
        </p:nvCxnSpPr>
        <p:spPr>
          <a:xfrm>
            <a:off x="1019731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</a:t>
            </a:r>
            <a:r>
              <a:rPr lang="en-US" dirty="0">
                <a:solidFill>
                  <a:srgbClr val="008080"/>
                </a:solidFill>
              </a:rPr>
              <a:t>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File I/O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266700" y="1355361"/>
            <a:ext cx="5116286" cy="604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Scanner</a:t>
            </a:r>
            <a:r>
              <a:rPr lang="en-US" sz="1800" dirty="0"/>
              <a:t>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5382986" y="1543930"/>
            <a:ext cx="66577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"Example.txt"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(file);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55C7B-476D-4A80-A37A-C3C9EED71C8C}"/>
              </a:ext>
            </a:extLst>
          </p:cNvPr>
          <p:cNvSpPr txBox="1"/>
          <p:nvPr/>
        </p:nvSpPr>
        <p:spPr>
          <a:xfrm>
            <a:off x="266700" y="1959429"/>
            <a:ext cx="4686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File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</p:spTree>
    <p:extLst>
      <p:ext uri="{BB962C8B-B14F-4D97-AF65-F5344CB8AC3E}">
        <p14:creationId xmlns:p14="http://schemas.microsoft.com/office/powerpoint/2010/main" val="231454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Checked Exceptions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0AC3-4D3F-44CB-9C58-C1A2B132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78" y="1345391"/>
            <a:ext cx="11229552" cy="45428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If you try to compile a program working with file scanners, you may encounter this error message: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error: unreported exception </a:t>
            </a:r>
            <a:r>
              <a:rPr lang="en-US" dirty="0" err="1">
                <a:solidFill>
                  <a:srgbClr val="993366"/>
                </a:solidFill>
                <a:latin typeface="Consolas" panose="020B0609020204030204" pitchFamily="49" charset="0"/>
              </a:rPr>
              <a:t>FileNotFoundException</a:t>
            </a: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; must be caught or declared to be thrown</a:t>
            </a:r>
          </a:p>
          <a:p>
            <a:pPr marL="571500" lvl="1" indent="0">
              <a:buNone/>
            </a:pPr>
            <a:endParaRPr lang="en-US" sz="2000" dirty="0">
              <a:solidFill>
                <a:srgbClr val="993366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resolve this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be </a:t>
            </a:r>
            <a:r>
              <a:rPr lang="en-US" dirty="0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throws </a:t>
            </a:r>
            <a:r>
              <a:rPr lang="en-US" dirty="0" err="1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FileNotFoundException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end of the header of any method containing file Scanner creation code, or any method that calls that method!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like signing a waiver and telling Java – "Hey, I hereby promise to not get mad at you when you bug out and crash my program if I give you a file that doesn't actually exist." 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54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51C1F-E076-4031-96BA-DC44F14899A1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68710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3971" y="398256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i="1" dirty="0">
                <a:solidFill>
                  <a:srgbClr val="EF5777"/>
                </a:solidFill>
              </a:rPr>
              <a:t>(Friday's PCM)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(line);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93186" cy="5393342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The IPL is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MGH 334, S</a:t>
            </a:r>
            <a:r>
              <a:rPr lang="en-US" dirty="0"/>
              <a:t>chedule is on the course website; staffed by our awesome TAs!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Open 12:30 to 9:30PM most days, but check the schedule…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0 due Thursday, </a:t>
            </a:r>
            <a:r>
              <a:rPr lang="en-US" dirty="0"/>
              <a:t>January 16</a:t>
            </a:r>
            <a:r>
              <a:rPr lang="en-US" baseline="30000" dirty="0"/>
              <a:t>th</a:t>
            </a:r>
            <a:r>
              <a:rPr lang="en-US" dirty="0">
                <a:solidFill>
                  <a:schemeClr val="tx1"/>
                </a:solidFill>
              </a:rPr>
              <a:t>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Make sure to </a:t>
            </a:r>
            <a:r>
              <a:rPr lang="en-US" dirty="0"/>
              <a:t>complete</a:t>
            </a:r>
            <a:r>
              <a:rPr lang="en-US" dirty="0">
                <a:solidFill>
                  <a:schemeClr val="tx1"/>
                </a:solidFill>
              </a:rPr>
              <a:t> the “Final Submission” slide and </a:t>
            </a:r>
            <a:r>
              <a:rPr lang="en-US" b="1" dirty="0">
                <a:solidFill>
                  <a:schemeClr val="tx1"/>
                </a:solidFill>
              </a:rPr>
              <a:t>submit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as many times as you’d like—we will only grade the latest submission made </a:t>
            </a:r>
            <a:r>
              <a:rPr lang="en-US" u="sng" dirty="0"/>
              <a:t>before the deadline</a:t>
            </a:r>
            <a:endParaRPr lang="en-US" u="sng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Just joined CSE 122? That’s okay; look at Ed &amp;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course website</a:t>
            </a:r>
            <a:r>
              <a:rPr lang="en-US" dirty="0">
                <a:solidFill>
                  <a:schemeClr val="tx1"/>
                </a:solidFill>
              </a:rPr>
              <a:t> and catch up!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Freaking out that C0 is due tomorrow? It’s ok! </a:t>
            </a:r>
            <a:r>
              <a:rPr lang="en-US" dirty="0">
                <a:hlinkClick r:id="rId3"/>
              </a:rPr>
              <a:t>Resubmission cycles</a:t>
            </a:r>
            <a:r>
              <a:rPr lang="en-US" dirty="0"/>
              <a:t> allow you to submit it later.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Go to your designated quiz sections!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Quiz dates:</a:t>
            </a:r>
            <a:br>
              <a:rPr lang="en-US" dirty="0"/>
            </a:br>
            <a:r>
              <a:rPr lang="en-US" sz="400" dirty="0"/>
              <a:t> 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b="1" dirty="0"/>
              <a:t>Quiz 0</a:t>
            </a:r>
            <a:r>
              <a:rPr lang="en-US" dirty="0"/>
              <a:t>: January 28th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1</a:t>
            </a:r>
            <a:r>
              <a:rPr lang="en-US" dirty="0"/>
              <a:t>: February 18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2</a:t>
            </a:r>
            <a:r>
              <a:rPr lang="en-US" dirty="0"/>
              <a:t>: March 4</a:t>
            </a:r>
            <a:r>
              <a:rPr lang="en-US" baseline="30000" dirty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074773" y="212107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8E38-D08F-8B27-6ED2-C88F6AB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 Review Java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EB8-C966-8EC8-50ED-621E3DF2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56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Java Tutorial</a:t>
            </a:r>
            <a:r>
              <a:rPr lang="en-US" dirty="0"/>
              <a:t> reviews all the relevant programming features you should familiar with (even if you don’t know them in Java).</a:t>
            </a:r>
          </a:p>
          <a:p>
            <a:pPr lvl="1"/>
            <a:r>
              <a:rPr lang="en-US" dirty="0"/>
              <a:t>Printing and comments</a:t>
            </a:r>
          </a:p>
          <a:p>
            <a:pPr lvl="1"/>
            <a:r>
              <a:rPr lang="en-US" dirty="0"/>
              <a:t>Variables, types, expressions</a:t>
            </a:r>
          </a:p>
          <a:p>
            <a:pPr lvl="1"/>
            <a:r>
              <a:rPr lang="en-US" dirty="0"/>
              <a:t>Conditionals (if/else if/ else)</a:t>
            </a:r>
          </a:p>
          <a:p>
            <a:pPr lvl="1"/>
            <a:r>
              <a:rPr lang="en-US" dirty="0"/>
              <a:t>Loops (for and while)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Arrays &amp; 2D arrays</a:t>
            </a:r>
          </a:p>
          <a:p>
            <a:pPr marL="0" indent="0">
              <a:buNone/>
            </a:pPr>
            <a:r>
              <a:rPr lang="en-US" dirty="0"/>
              <a:t>There were some technical difficulties with the recordings of the Java Review Sessions from Monday (January 13</a:t>
            </a:r>
            <a:r>
              <a:rPr lang="en-US" baseline="30000" dirty="0"/>
              <a:t>th</a:t>
            </a:r>
            <a:r>
              <a:rPr lang="en-US" dirty="0"/>
              <a:t>), but we uploaded a couple from 24Au 🥲</a:t>
            </a:r>
          </a:p>
        </p:txBody>
      </p:sp>
    </p:spTree>
    <p:extLst>
      <p:ext uri="{BB962C8B-B14F-4D97-AF65-F5344CB8AC3E}">
        <p14:creationId xmlns:p14="http://schemas.microsoft.com/office/powerpoint/2010/main" val="26957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56979" y="33463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(Review)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User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39675"/>
              </p:ext>
            </p:extLst>
          </p:nvPr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838200" y="1355360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4306277" y="1770119"/>
            <a:ext cx="719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400" dirty="0">
                <a:latin typeface="Consolas" panose="020B0609020204030204" pitchFamily="49" charset="0"/>
              </a:rPr>
              <a:t>(System.in);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BC4677-B352-41AD-89B3-17600CFE5AA4}"/>
              </a:ext>
            </a:extLst>
          </p:cNvPr>
          <p:cNvSpPr txBox="1"/>
          <p:nvPr/>
        </p:nvSpPr>
        <p:spPr>
          <a:xfrm>
            <a:off x="4816930" y="5442857"/>
            <a:ext cx="7195456" cy="830997"/>
          </a:xfrm>
          <a:custGeom>
            <a:avLst/>
            <a:gdLst>
              <a:gd name="connsiteX0" fmla="*/ 0 w 7195456"/>
              <a:gd name="connsiteY0" fmla="*/ 0 h 830997"/>
              <a:gd name="connsiteX1" fmla="*/ 438269 w 7195456"/>
              <a:gd name="connsiteY1" fmla="*/ 0 h 830997"/>
              <a:gd name="connsiteX2" fmla="*/ 948492 w 7195456"/>
              <a:gd name="connsiteY2" fmla="*/ 0 h 830997"/>
              <a:gd name="connsiteX3" fmla="*/ 1746533 w 7195456"/>
              <a:gd name="connsiteY3" fmla="*/ 0 h 830997"/>
              <a:gd name="connsiteX4" fmla="*/ 2400666 w 7195456"/>
              <a:gd name="connsiteY4" fmla="*/ 0 h 830997"/>
              <a:gd name="connsiteX5" fmla="*/ 3054798 w 7195456"/>
              <a:gd name="connsiteY5" fmla="*/ 0 h 830997"/>
              <a:gd name="connsiteX6" fmla="*/ 3565021 w 7195456"/>
              <a:gd name="connsiteY6" fmla="*/ 0 h 830997"/>
              <a:gd name="connsiteX7" fmla="*/ 4003290 w 7195456"/>
              <a:gd name="connsiteY7" fmla="*/ 0 h 830997"/>
              <a:gd name="connsiteX8" fmla="*/ 4513513 w 7195456"/>
              <a:gd name="connsiteY8" fmla="*/ 0 h 830997"/>
              <a:gd name="connsiteX9" fmla="*/ 5023737 w 7195456"/>
              <a:gd name="connsiteY9" fmla="*/ 0 h 830997"/>
              <a:gd name="connsiteX10" fmla="*/ 5605914 w 7195456"/>
              <a:gd name="connsiteY10" fmla="*/ 0 h 830997"/>
              <a:gd name="connsiteX11" fmla="*/ 6260047 w 7195456"/>
              <a:gd name="connsiteY11" fmla="*/ 0 h 830997"/>
              <a:gd name="connsiteX12" fmla="*/ 7195456 w 7195456"/>
              <a:gd name="connsiteY12" fmla="*/ 0 h 830997"/>
              <a:gd name="connsiteX13" fmla="*/ 7195456 w 7195456"/>
              <a:gd name="connsiteY13" fmla="*/ 432118 h 830997"/>
              <a:gd name="connsiteX14" fmla="*/ 7195456 w 7195456"/>
              <a:gd name="connsiteY14" fmla="*/ 830997 h 830997"/>
              <a:gd name="connsiteX15" fmla="*/ 6469369 w 7195456"/>
              <a:gd name="connsiteY15" fmla="*/ 830997 h 830997"/>
              <a:gd name="connsiteX16" fmla="*/ 5743282 w 7195456"/>
              <a:gd name="connsiteY16" fmla="*/ 830997 h 830997"/>
              <a:gd name="connsiteX17" fmla="*/ 5089150 w 7195456"/>
              <a:gd name="connsiteY17" fmla="*/ 830997 h 830997"/>
              <a:gd name="connsiteX18" fmla="*/ 4506972 w 7195456"/>
              <a:gd name="connsiteY18" fmla="*/ 830997 h 830997"/>
              <a:gd name="connsiteX19" fmla="*/ 3924794 w 7195456"/>
              <a:gd name="connsiteY19" fmla="*/ 830997 h 830997"/>
              <a:gd name="connsiteX20" fmla="*/ 3342616 w 7195456"/>
              <a:gd name="connsiteY20" fmla="*/ 830997 h 830997"/>
              <a:gd name="connsiteX21" fmla="*/ 2616529 w 7195456"/>
              <a:gd name="connsiteY21" fmla="*/ 830997 h 830997"/>
              <a:gd name="connsiteX22" fmla="*/ 1890443 w 7195456"/>
              <a:gd name="connsiteY22" fmla="*/ 830997 h 830997"/>
              <a:gd name="connsiteX23" fmla="*/ 1308265 w 7195456"/>
              <a:gd name="connsiteY23" fmla="*/ 830997 h 830997"/>
              <a:gd name="connsiteX24" fmla="*/ 726087 w 7195456"/>
              <a:gd name="connsiteY24" fmla="*/ 830997 h 830997"/>
              <a:gd name="connsiteX25" fmla="*/ 0 w 7195456"/>
              <a:gd name="connsiteY25" fmla="*/ 830997 h 830997"/>
              <a:gd name="connsiteX26" fmla="*/ 0 w 7195456"/>
              <a:gd name="connsiteY26" fmla="*/ 432118 h 830997"/>
              <a:gd name="connsiteX27" fmla="*/ 0 w 7195456"/>
              <a:gd name="connsiteY27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95456" h="830997" extrusionOk="0">
                <a:moveTo>
                  <a:pt x="0" y="0"/>
                </a:moveTo>
                <a:cubicBezTo>
                  <a:pt x="130391" y="-14845"/>
                  <a:pt x="225219" y="16779"/>
                  <a:pt x="438269" y="0"/>
                </a:cubicBezTo>
                <a:cubicBezTo>
                  <a:pt x="651319" y="-16779"/>
                  <a:pt x="807668" y="13463"/>
                  <a:pt x="948492" y="0"/>
                </a:cubicBezTo>
                <a:cubicBezTo>
                  <a:pt x="1089316" y="-13463"/>
                  <a:pt x="1556324" y="-482"/>
                  <a:pt x="1746533" y="0"/>
                </a:cubicBezTo>
                <a:cubicBezTo>
                  <a:pt x="1936742" y="482"/>
                  <a:pt x="2118608" y="17860"/>
                  <a:pt x="2400666" y="0"/>
                </a:cubicBezTo>
                <a:cubicBezTo>
                  <a:pt x="2682724" y="-17860"/>
                  <a:pt x="2859785" y="21134"/>
                  <a:pt x="3054798" y="0"/>
                </a:cubicBezTo>
                <a:cubicBezTo>
                  <a:pt x="3249811" y="-21134"/>
                  <a:pt x="3417382" y="-13450"/>
                  <a:pt x="3565021" y="0"/>
                </a:cubicBezTo>
                <a:cubicBezTo>
                  <a:pt x="3712660" y="13450"/>
                  <a:pt x="3889806" y="-1805"/>
                  <a:pt x="4003290" y="0"/>
                </a:cubicBezTo>
                <a:cubicBezTo>
                  <a:pt x="4116774" y="1805"/>
                  <a:pt x="4276973" y="8903"/>
                  <a:pt x="4513513" y="0"/>
                </a:cubicBezTo>
                <a:cubicBezTo>
                  <a:pt x="4750053" y="-8903"/>
                  <a:pt x="4833823" y="7025"/>
                  <a:pt x="5023737" y="0"/>
                </a:cubicBezTo>
                <a:cubicBezTo>
                  <a:pt x="5213651" y="-7025"/>
                  <a:pt x="5450268" y="-20386"/>
                  <a:pt x="5605914" y="0"/>
                </a:cubicBezTo>
                <a:cubicBezTo>
                  <a:pt x="5761560" y="20386"/>
                  <a:pt x="5963177" y="-7295"/>
                  <a:pt x="6260047" y="0"/>
                </a:cubicBezTo>
                <a:cubicBezTo>
                  <a:pt x="6556917" y="7295"/>
                  <a:pt x="6875346" y="38702"/>
                  <a:pt x="7195456" y="0"/>
                </a:cubicBezTo>
                <a:cubicBezTo>
                  <a:pt x="7205622" y="202876"/>
                  <a:pt x="7178578" y="344798"/>
                  <a:pt x="7195456" y="432118"/>
                </a:cubicBezTo>
                <a:cubicBezTo>
                  <a:pt x="7212334" y="519438"/>
                  <a:pt x="7200065" y="685849"/>
                  <a:pt x="7195456" y="830997"/>
                </a:cubicBezTo>
                <a:cubicBezTo>
                  <a:pt x="6845473" y="811758"/>
                  <a:pt x="6635657" y="821396"/>
                  <a:pt x="6469369" y="830997"/>
                </a:cubicBezTo>
                <a:cubicBezTo>
                  <a:pt x="6303081" y="840598"/>
                  <a:pt x="6086906" y="857984"/>
                  <a:pt x="5743282" y="830997"/>
                </a:cubicBezTo>
                <a:cubicBezTo>
                  <a:pt x="5399658" y="804010"/>
                  <a:pt x="5393572" y="805020"/>
                  <a:pt x="5089150" y="830997"/>
                </a:cubicBezTo>
                <a:cubicBezTo>
                  <a:pt x="4784728" y="856974"/>
                  <a:pt x="4704310" y="819574"/>
                  <a:pt x="4506972" y="830997"/>
                </a:cubicBezTo>
                <a:cubicBezTo>
                  <a:pt x="4309634" y="842420"/>
                  <a:pt x="4045331" y="825468"/>
                  <a:pt x="3924794" y="830997"/>
                </a:cubicBezTo>
                <a:cubicBezTo>
                  <a:pt x="3804257" y="836526"/>
                  <a:pt x="3578220" y="842289"/>
                  <a:pt x="3342616" y="830997"/>
                </a:cubicBezTo>
                <a:cubicBezTo>
                  <a:pt x="3107012" y="819705"/>
                  <a:pt x="2965878" y="845888"/>
                  <a:pt x="2616529" y="830997"/>
                </a:cubicBezTo>
                <a:cubicBezTo>
                  <a:pt x="2267180" y="816106"/>
                  <a:pt x="2140040" y="830561"/>
                  <a:pt x="1890443" y="830997"/>
                </a:cubicBezTo>
                <a:cubicBezTo>
                  <a:pt x="1640846" y="831433"/>
                  <a:pt x="1496324" y="831652"/>
                  <a:pt x="1308265" y="830997"/>
                </a:cubicBezTo>
                <a:cubicBezTo>
                  <a:pt x="1120206" y="830342"/>
                  <a:pt x="943996" y="810396"/>
                  <a:pt x="726087" y="830997"/>
                </a:cubicBezTo>
                <a:cubicBezTo>
                  <a:pt x="508178" y="851598"/>
                  <a:pt x="333891" y="828109"/>
                  <a:pt x="0" y="830997"/>
                </a:cubicBezTo>
                <a:cubicBezTo>
                  <a:pt x="1779" y="727902"/>
                  <a:pt x="-8430" y="542453"/>
                  <a:pt x="0" y="432118"/>
                </a:cubicBezTo>
                <a:cubicBezTo>
                  <a:pt x="8430" y="321783"/>
                  <a:pt x="7996" y="130566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A0FF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Token are units of input (as defined by the Scanner) that are separated by </a:t>
            </a:r>
            <a:r>
              <a:rPr lang="en-US" sz="2400" i="1" dirty="0"/>
              <a:t>whitespace </a:t>
            </a:r>
            <a:r>
              <a:rPr lang="en-US" sz="2400" dirty="0"/>
              <a:t>(spaces, tabs, new lines)</a:t>
            </a:r>
          </a:p>
        </p:txBody>
      </p:sp>
    </p:spTree>
    <p:extLst>
      <p:ext uri="{BB962C8B-B14F-4D97-AF65-F5344CB8AC3E}">
        <p14:creationId xmlns:p14="http://schemas.microsoft.com/office/powerpoint/2010/main" val="21439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41996824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14629</TotalTime>
  <Words>1868</Words>
  <Application>Microsoft Macintosh PowerPoint</Application>
  <PresentationFormat>Widescreen</PresentationFormat>
  <Paragraphs>297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Token and line-based processing</vt:lpstr>
      <vt:lpstr>Lecture Outline</vt:lpstr>
      <vt:lpstr>Announcements</vt:lpstr>
      <vt:lpstr>Lecture Outline</vt:lpstr>
      <vt:lpstr>Reminders: Review Java Syntax</vt:lpstr>
      <vt:lpstr>Lecture Outline</vt:lpstr>
      <vt:lpstr>(Review) Scanner for User input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How many tokens are in the following line?</vt:lpstr>
      <vt:lpstr>How many tokens are in the following line?</vt:lpstr>
      <vt:lpstr>(PCM) Scanner for File I/O</vt:lpstr>
      <vt:lpstr>(PCM) Checked Exceptions</vt:lpstr>
      <vt:lpstr>(PCM) Typical Line-Processing Pattern</vt:lpstr>
      <vt:lpstr>(PCM) Typical Token-Processing Pattern</vt:lpstr>
      <vt:lpstr>What is the output of this Java program?</vt:lpstr>
      <vt:lpstr>What is the output of this Java program?</vt:lpstr>
      <vt:lpstr>Lecture Outline</vt:lpstr>
      <vt:lpstr>(Friday's PCM) Typical Hybrid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271</cp:revision>
  <cp:lastPrinted>2022-09-27T21:33:44Z</cp:lastPrinted>
  <dcterms:created xsi:type="dcterms:W3CDTF">2020-06-13T06:27:42Z</dcterms:created>
  <dcterms:modified xsi:type="dcterms:W3CDTF">2025-01-15T18:31:38Z</dcterms:modified>
</cp:coreProperties>
</file>