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85" r:id="rId3"/>
    <p:sldId id="867" r:id="rId4"/>
    <p:sldId id="868" r:id="rId5"/>
    <p:sldId id="866" r:id="rId6"/>
    <p:sldId id="865" r:id="rId7"/>
    <p:sldId id="845" r:id="rId8"/>
    <p:sldId id="844" r:id="rId9"/>
    <p:sldId id="853" r:id="rId10"/>
    <p:sldId id="862" r:id="rId11"/>
    <p:sldId id="846" r:id="rId12"/>
    <p:sldId id="847" r:id="rId13"/>
    <p:sldId id="8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56"/>
            <p14:sldId id="285"/>
            <p14:sldId id="867"/>
            <p14:sldId id="868"/>
            <p14:sldId id="866"/>
            <p14:sldId id="865"/>
            <p14:sldId id="845"/>
            <p14:sldId id="844"/>
            <p14:sldId id="853"/>
            <p14:sldId id="862"/>
            <p14:sldId id="846"/>
            <p14:sldId id="847"/>
            <p14:sldId id="8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777"/>
    <a:srgbClr val="FA8231"/>
    <a:srgbClr val="0FB9B1"/>
    <a:srgbClr val="54A0FF"/>
    <a:srgbClr val="FAFAFA"/>
    <a:srgbClr val="F5F5F5"/>
    <a:srgbClr val="F7B7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1361"/>
  </p:normalViewPr>
  <p:slideViewPr>
    <p:cSldViewPr snapToGrid="0" snapToObjects="1">
      <p:cViewPr varScale="1">
        <p:scale>
          <a:sx n="141" d="100"/>
          <a:sy n="141" d="100"/>
        </p:scale>
        <p:origin x="208" y="296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3/12/25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6q1k0J8W8q56DH5EkcTMzK?si=586ccd5ea1eb4bbd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5B6226-E642-10B0-730C-CA63F126DC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82520" y="236757"/>
            <a:ext cx="12540363" cy="7181466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18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281237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>
              <a:gd name="adj" fmla="val 5827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98;p1">
            <a:extLst>
              <a:ext uri="{FF2B5EF4-FFF2-40B4-BE49-F238E27FC236}">
                <a16:creationId xmlns:a16="http://schemas.microsoft.com/office/drawing/2014/main" id="{4FB4B0F6-DB24-7378-3714-8DF171A5C845}"/>
              </a:ext>
            </a:extLst>
          </p:cNvPr>
          <p:cNvSpPr txBox="1"/>
          <p:nvPr userDrawn="1"/>
        </p:nvSpPr>
        <p:spPr>
          <a:xfrm>
            <a:off x="8379355" y="4535782"/>
            <a:ext cx="2105765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Elba Garza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" name="Google Shape;96;p1">
            <a:extLst>
              <a:ext uri="{FF2B5EF4-FFF2-40B4-BE49-F238E27FC236}">
                <a16:creationId xmlns:a16="http://schemas.microsoft.com/office/drawing/2014/main" id="{A74A5C10-C630-22CF-9E3F-3E9EBFB24D3C}"/>
              </a:ext>
            </a:extLst>
          </p:cNvPr>
          <p:cNvSpPr txBox="1"/>
          <p:nvPr userDrawn="1"/>
        </p:nvSpPr>
        <p:spPr>
          <a:xfrm>
            <a:off x="7226456" y="4535782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2" name="Google Shape;97;p1">
            <a:extLst>
              <a:ext uri="{FF2B5EF4-FFF2-40B4-BE49-F238E27FC236}">
                <a16:creationId xmlns:a16="http://schemas.microsoft.com/office/drawing/2014/main" id="{C33BF2AF-9861-130C-3936-DF1785EEBCCD}"/>
              </a:ext>
            </a:extLst>
          </p:cNvPr>
          <p:cNvSpPr txBox="1"/>
          <p:nvPr userDrawn="1"/>
        </p:nvSpPr>
        <p:spPr>
          <a:xfrm>
            <a:off x="7226456" y="4796394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" name="Google Shape;99;p1">
            <a:extLst>
              <a:ext uri="{FF2B5EF4-FFF2-40B4-BE49-F238E27FC236}">
                <a16:creationId xmlns:a16="http://schemas.microsoft.com/office/drawing/2014/main" id="{CEAB7E65-A78A-FA1A-D0F3-2AE9B16BD23D}"/>
              </a:ext>
            </a:extLst>
          </p:cNvPr>
          <p:cNvSpPr txBox="1"/>
          <p:nvPr userDrawn="1"/>
        </p:nvSpPr>
        <p:spPr>
          <a:xfrm>
            <a:off x="8379355" y="4781575"/>
            <a:ext cx="3924887" cy="165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25" rIns="91425" bIns="91425" numCol="4" anchor="t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Anya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Ashley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Cady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Caleb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Carson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 err="1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Chaafen</a:t>
            </a:r>
            <a:endParaRPr lang="en-US" sz="1000" kern="0" dirty="0">
              <a:solidFill>
                <a:srgbClr val="53535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Connor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Dalton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Daniel Ryan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Diya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Elizabeth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Hannah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Harshitha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Ivory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Izak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Jack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Jacob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Ken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Kuhu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Kyle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Leo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Logan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Maggie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Mahima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Marcus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Minh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Niyati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Steven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Yang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Zach</a:t>
            </a:r>
            <a:endParaRPr sz="1000" kern="0" dirty="0">
              <a:solidFill>
                <a:srgbClr val="53535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" name="Google Shape;95;p1">
            <a:extLst>
              <a:ext uri="{FF2B5EF4-FFF2-40B4-BE49-F238E27FC236}">
                <a16:creationId xmlns:a16="http://schemas.microsoft.com/office/drawing/2014/main" id="{300A1296-7AAA-992A-7E22-784F364BBFD1}"/>
              </a:ext>
            </a:extLst>
          </p:cNvPr>
          <p:cNvSpPr txBox="1"/>
          <p:nvPr userDrawn="1"/>
        </p:nvSpPr>
        <p:spPr>
          <a:xfrm>
            <a:off x="7626996" y="4055775"/>
            <a:ext cx="41199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122 25wi Lecture Tunes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🏂</a:t>
            </a:r>
            <a:endParaRPr dirty="0">
              <a:solidFill>
                <a:srgbClr val="0563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Winter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18: Putting It All Together (Review)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2/25wi/exams/study_tips/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w.iasystem.org/survey/303744" TargetMode="External"/><Relationship Id="rId2" Type="http://schemas.openxmlformats.org/officeDocument/2006/relationships/hyperlink" Target="https://uw.iasystem.org/survey/303743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2/25wi/exams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Putting It All Together</a:t>
            </a:r>
            <a:br>
              <a:rPr lang="en-US" sz="3600" dirty="0"/>
            </a:br>
            <a:r>
              <a:rPr lang="en-US" sz="3600" dirty="0"/>
              <a:t>(Review)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98025" y="2041170"/>
            <a:ext cx="44768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Slido</a:t>
            </a:r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chat &amp; talk with neighbors:</a:t>
            </a:r>
          </a:p>
          <a:p>
            <a:pPr algn="ctr"/>
            <a:b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What’s the first thing you’ll do after finals are over? (Sleep is obvious…)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3" name="Rectangle: Rounded Corners 12">
            <a:extLst>
              <a:ext uri="{FF2B5EF4-FFF2-40B4-BE49-F238E27FC236}">
                <a16:creationId xmlns:a16="http://schemas.microsoft.com/office/drawing/2014/main" id="{82E771D6-31D3-0D27-D297-407E3429F8A7}"/>
              </a:ext>
            </a:extLst>
          </p:cNvPr>
          <p:cNvSpPr/>
          <p:nvPr/>
        </p:nvSpPr>
        <p:spPr>
          <a:xfrm>
            <a:off x="2995983" y="5645425"/>
            <a:ext cx="1122792" cy="112434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046170-61C0-53B7-2831-675AB7CD5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427" y="5645424"/>
            <a:ext cx="1124348" cy="112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Exam Logistics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How to Study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Mind Maps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374780" y="3465362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1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975FB-7084-6DAA-96DF-93FBA9A49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Study Strategies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D3B1C-8608-BBF4-EBDF-C3839CEA8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Study Early and Often</a:t>
            </a:r>
          </a:p>
          <a:p>
            <a:r>
              <a:rPr lang="en-US" dirty="0"/>
              <a:t>Stay Healthy</a:t>
            </a:r>
          </a:p>
          <a:p>
            <a:r>
              <a:rPr lang="en-US" dirty="0"/>
              <a:t>Study Like you Test</a:t>
            </a:r>
          </a:p>
          <a:p>
            <a:r>
              <a:rPr lang="en-US" dirty="0"/>
              <a:t>Connect Problems: How is one problem similar/different to another?</a:t>
            </a:r>
          </a:p>
          <a:p>
            <a:r>
              <a:rPr lang="en-US" dirty="0"/>
              <a:t>Mixed Practice vs. Massed Practice</a:t>
            </a:r>
          </a:p>
          <a:p>
            <a:r>
              <a:rPr lang="en-US" dirty="0"/>
              <a:t>Embrace Difficulty! </a:t>
            </a:r>
          </a:p>
          <a:p>
            <a:r>
              <a:rPr lang="en-US" dirty="0"/>
              <a:t>Reference Sheet: Iterative Refining</a:t>
            </a:r>
          </a:p>
        </p:txBody>
      </p:sp>
    </p:spTree>
    <p:extLst>
      <p:ext uri="{BB962C8B-B14F-4D97-AF65-F5344CB8AC3E}">
        <p14:creationId xmlns:p14="http://schemas.microsoft.com/office/powerpoint/2010/main" val="3877130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109F8-9DEB-EC29-CD9A-FFEF96F6B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Mind Maps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382AE-103E-F8AA-7F4D-0DB40BB2B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5954486" cy="48053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One of the most important parts of learning is </a:t>
            </a:r>
            <a:r>
              <a:rPr lang="en-US" i="1" dirty="0"/>
              <a:t>relating </a:t>
            </a:r>
            <a:r>
              <a:rPr lang="en-US" dirty="0"/>
              <a:t>concepts to each other</a:t>
            </a:r>
          </a:p>
          <a:p>
            <a:pPr lvl="1"/>
            <a:r>
              <a:rPr lang="en-US" dirty="0"/>
              <a:t>Almost all learning is contextual: based on relating one thing to another</a:t>
            </a:r>
          </a:p>
          <a:p>
            <a:pPr lvl="1"/>
            <a:r>
              <a:rPr lang="en-US" u="sng" dirty="0"/>
              <a:t>Transfer</a:t>
            </a:r>
            <a:r>
              <a:rPr lang="en-US" dirty="0"/>
              <a:t> is challenging! </a:t>
            </a:r>
          </a:p>
          <a:p>
            <a:r>
              <a:rPr lang="en-US" b="1" dirty="0"/>
              <a:t>Mind Maps </a:t>
            </a:r>
            <a:r>
              <a:rPr lang="en-US" dirty="0"/>
              <a:t>empower you to write out how topics relate to each other. Concretizing relations.</a:t>
            </a:r>
          </a:p>
          <a:p>
            <a:r>
              <a:rPr lang="en-US" dirty="0"/>
              <a:t>Can be incredibly helpful when reviewing and can be a great resource for looking back at this class</a:t>
            </a: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DE0600C-B58F-DD89-FF64-E01B74690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543" y="1972886"/>
            <a:ext cx="5116286" cy="317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74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Exam Logistics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</a:t>
            </a:r>
          </a:p>
          <a:p>
            <a:pPr>
              <a:spcAft>
                <a:spcPts val="1200"/>
              </a:spcAft>
            </a:pPr>
            <a:r>
              <a:rPr lang="en-US" dirty="0"/>
              <a:t>How to Study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Mind Maps</a:t>
            </a:r>
          </a:p>
        </p:txBody>
      </p:sp>
    </p:spTree>
    <p:extLst>
      <p:ext uri="{BB962C8B-B14F-4D97-AF65-F5344CB8AC3E}">
        <p14:creationId xmlns:p14="http://schemas.microsoft.com/office/powerpoint/2010/main" val="116428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Exam Logistics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</a:t>
            </a:r>
          </a:p>
          <a:p>
            <a:pPr>
              <a:spcAft>
                <a:spcPts val="1200"/>
              </a:spcAft>
            </a:pPr>
            <a:r>
              <a:rPr lang="en-US" dirty="0"/>
              <a:t>How to Study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Mind Maps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08151" y="145620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60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9163B-3175-4D16-8247-BF18B8922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02521-05B7-4C2E-AD6B-3DC70DACA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Last few sessions of classes! </a:t>
            </a:r>
          </a:p>
          <a:p>
            <a:pPr lvl="1"/>
            <a:r>
              <a:rPr lang="en-US" dirty="0"/>
              <a:t>Quick overview of class today!</a:t>
            </a:r>
          </a:p>
          <a:p>
            <a:pPr lvl="1"/>
            <a:r>
              <a:rPr lang="en-US" dirty="0"/>
              <a:t>Victory lap + AMA on Friday</a:t>
            </a:r>
          </a:p>
          <a:p>
            <a:r>
              <a:rPr lang="en-US" sz="3000" dirty="0"/>
              <a:t>Creative Project 3 (C3) currently out</a:t>
            </a:r>
          </a:p>
          <a:p>
            <a:pPr lvl="1"/>
            <a:r>
              <a:rPr lang="en-US" dirty="0"/>
              <a:t>Due </a:t>
            </a:r>
            <a:r>
              <a:rPr lang="en-US" b="1" dirty="0">
                <a:solidFill>
                  <a:srgbClr val="EF5777"/>
                </a:solidFill>
              </a:rPr>
              <a:t>Friday</a:t>
            </a:r>
            <a:r>
              <a:rPr lang="en-US" dirty="0"/>
              <a:t>,</a:t>
            </a:r>
            <a:r>
              <a:rPr lang="en-US" b="1" dirty="0"/>
              <a:t> </a:t>
            </a:r>
            <a:r>
              <a:rPr lang="en-US" dirty="0"/>
              <a:t>March 14</a:t>
            </a:r>
            <a:r>
              <a:rPr lang="en-US" baseline="30000" dirty="0"/>
              <a:t>th</a:t>
            </a:r>
            <a:r>
              <a:rPr lang="en-US" dirty="0"/>
              <a:t> by 11:59 PM</a:t>
            </a:r>
          </a:p>
          <a:p>
            <a:r>
              <a:rPr lang="en-US" sz="3000" dirty="0">
                <a:latin typeface="Calibri" panose="020F0502020204030204" pitchFamily="34" charset="0"/>
              </a:rPr>
              <a:t>Resubmission Cycle 7 (R7) opens tomorrow, Thurs Mar 13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Due Tuesday, March 18</a:t>
            </a:r>
            <a:r>
              <a:rPr lang="en-US" baseline="30000" dirty="0">
                <a:latin typeface="Calibri" panose="020F0502020204030204" pitchFamily="34" charset="0"/>
              </a:rPr>
              <a:t>th</a:t>
            </a:r>
            <a:r>
              <a:rPr lang="en-US" dirty="0">
                <a:latin typeface="Calibri" panose="020F0502020204030204" pitchFamily="34" charset="0"/>
              </a:rPr>
              <a:t> by 11:59 PM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Open to </a:t>
            </a:r>
            <a:r>
              <a:rPr lang="en-US" b="1" dirty="0">
                <a:latin typeface="Calibri" panose="020F0502020204030204" pitchFamily="34" charset="0"/>
              </a:rPr>
              <a:t>all</a:t>
            </a:r>
            <a:r>
              <a:rPr lang="en-US" b="1" i="1" dirty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previous assignments</a:t>
            </a:r>
          </a:p>
          <a:p>
            <a:r>
              <a:rPr lang="en-US" sz="3000" dirty="0">
                <a:latin typeface="Calibri" panose="020F0502020204030204" pitchFamily="34" charset="0"/>
              </a:rPr>
              <a:t>R8 info coming soon! </a:t>
            </a:r>
          </a:p>
          <a:p>
            <a:r>
              <a:rPr lang="en-US" sz="3000" dirty="0">
                <a:latin typeface="Calibri" panose="020F0502020204030204" pitchFamily="34" charset="0"/>
              </a:rPr>
              <a:t>Provide feedback! 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Course evaluations: </a:t>
            </a:r>
            <a:r>
              <a:rPr lang="en-US" dirty="0">
                <a:latin typeface="Calibri" panose="020F0502020204030204" pitchFamily="34" charset="0"/>
                <a:hlinkClick r:id="rId2"/>
              </a:rPr>
              <a:t>Section A</a:t>
            </a:r>
            <a:r>
              <a:rPr lang="en-US" dirty="0">
                <a:latin typeface="Calibri" panose="020F0502020204030204" pitchFamily="34" charset="0"/>
              </a:rPr>
              <a:t> &amp; </a:t>
            </a:r>
            <a:r>
              <a:rPr lang="en-US" dirty="0">
                <a:latin typeface="Calibri" panose="020F0502020204030204" pitchFamily="34" charset="0"/>
                <a:hlinkClick r:id="rId3"/>
              </a:rPr>
              <a:t>Section B</a:t>
            </a:r>
            <a:endParaRPr lang="en-US" dirty="0">
              <a:latin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</a:rPr>
              <a:t>TA evaluations</a:t>
            </a:r>
          </a:p>
          <a:p>
            <a:r>
              <a:rPr lang="en-US" dirty="0">
                <a:latin typeface="Calibri" panose="020F0502020204030204" pitchFamily="34" charset="0"/>
              </a:rPr>
              <a:t>Gigi (&amp; friends) visit on </a:t>
            </a:r>
            <a:r>
              <a:rPr lang="en-US" b="1" dirty="0">
                <a:latin typeface="Calibri" panose="020F0502020204030204" pitchFamily="34" charset="0"/>
              </a:rPr>
              <a:t>Monday, March 17</a:t>
            </a:r>
            <a:r>
              <a:rPr lang="en-US" b="1" baseline="30000" dirty="0">
                <a:latin typeface="Calibri" panose="020F0502020204030204" pitchFamily="34" charset="0"/>
              </a:rPr>
              <a:t>th</a:t>
            </a:r>
            <a:r>
              <a:rPr lang="en-US" b="1" dirty="0">
                <a:latin typeface="Calibri" panose="020F0502020204030204" pitchFamily="34" charset="0"/>
              </a:rPr>
              <a:t> 12:00pm – 2:00pm </a:t>
            </a:r>
            <a:endParaRPr lang="en-US" dirty="0">
              <a:latin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</a:rPr>
              <a:t>Hanging out around Drumheller fountain + Rainier Vista</a:t>
            </a:r>
          </a:p>
        </p:txBody>
      </p:sp>
    </p:spTree>
    <p:extLst>
      <p:ext uri="{BB962C8B-B14F-4D97-AF65-F5344CB8AC3E}">
        <p14:creationId xmlns:p14="http://schemas.microsoft.com/office/powerpoint/2010/main" val="1561764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9163B-3175-4D16-8247-BF18B8922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02521-05B7-4C2E-AD6B-3DC70DACA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486400"/>
          </a:xfrm>
        </p:spPr>
        <p:txBody>
          <a:bodyPr>
            <a:normAutofit/>
          </a:bodyPr>
          <a:lstStyle/>
          <a:p>
            <a:r>
              <a:rPr lang="en-US" sz="3600" dirty="0"/>
              <a:t>Final Exam Review: </a:t>
            </a:r>
            <a:r>
              <a:rPr lang="en-US" sz="3600" b="1" dirty="0"/>
              <a:t>Monday, March 17 TBD</a:t>
            </a:r>
            <a:endParaRPr lang="en-US" sz="3600" dirty="0"/>
          </a:p>
          <a:p>
            <a:pPr lvl="1"/>
            <a:r>
              <a:rPr lang="en-US" sz="2800" dirty="0"/>
              <a:t>Led by TAs</a:t>
            </a:r>
          </a:p>
          <a:p>
            <a:pPr lvl="1"/>
            <a:r>
              <a:rPr lang="en-US" sz="2800" dirty="0"/>
              <a:t>First half: time to work on practice exam with TAs in room</a:t>
            </a:r>
          </a:p>
          <a:p>
            <a:pPr lvl="1"/>
            <a:r>
              <a:rPr lang="en-US" sz="2800" dirty="0"/>
              <a:t>Second half: TAs going over exam, giving tips</a:t>
            </a:r>
          </a:p>
          <a:p>
            <a:pPr lvl="1"/>
            <a:r>
              <a:rPr lang="en-US" sz="2800" dirty="0"/>
              <a:t>Likely recorded, we’ll update if this isn’t the case!</a:t>
            </a:r>
          </a:p>
          <a:p>
            <a:r>
              <a:rPr lang="en-US" sz="3600" dirty="0"/>
              <a:t>Final Exam: </a:t>
            </a:r>
            <a:r>
              <a:rPr lang="en-US" sz="3600" b="1" dirty="0">
                <a:effectLst/>
                <a:latin typeface="Calibri" panose="020F0502020204030204" pitchFamily="34" charset="0"/>
              </a:rPr>
              <a:t>Wednesday, March </a:t>
            </a:r>
            <a:r>
              <a:rPr lang="en-US" sz="3600" b="1" dirty="0">
                <a:latin typeface="Calibri" panose="020F0502020204030204" pitchFamily="34" charset="0"/>
              </a:rPr>
              <a:t>19</a:t>
            </a:r>
            <a:r>
              <a:rPr lang="en-US" sz="3600" b="1" dirty="0">
                <a:effectLst/>
                <a:latin typeface="Calibri" panose="020F0502020204030204" pitchFamily="34" charset="0"/>
              </a:rPr>
              <a:t> 12:30 – </a:t>
            </a:r>
            <a:r>
              <a:rPr lang="en-US" sz="3600" b="1" dirty="0">
                <a:latin typeface="Calibri" panose="020F0502020204030204" pitchFamily="34" charset="0"/>
              </a:rPr>
              <a:t>2</a:t>
            </a:r>
            <a:r>
              <a:rPr lang="en-US" sz="3600" b="1" dirty="0">
                <a:effectLst/>
                <a:latin typeface="Calibri" panose="020F0502020204030204" pitchFamily="34" charset="0"/>
              </a:rPr>
              <a:t>:20 PM</a:t>
            </a:r>
          </a:p>
          <a:p>
            <a:pPr lvl="1"/>
            <a:r>
              <a:rPr lang="en-US" sz="2800" dirty="0">
                <a:effectLst/>
                <a:latin typeface="Calibri" panose="020F0502020204030204" pitchFamily="34" charset="0"/>
              </a:rPr>
              <a:t>Preliminary details are </a:t>
            </a:r>
            <a:r>
              <a:rPr lang="en-US" sz="2800" dirty="0">
                <a:effectLst/>
                <a:latin typeface="Calibri" panose="020F0502020204030204" pitchFamily="34" charset="0"/>
                <a:hlinkClick r:id="rId2"/>
              </a:rPr>
              <a:t>up on the course website</a:t>
            </a:r>
            <a:r>
              <a:rPr lang="en-US" sz="2800" dirty="0">
                <a:effectLst/>
                <a:latin typeface="Calibri" panose="020F0502020204030204" pitchFamily="34" charset="0"/>
              </a:rPr>
              <a:t>!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Seating chart will be posted soon!</a:t>
            </a:r>
            <a:endParaRPr lang="en-US" sz="2400" dirty="0">
              <a:latin typeface="Calibri" panose="020F0502020204030204" pitchFamily="34" charset="0"/>
            </a:endParaRP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Already up:</a:t>
            </a:r>
          </a:p>
          <a:p>
            <a:pPr lvl="2"/>
            <a:r>
              <a:rPr lang="en-US" sz="2400" dirty="0">
                <a:latin typeface="Calibri" panose="020F0502020204030204" pitchFamily="34" charset="0"/>
              </a:rPr>
              <a:t>Final Exam Study Guide/Resource Bank Document</a:t>
            </a:r>
          </a:p>
          <a:p>
            <a:pPr lvl="2"/>
            <a:r>
              <a:rPr lang="en-US" sz="2400" dirty="0">
                <a:latin typeface="Calibri" panose="020F0502020204030204" pitchFamily="34" charset="0"/>
              </a:rPr>
              <a:t>Past &amp; Practice Exams</a:t>
            </a:r>
          </a:p>
        </p:txBody>
      </p:sp>
    </p:spTree>
    <p:extLst>
      <p:ext uri="{BB962C8B-B14F-4D97-AF65-F5344CB8AC3E}">
        <p14:creationId xmlns:p14="http://schemas.microsoft.com/office/powerpoint/2010/main" val="4272321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Exam Logistics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</a:t>
            </a:r>
          </a:p>
          <a:p>
            <a:pPr>
              <a:spcAft>
                <a:spcPts val="1200"/>
              </a:spcAft>
            </a:pPr>
            <a:r>
              <a:rPr lang="en-US" dirty="0"/>
              <a:t>How to Study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Mind Maps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425122" y="2120233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61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DAF65-D121-7384-D33B-D9A7F74B9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8780B-8E07-1B0B-A533-F3EF1D0BC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 questions in total, each will receive one ESN grade</a:t>
            </a:r>
          </a:p>
          <a:p>
            <a:pPr lvl="1"/>
            <a:r>
              <a:rPr lang="en-US" dirty="0"/>
              <a:t>Some questions might have sub-parts</a:t>
            </a:r>
          </a:p>
          <a:p>
            <a:pPr lvl="1"/>
            <a:r>
              <a:rPr lang="en-US" dirty="0"/>
              <a:t>Reminder: Quiz and Exam grades are all mixed into the same bucket</a:t>
            </a:r>
          </a:p>
          <a:p>
            <a:r>
              <a:rPr lang="en-US" dirty="0"/>
              <a:t>General format</a:t>
            </a:r>
          </a:p>
          <a:p>
            <a:pPr lvl="1"/>
            <a:r>
              <a:rPr lang="en-US" dirty="0"/>
              <a:t>3 Questions: Mix of Conceptual, Mechanical/Tracing, Debugging Problems</a:t>
            </a:r>
          </a:p>
          <a:p>
            <a:pPr lvl="1"/>
            <a:r>
              <a:rPr lang="en-US" dirty="0"/>
              <a:t>3 Questions: Programming Problems </a:t>
            </a:r>
          </a:p>
          <a:p>
            <a:r>
              <a:rPr lang="en-US" dirty="0"/>
              <a:t>See sections for the last 2 weeks for practice handwriting problems</a:t>
            </a:r>
          </a:p>
          <a:p>
            <a:r>
              <a:rPr lang="en-US" dirty="0"/>
              <a:t>See your quizzes too! </a:t>
            </a:r>
          </a:p>
        </p:txBody>
      </p:sp>
    </p:spTree>
    <p:extLst>
      <p:ext uri="{BB962C8B-B14F-4D97-AF65-F5344CB8AC3E}">
        <p14:creationId xmlns:p14="http://schemas.microsoft.com/office/powerpoint/2010/main" val="3944359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CA1C3-FC58-7393-AB05-9D6731469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 anchor="ctr">
            <a:normAutofit/>
          </a:bodyPr>
          <a:lstStyle/>
          <a:p>
            <a:r>
              <a:rPr lang="en-US" dirty="0"/>
              <a:t>Exam 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54A0A-3D76-CB33-315E-A74622C0F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71600"/>
            <a:ext cx="8314853" cy="4866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Most important bits:</a:t>
            </a:r>
          </a:p>
          <a:p>
            <a:r>
              <a:rPr lang="en-US" sz="2200" dirty="0"/>
              <a:t>Wednesday March 19 from 12:30 – 2:20 PM in KNE 120/130</a:t>
            </a:r>
          </a:p>
          <a:p>
            <a:r>
              <a:rPr lang="en-US" sz="2200" dirty="0"/>
              <a:t>Seat assignments will be posted soon!</a:t>
            </a:r>
          </a:p>
          <a:p>
            <a:r>
              <a:rPr lang="en-US" sz="2200" b="1" dirty="0"/>
              <a:t>Don’t cheat</a:t>
            </a:r>
            <a:r>
              <a:rPr lang="en-US" sz="2200" dirty="0"/>
              <a:t> </a:t>
            </a:r>
          </a:p>
          <a:p>
            <a:pPr lvl="1"/>
            <a:r>
              <a:rPr lang="en-US" sz="2200" dirty="0"/>
              <a:t>Only have the exam open during the time (don’t start early; don’t work after)</a:t>
            </a:r>
          </a:p>
          <a:p>
            <a:pPr lvl="1"/>
            <a:r>
              <a:rPr lang="en-US" sz="2200" dirty="0"/>
              <a:t>No electronic devices</a:t>
            </a:r>
          </a:p>
          <a:p>
            <a:r>
              <a:rPr lang="en-US" sz="2200" dirty="0"/>
              <a:t>You can bring one 8.5x11 inch (or A4) paper with notes, front and back</a:t>
            </a:r>
          </a:p>
          <a:p>
            <a:pPr lvl="1"/>
            <a:r>
              <a:rPr lang="en-US" sz="2200" dirty="0"/>
              <a:t>Will also provide a reference sheet (see course website)</a:t>
            </a:r>
          </a:p>
          <a:p>
            <a:endParaRPr lang="en-US" sz="2200" dirty="0"/>
          </a:p>
          <a:p>
            <a:pPr marL="0" indent="0">
              <a:buNone/>
            </a:pPr>
            <a:r>
              <a:rPr lang="en-US" sz="2200" dirty="0"/>
              <a:t>Questions? Raise hand or as on </a:t>
            </a:r>
            <a:r>
              <a:rPr lang="en-US" sz="2200" dirty="0" err="1"/>
              <a:t>sli.do</a:t>
            </a:r>
            <a:r>
              <a:rPr lang="en-US" sz="2200" dirty="0"/>
              <a:t> (cse122) </a:t>
            </a:r>
          </a:p>
        </p:txBody>
      </p:sp>
      <p:pic>
        <p:nvPicPr>
          <p:cNvPr id="4" name="Picture 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C5033B30-805E-CE0B-F0AB-A57547AD1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13" y="2664058"/>
            <a:ext cx="2281082" cy="2281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8244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CB5DF-A241-CD9C-0C4B-A48C9DD68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So Far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9763A1-72D7-79E8-2124-35E75A3F7AB6}"/>
              </a:ext>
            </a:extLst>
          </p:cNvPr>
          <p:cNvSpPr txBox="1"/>
          <p:nvPr/>
        </p:nvSpPr>
        <p:spPr>
          <a:xfrm>
            <a:off x="2597978" y="1242529"/>
            <a:ext cx="349802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>
                <a:cs typeface="Arial" panose="020B0604020202020204" pitchFamily="34" charset="0"/>
              </a:rPr>
              <a:t>CS Concepts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Problem Solving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Functional Decomposition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Debugging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Testing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Third Party Libraries*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3A234B-59F5-E23A-7836-AD9E1E7DF515}"/>
              </a:ext>
            </a:extLst>
          </p:cNvPr>
          <p:cNvSpPr txBox="1"/>
          <p:nvPr/>
        </p:nvSpPr>
        <p:spPr>
          <a:xfrm>
            <a:off x="6279375" y="1219200"/>
            <a:ext cx="514894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>
                <a:cs typeface="Arial" panose="020B0604020202020204" pitchFamily="34" charset="0"/>
              </a:rPr>
              <a:t>Java Language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File I/O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Iterators and For-each Loops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Exceptions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Reference Semantics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JUnit*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5D5965-6CE0-4816-8BC6-5EA0B8518914}"/>
              </a:ext>
            </a:extLst>
          </p:cNvPr>
          <p:cNvSpPr txBox="1"/>
          <p:nvPr/>
        </p:nvSpPr>
        <p:spPr>
          <a:xfrm>
            <a:off x="4540927" y="3515143"/>
            <a:ext cx="306257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>
                <a:cs typeface="Arial" panose="020B0604020202020204" pitchFamily="34" charset="0"/>
              </a:rPr>
              <a:t>Java Collections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Arrays / 2D Arrays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 err="1">
                <a:cs typeface="Arial" panose="020B0604020202020204" pitchFamily="34" charset="0"/>
              </a:rPr>
              <a:t>ArrayList</a:t>
            </a:r>
            <a:endParaRPr lang="en-US" sz="2000" dirty="0">
              <a:cs typeface="Arial" panose="020B0604020202020204" pitchFamily="34" charset="0"/>
            </a:endParaRP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LinkedList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Stack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 err="1">
                <a:cs typeface="Arial" panose="020B0604020202020204" pitchFamily="34" charset="0"/>
              </a:rPr>
              <a:t>TreeSet</a:t>
            </a:r>
            <a:r>
              <a:rPr lang="en-US" sz="2000" dirty="0">
                <a:cs typeface="Arial" panose="020B0604020202020204" pitchFamily="34" charset="0"/>
              </a:rPr>
              <a:t> / </a:t>
            </a:r>
            <a:r>
              <a:rPr lang="en-US" sz="2000" dirty="0" err="1">
                <a:cs typeface="Arial" panose="020B0604020202020204" pitchFamily="34" charset="0"/>
              </a:rPr>
              <a:t>TreeMap</a:t>
            </a:r>
            <a:endParaRPr lang="en-US" sz="2000" dirty="0">
              <a:cs typeface="Arial" panose="020B0604020202020204" pitchFamily="34" charset="0"/>
            </a:endParaRP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HashSet / HashMap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Interfaces for Collections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876C39-9A07-40BE-ADDD-0B62793EFF37}"/>
              </a:ext>
            </a:extLst>
          </p:cNvPr>
          <p:cNvSpPr txBox="1"/>
          <p:nvPr/>
        </p:nvSpPr>
        <p:spPr>
          <a:xfrm>
            <a:off x="1187450" y="3502086"/>
            <a:ext cx="4459357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>
                <a:cs typeface="Arial" panose="020B0604020202020204" pitchFamily="34" charset="0"/>
              </a:rPr>
              <a:t>Data Structures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ADTs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Lists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Stacks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Queues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Sets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Maps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183B71-9724-4709-AB7F-AE2F1C44BA1A}"/>
              </a:ext>
            </a:extLst>
          </p:cNvPr>
          <p:cNvSpPr txBox="1"/>
          <p:nvPr/>
        </p:nvSpPr>
        <p:spPr>
          <a:xfrm>
            <a:off x="8140629" y="3515143"/>
            <a:ext cx="2579552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>
                <a:cs typeface="Arial" panose="020B0604020202020204" pitchFamily="34" charset="0"/>
              </a:rPr>
              <a:t>Object Oriented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Instance variables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Instance methods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Interfaces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Abstraction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Encapsulation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Client/Implementer</a:t>
            </a:r>
          </a:p>
        </p:txBody>
      </p:sp>
    </p:spTree>
    <p:extLst>
      <p:ext uri="{BB962C8B-B14F-4D97-AF65-F5344CB8AC3E}">
        <p14:creationId xmlns:p14="http://schemas.microsoft.com/office/powerpoint/2010/main" val="2454680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CC456-7098-502F-5077-78F780561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C2CEB-06EA-3042-177C-9C507A19B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Pre-Class Materials + Lectures</a:t>
            </a:r>
          </a:p>
          <a:p>
            <a:r>
              <a:rPr lang="en-US" dirty="0"/>
              <a:t>Section Handouts</a:t>
            </a:r>
          </a:p>
          <a:p>
            <a:r>
              <a:rPr lang="en-US" dirty="0"/>
              <a:t>Quizzes so Far</a:t>
            </a:r>
          </a:p>
          <a:p>
            <a:r>
              <a:rPr lang="en-US" dirty="0"/>
              <a:t>Your Notes!</a:t>
            </a:r>
          </a:p>
          <a:p>
            <a:pPr lvl="1"/>
            <a:r>
              <a:rPr lang="en-US" dirty="0"/>
              <a:t>Helpful for contextualizing what you learned</a:t>
            </a:r>
          </a:p>
          <a:p>
            <a:r>
              <a:rPr lang="en-US" dirty="0"/>
              <a:t>Practice final exams</a:t>
            </a:r>
          </a:p>
          <a:p>
            <a:r>
              <a:rPr lang="en-US" dirty="0"/>
              <a:t>Practice it</a:t>
            </a:r>
          </a:p>
        </p:txBody>
      </p:sp>
    </p:spTree>
    <p:extLst>
      <p:ext uri="{BB962C8B-B14F-4D97-AF65-F5344CB8AC3E}">
        <p14:creationId xmlns:p14="http://schemas.microsoft.com/office/powerpoint/2010/main" val="260375116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31993</TotalTime>
  <Words>621</Words>
  <Application>Microsoft Macintosh PowerPoint</Application>
  <PresentationFormat>Widescreen</PresentationFormat>
  <Paragraphs>132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Montserrat</vt:lpstr>
      <vt:lpstr>Montserrat ExtraBold</vt:lpstr>
      <vt:lpstr>Montserrat SemiBold</vt:lpstr>
      <vt:lpstr>System Font Regular</vt:lpstr>
      <vt:lpstr>CSE 373 Summer 2020</vt:lpstr>
      <vt:lpstr>Putting It All Together (Review)</vt:lpstr>
      <vt:lpstr>Lecture Outline</vt:lpstr>
      <vt:lpstr>Announcements</vt:lpstr>
      <vt:lpstr>Announcements</vt:lpstr>
      <vt:lpstr>Lecture Outline</vt:lpstr>
      <vt:lpstr>Exam Format</vt:lpstr>
      <vt:lpstr>Exam Logistics</vt:lpstr>
      <vt:lpstr>Review So Far</vt:lpstr>
      <vt:lpstr>Review Resources</vt:lpstr>
      <vt:lpstr>Lecture Outline</vt:lpstr>
      <vt:lpstr>Study Strategies</vt:lpstr>
      <vt:lpstr>Mind Maps</vt:lpstr>
      <vt:lpstr>Lecture Outline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Elba G.</cp:lastModifiedBy>
  <cp:revision>454</cp:revision>
  <cp:lastPrinted>2022-09-27T21:33:44Z</cp:lastPrinted>
  <dcterms:created xsi:type="dcterms:W3CDTF">2020-06-13T06:27:42Z</dcterms:created>
  <dcterms:modified xsi:type="dcterms:W3CDTF">2025-03-12T17:53:48Z</dcterms:modified>
</cp:coreProperties>
</file>