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</p:sldIdLst>
  <p:sldSz cx="12192000" cy="6858000"/>
  <p:notesSz cx="6858000" cy="9144000"/>
  <p:embeddedFontLst>
    <p:embeddedFont>
      <p:font typeface="Consolas" panose="020B0609020204030204" pitchFamily="49" charset="0"/>
      <p:regular r:id="rId21"/>
      <p:bold r:id="rId22"/>
      <p:italic r:id="rId23"/>
      <p:boldItalic r:id="rId24"/>
    </p:embeddedFont>
    <p:embeddedFont>
      <p:font typeface="Montserrat" pitchFamily="2" charset="77"/>
      <p:regular r:id="rId25"/>
      <p:bold r:id="rId26"/>
      <p:italic r:id="rId27"/>
      <p:boldItalic r:id="rId28"/>
    </p:embeddedFont>
    <p:embeddedFont>
      <p:font typeface="Montserrat ExtraBold" panose="020F0502020204030204" pitchFamily="34" charset="0"/>
      <p:bold r:id="rId29"/>
      <p:italic r:id="rId30"/>
      <p:boldItalic r:id="rId31"/>
    </p:embeddedFont>
    <p:embeddedFont>
      <p:font typeface="Montserrat SemiBold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9ADA97-A8A2-4736-977C-7C38D3967FC4}">
  <a:tblStyle styleId="{869ADA97-A8A2-4736-977C-7C38D3967FC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7E9"/>
          </a:solidFill>
        </a:fill>
      </a:tcStyle>
    </a:wholeTbl>
    <a:band1H>
      <a:tcTxStyle/>
      <a:tcStyle>
        <a:tcBdr/>
        <a:fill>
          <a:solidFill>
            <a:srgbClr val="CCCBD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CBD1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4"/>
    <p:restoredTop sz="94558"/>
  </p:normalViewPr>
  <p:slideViewPr>
    <p:cSldViewPr snapToGrid="0">
      <p:cViewPr varScale="1">
        <p:scale>
          <a:sx n="116" d="100"/>
          <a:sy n="116" d="100"/>
        </p:scale>
        <p:origin x="4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" name="Google Shape;1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47c8e4abf4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47c8e4abf4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247c8e4abf4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6q1k0J8W8q56DH5EkcTMzK?si=586ccd5ea1eb4bbd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0" i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2"/>
          <p:cNvSpPr txBox="1"/>
          <p:nvPr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122</a:t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20128" y="2753848"/>
            <a:ext cx="1269523" cy="420130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LEC 15</a:t>
            </a:r>
            <a:endParaRPr/>
          </a:p>
        </p:txBody>
      </p:sp>
      <p:sp>
        <p:nvSpPr>
          <p:cNvPr id="21" name="Google Shape;21;p2"/>
          <p:cNvSpPr/>
          <p:nvPr userDrawn="1"/>
        </p:nvSpPr>
        <p:spPr>
          <a:xfrm>
            <a:off x="7119063" y="1271964"/>
            <a:ext cx="5250244" cy="5369600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22;p2"/>
          <p:cNvCxnSpPr/>
          <p:nvPr/>
        </p:nvCxnSpPr>
        <p:spPr>
          <a:xfrm>
            <a:off x="7452794" y="4551419"/>
            <a:ext cx="4468305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2"/>
          <p:cNvSpPr/>
          <p:nvPr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71163" y="5574803"/>
            <a:ext cx="22506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72629" y="5851802"/>
            <a:ext cx="243211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#cse122 </a:t>
            </a: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2950313" y="5594680"/>
            <a:ext cx="1218438" cy="1223089"/>
          </a:xfrm>
          <a:prstGeom prst="roundRect">
            <a:avLst>
              <a:gd name="adj" fmla="val 5496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98;p1">
            <a:extLst>
              <a:ext uri="{FF2B5EF4-FFF2-40B4-BE49-F238E27FC236}">
                <a16:creationId xmlns:a16="http://schemas.microsoft.com/office/drawing/2014/main" id="{83C887BF-57D2-A3E9-748A-DE98BD119F7E}"/>
              </a:ext>
            </a:extLst>
          </p:cNvPr>
          <p:cNvSpPr txBox="1"/>
          <p:nvPr userDrawn="1"/>
        </p:nvSpPr>
        <p:spPr>
          <a:xfrm>
            <a:off x="8379355" y="4535782"/>
            <a:ext cx="2105765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Elba Garza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" name="Google Shape;96;p1">
            <a:extLst>
              <a:ext uri="{FF2B5EF4-FFF2-40B4-BE49-F238E27FC236}">
                <a16:creationId xmlns:a16="http://schemas.microsoft.com/office/drawing/2014/main" id="{D25B58E1-49E4-1118-6A27-AC8E278498E1}"/>
              </a:ext>
            </a:extLst>
          </p:cNvPr>
          <p:cNvSpPr txBox="1"/>
          <p:nvPr userDrawn="1"/>
        </p:nvSpPr>
        <p:spPr>
          <a:xfrm>
            <a:off x="7226456" y="4535782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" name="Google Shape;97;p1">
            <a:extLst>
              <a:ext uri="{FF2B5EF4-FFF2-40B4-BE49-F238E27FC236}">
                <a16:creationId xmlns:a16="http://schemas.microsoft.com/office/drawing/2014/main" id="{0F93066D-71ED-B121-3D87-C4E351BC21E5}"/>
              </a:ext>
            </a:extLst>
          </p:cNvPr>
          <p:cNvSpPr txBox="1"/>
          <p:nvPr userDrawn="1"/>
        </p:nvSpPr>
        <p:spPr>
          <a:xfrm>
            <a:off x="7226456" y="4796394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" name="Google Shape;99;p1">
            <a:extLst>
              <a:ext uri="{FF2B5EF4-FFF2-40B4-BE49-F238E27FC236}">
                <a16:creationId xmlns:a16="http://schemas.microsoft.com/office/drawing/2014/main" id="{67EB0BBD-7A5A-4CF1-8E6E-A381E0C2C96E}"/>
              </a:ext>
            </a:extLst>
          </p:cNvPr>
          <p:cNvSpPr txBox="1"/>
          <p:nvPr userDrawn="1"/>
        </p:nvSpPr>
        <p:spPr>
          <a:xfrm>
            <a:off x="8379355" y="4781575"/>
            <a:ext cx="3924887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Ashley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Caleb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 err="1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Chaafen</a:t>
            </a:r>
            <a:endParaRPr lang="en-US" sz="1000" kern="0" dirty="0">
              <a:solidFill>
                <a:srgbClr val="53535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Dalton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Daniel Ryan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Elizabeth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Harshitha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Izak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Jack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Kuhu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Leo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Maggie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Mahima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Marcus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Minh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Niyati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Steven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Zach</a:t>
            </a:r>
            <a:endParaRPr sz="1000" kern="0" dirty="0">
              <a:solidFill>
                <a:srgbClr val="53535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" name="Google Shape;95;p1">
            <a:extLst>
              <a:ext uri="{FF2B5EF4-FFF2-40B4-BE49-F238E27FC236}">
                <a16:creationId xmlns:a16="http://schemas.microsoft.com/office/drawing/2014/main" id="{EBC2759E-3DDE-E9C3-3D98-243F64684A1C}"/>
              </a:ext>
            </a:extLst>
          </p:cNvPr>
          <p:cNvSpPr txBox="1"/>
          <p:nvPr userDrawn="1"/>
        </p:nvSpPr>
        <p:spPr>
          <a:xfrm>
            <a:off x="7626996" y="4055775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122 25wi Lecture Tunes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🏂</a:t>
            </a:r>
            <a:endParaRPr dirty="0">
              <a:solidFill>
                <a:srgbClr val="0563C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4"/>
          <p:cNvSpPr txBox="1"/>
          <p:nvPr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ctice: Think">
  <p:cSld name="Practice: Thi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#cse122</a:t>
            </a:r>
            <a:endParaRPr/>
          </a:p>
        </p:txBody>
      </p:sp>
      <p:sp>
        <p:nvSpPr>
          <p:cNvPr id="46" name="Google Shape;46;p5"/>
          <p:cNvSpPr txBox="1"/>
          <p:nvPr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Think</a:t>
            </a:r>
            <a:endParaRPr/>
          </a:p>
        </p:txBody>
      </p:sp>
      <p:pic>
        <p:nvPicPr>
          <p:cNvPr id="47" name="Google Shape;4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5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citce: Pair">
  <p:cSld name="Pracitce: Pai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6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6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#cse122</a:t>
            </a:r>
            <a:endParaRPr/>
          </a:p>
        </p:txBody>
      </p:sp>
      <p:sp>
        <p:nvSpPr>
          <p:cNvPr id="57" name="Google Shape;57;p6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6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6"/>
          <p:cNvSpPr txBox="1"/>
          <p:nvPr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Pair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TR"/>
              <a:buChar char="-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Char char="-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763" y="29972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/>
          <p:nvPr/>
        </p:nvSpPr>
        <p:spPr>
          <a:xfrm>
            <a:off x="10569575" y="0"/>
            <a:ext cx="162242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122 Winter 2025 </a:t>
            </a:r>
            <a:endParaRPr dirty="0"/>
          </a:p>
        </p:txBody>
      </p:sp>
      <p:sp>
        <p:nvSpPr>
          <p:cNvPr id="16" name="Google Shape;16;p1"/>
          <p:cNvSpPr txBox="1"/>
          <p:nvPr/>
        </p:nvSpPr>
        <p:spPr>
          <a:xfrm>
            <a:off x="3000376" y="-2819"/>
            <a:ext cx="61912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15: Collections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SemiBold"/>
              <a:buNone/>
            </a:pPr>
            <a:r>
              <a:rPr lang="en-US" sz="3600"/>
              <a:t>Collections</a:t>
            </a:r>
            <a:endParaRPr/>
          </a:p>
        </p:txBody>
      </p:sp>
      <p:sp>
        <p:nvSpPr>
          <p:cNvPr id="71" name="Google Shape;71;p9"/>
          <p:cNvSpPr txBox="1"/>
          <p:nvPr/>
        </p:nvSpPr>
        <p:spPr>
          <a:xfrm>
            <a:off x="7498025" y="2041170"/>
            <a:ext cx="4476805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dirty="0"/>
          </a:p>
        </p:txBody>
      </p:sp>
      <p:sp>
        <p:nvSpPr>
          <p:cNvPr id="72" name="Google Shape;72;p9"/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A5A5A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/>
          </a:p>
        </p:txBody>
      </p:sp>
      <p:sp>
        <p:nvSpPr>
          <p:cNvPr id="6" name="Google Shape;71;p9">
            <a:extLst>
              <a:ext uri="{FF2B5EF4-FFF2-40B4-BE49-F238E27FC236}">
                <a16:creationId xmlns:a16="http://schemas.microsoft.com/office/drawing/2014/main" id="{808F98AC-3D57-4291-9153-283D580DD8C0}"/>
              </a:ext>
            </a:extLst>
          </p:cNvPr>
          <p:cNvSpPr txBox="1"/>
          <p:nvPr/>
        </p:nvSpPr>
        <p:spPr>
          <a:xfrm>
            <a:off x="7498025" y="2472017"/>
            <a:ext cx="447680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/>
              <a:t>I don’t even know anymore. What do you do when you’re sick? </a:t>
            </a:r>
            <a:endParaRPr sz="1800" i="1" dirty="0"/>
          </a:p>
        </p:txBody>
      </p:sp>
      <p:sp>
        <p:nvSpPr>
          <p:cNvPr id="3" name="Rectangle: Rounded Corners 12">
            <a:extLst>
              <a:ext uri="{FF2B5EF4-FFF2-40B4-BE49-F238E27FC236}">
                <a16:creationId xmlns:a16="http://schemas.microsoft.com/office/drawing/2014/main" id="{ED3FB56D-3C0D-321B-0D13-A15068B1C952}"/>
              </a:ext>
            </a:extLst>
          </p:cNvPr>
          <p:cNvSpPr/>
          <p:nvPr/>
        </p:nvSpPr>
        <p:spPr>
          <a:xfrm>
            <a:off x="2995983" y="5645425"/>
            <a:ext cx="1122792" cy="11243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2D68EC-DD0A-A50F-FE7E-799FD4B53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983" y="5645425"/>
            <a:ext cx="1124347" cy="11243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Optional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Recap of Collections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Dumb Data Structures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Collections</a:t>
            </a:r>
            <a:endParaRPr/>
          </a:p>
        </p:txBody>
      </p:sp>
      <p:sp>
        <p:nvSpPr>
          <p:cNvPr id="130" name="Google Shape;130;p18"/>
          <p:cNvSpPr/>
          <p:nvPr/>
        </p:nvSpPr>
        <p:spPr>
          <a:xfrm rot="10800000">
            <a:off x="4339460" y="2770538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Goal for Today</a:t>
            </a:r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 dirty="0"/>
              <a:t>Review some of the data structures we’ve talked about this quarter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endParaRPr sz="4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 dirty="0"/>
              <a:t>Understand how Java organizes them with </a:t>
            </a:r>
            <a:r>
              <a:rPr lang="en-US" sz="4400" i="1" dirty="0"/>
              <a:t>interfaces</a:t>
            </a:r>
            <a:endParaRPr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dirty="0"/>
              <a:t>Collections: What</a:t>
            </a:r>
            <a:r>
              <a:rPr lang="en-US" i="1" dirty="0"/>
              <a:t> </a:t>
            </a:r>
            <a:r>
              <a:rPr lang="en-US" u="sng" dirty="0"/>
              <a:t>classes</a:t>
            </a:r>
            <a:r>
              <a:rPr lang="en-US" i="1" dirty="0"/>
              <a:t> </a:t>
            </a:r>
            <a:r>
              <a:rPr lang="en-US" dirty="0"/>
              <a:t>have we seen so far? </a:t>
            </a:r>
            <a:endParaRPr dirty="0"/>
          </a:p>
        </p:txBody>
      </p:sp>
      <p:sp>
        <p:nvSpPr>
          <p:cNvPr id="142" name="Google Shape;142;p20"/>
          <p:cNvSpPr txBox="1"/>
          <p:nvPr/>
        </p:nvSpPr>
        <p:spPr>
          <a:xfrm>
            <a:off x="924450" y="1726300"/>
            <a:ext cx="10338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42;p20">
            <a:extLst>
              <a:ext uri="{FF2B5EF4-FFF2-40B4-BE49-F238E27FC236}">
                <a16:creationId xmlns:a16="http://schemas.microsoft.com/office/drawing/2014/main" id="{8F309798-3308-4C26-09B5-076F70B97E58}"/>
              </a:ext>
            </a:extLst>
          </p:cNvPr>
          <p:cNvSpPr txBox="1"/>
          <p:nvPr/>
        </p:nvSpPr>
        <p:spPr>
          <a:xfrm>
            <a:off x="924450" y="2563062"/>
            <a:ext cx="10338900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Array,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Calibri"/>
                <a:ea typeface="Calibri"/>
                <a:cs typeface="Calibri"/>
                <a:sym typeface="Calibri"/>
              </a:rPr>
              <a:t>ArrayList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LinkedList,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Stack,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HashSet &amp; HashMap,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Calibri"/>
                <a:ea typeface="Calibri"/>
                <a:cs typeface="Calibri"/>
                <a:sym typeface="Calibri"/>
              </a:rPr>
              <a:t>TreeSet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en-US" sz="3200" dirty="0" err="1">
                <a:latin typeface="Calibri"/>
                <a:ea typeface="Calibri"/>
                <a:cs typeface="Calibri"/>
                <a:sym typeface="Calibri"/>
              </a:rPr>
              <a:t>TreeMap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</a:pPr>
            <a:r>
              <a:rPr lang="en-US" sz="3900" dirty="0"/>
              <a:t>Collections: What</a:t>
            </a:r>
            <a:r>
              <a:rPr lang="en-US" sz="3900" i="1" dirty="0"/>
              <a:t> </a:t>
            </a:r>
            <a:r>
              <a:rPr lang="en-US" sz="3900" u="sng" dirty="0"/>
              <a:t>interfaces</a:t>
            </a:r>
            <a:r>
              <a:rPr lang="en-US" sz="3900" i="1" dirty="0"/>
              <a:t> </a:t>
            </a:r>
            <a:r>
              <a:rPr lang="en-US" sz="3900" dirty="0"/>
              <a:t>have we seen so far? </a:t>
            </a:r>
            <a:endParaRPr dirty="0"/>
          </a:p>
        </p:txBody>
      </p:sp>
      <p:sp>
        <p:nvSpPr>
          <p:cNvPr id="148" name="Google Shape;148;p21"/>
          <p:cNvSpPr txBox="1"/>
          <p:nvPr/>
        </p:nvSpPr>
        <p:spPr>
          <a:xfrm>
            <a:off x="924450" y="1726300"/>
            <a:ext cx="10338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42;p20">
            <a:extLst>
              <a:ext uri="{FF2B5EF4-FFF2-40B4-BE49-F238E27FC236}">
                <a16:creationId xmlns:a16="http://schemas.microsoft.com/office/drawing/2014/main" id="{E36370C2-3FF3-1318-5A53-C252131103FD}"/>
              </a:ext>
            </a:extLst>
          </p:cNvPr>
          <p:cNvSpPr txBox="1"/>
          <p:nvPr/>
        </p:nvSpPr>
        <p:spPr>
          <a:xfrm>
            <a:off x="924450" y="2563062"/>
            <a:ext cx="10338900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Set,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Queue,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List,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Comparable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Optional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Recap of Collections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Dumb Data Structures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Collections</a:t>
            </a:r>
            <a:endParaRPr/>
          </a:p>
        </p:txBody>
      </p:sp>
      <p:sp>
        <p:nvSpPr>
          <p:cNvPr id="155" name="Google Shape;155;p22"/>
          <p:cNvSpPr/>
          <p:nvPr/>
        </p:nvSpPr>
        <p:spPr>
          <a:xfrm rot="10800000">
            <a:off x="4561881" y="3429000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Dumb Data Structures</a:t>
            </a:r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109472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rPr lang="en-US" sz="3300" dirty="0"/>
              <a:t>We’re going to create our own versions of these classes so </a:t>
            </a:r>
            <a:br>
              <a:rPr lang="en-US" sz="3300" dirty="0"/>
            </a:br>
            <a:r>
              <a:rPr lang="en-US" sz="3300" dirty="0"/>
              <a:t>we can dig into how they all relate to each other!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endParaRPr sz="33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rPr lang="en-US" sz="3300" dirty="0"/>
              <a:t>BUT they’re going to be real dumb.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endParaRPr sz="33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rPr lang="en-US" sz="3300" dirty="0"/>
              <a:t>If you want to get a sense of how they’re </a:t>
            </a:r>
            <a:r>
              <a:rPr lang="en-US" sz="3300" i="1" dirty="0"/>
              <a:t>actually </a:t>
            </a:r>
            <a:r>
              <a:rPr lang="en-US" sz="3300" dirty="0"/>
              <a:t>implemented, go take CSE 123! 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Optional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Recap of Collections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Dumb Data Structures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Collections</a:t>
            </a:r>
            <a:endParaRPr/>
          </a:p>
        </p:txBody>
      </p:sp>
      <p:sp>
        <p:nvSpPr>
          <p:cNvPr id="174" name="Google Shape;174;p25"/>
          <p:cNvSpPr/>
          <p:nvPr/>
        </p:nvSpPr>
        <p:spPr>
          <a:xfrm rot="10800000">
            <a:off x="2912695" y="4114800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IntCollection Relationships</a:t>
            </a:r>
            <a:endParaRPr/>
          </a:p>
        </p:txBody>
      </p:sp>
      <p:sp>
        <p:nvSpPr>
          <p:cNvPr id="180" name="Google Shape;180;p26"/>
          <p:cNvSpPr txBox="1"/>
          <p:nvPr/>
        </p:nvSpPr>
        <p:spPr>
          <a:xfrm>
            <a:off x="4284900" y="1236288"/>
            <a:ext cx="1448400" cy="4617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IntCollection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6"/>
          <p:cNvSpPr txBox="1"/>
          <p:nvPr/>
        </p:nvSpPr>
        <p:spPr>
          <a:xfrm>
            <a:off x="2909875" y="3369900"/>
            <a:ext cx="1448400" cy="4617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IntList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6"/>
          <p:cNvSpPr txBox="1"/>
          <p:nvPr/>
        </p:nvSpPr>
        <p:spPr>
          <a:xfrm>
            <a:off x="8080625" y="3442950"/>
            <a:ext cx="1448400" cy="4617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IntSet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6"/>
          <p:cNvSpPr txBox="1"/>
          <p:nvPr/>
        </p:nvSpPr>
        <p:spPr>
          <a:xfrm>
            <a:off x="333625" y="3577400"/>
            <a:ext cx="1448400" cy="4617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IntQueue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6"/>
          <p:cNvSpPr txBox="1"/>
          <p:nvPr/>
        </p:nvSpPr>
        <p:spPr>
          <a:xfrm>
            <a:off x="333625" y="5427300"/>
            <a:ext cx="2511300" cy="461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class DumbLinkedIntList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5" name="Google Shape;185;p26"/>
          <p:cNvCxnSpPr>
            <a:stCxn id="181" idx="0"/>
            <a:endCxn id="180" idx="2"/>
          </p:cNvCxnSpPr>
          <p:nvPr/>
        </p:nvCxnSpPr>
        <p:spPr>
          <a:xfrm rot="-5400000">
            <a:off x="3485575" y="1846500"/>
            <a:ext cx="1671900" cy="1374900"/>
          </a:xfrm>
          <a:prstGeom prst="bentConnector3">
            <a:avLst>
              <a:gd name="adj1" fmla="val 20104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26"/>
          <p:cNvCxnSpPr>
            <a:stCxn id="183" idx="0"/>
            <a:endCxn id="180" idx="2"/>
          </p:cNvCxnSpPr>
          <p:nvPr/>
        </p:nvCxnSpPr>
        <p:spPr>
          <a:xfrm rot="-5400000">
            <a:off x="2093725" y="662000"/>
            <a:ext cx="1879500" cy="3951300"/>
          </a:xfrm>
          <a:prstGeom prst="bentConnector3">
            <a:avLst>
              <a:gd name="adj1" fmla="val 65746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7" name="Google Shape;187;p26"/>
          <p:cNvSpPr txBox="1"/>
          <p:nvPr/>
        </p:nvSpPr>
        <p:spPr>
          <a:xfrm>
            <a:off x="1832275" y="2128383"/>
            <a:ext cx="88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extends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88" name="Google Shape;188;p26"/>
          <p:cNvCxnSpPr>
            <a:stCxn id="184" idx="0"/>
            <a:endCxn id="183" idx="2"/>
          </p:cNvCxnSpPr>
          <p:nvPr/>
        </p:nvCxnSpPr>
        <p:spPr>
          <a:xfrm rot="5400000" flipH="1">
            <a:off x="629575" y="4467600"/>
            <a:ext cx="1388100" cy="531300"/>
          </a:xfrm>
          <a:prstGeom prst="curvedConnector3">
            <a:avLst>
              <a:gd name="adj1" fmla="val 50004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9" name="Google Shape;189;p26"/>
          <p:cNvCxnSpPr>
            <a:stCxn id="190" idx="0"/>
            <a:endCxn id="181" idx="2"/>
          </p:cNvCxnSpPr>
          <p:nvPr/>
        </p:nvCxnSpPr>
        <p:spPr>
          <a:xfrm rot="5400000" flipH="1">
            <a:off x="2988325" y="4477350"/>
            <a:ext cx="1648800" cy="357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1" name="Google Shape;191;p26"/>
          <p:cNvSpPr txBox="1"/>
          <p:nvPr/>
        </p:nvSpPr>
        <p:spPr>
          <a:xfrm>
            <a:off x="3247475" y="4595675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2" name="Google Shape;192;p26"/>
          <p:cNvSpPr txBox="1"/>
          <p:nvPr/>
        </p:nvSpPr>
        <p:spPr>
          <a:xfrm>
            <a:off x="3305425" y="5503500"/>
            <a:ext cx="2511300" cy="461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class DumbArrayIntList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6"/>
          <p:cNvSpPr txBox="1"/>
          <p:nvPr/>
        </p:nvSpPr>
        <p:spPr>
          <a:xfrm>
            <a:off x="6366025" y="5508000"/>
            <a:ext cx="2511300" cy="461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class DumbHashIntSet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6"/>
          <p:cNvSpPr txBox="1"/>
          <p:nvPr/>
        </p:nvSpPr>
        <p:spPr>
          <a:xfrm>
            <a:off x="9414025" y="5508000"/>
            <a:ext cx="2511300" cy="461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class DumbTreeIntSet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5" name="Google Shape;195;p26"/>
          <p:cNvCxnSpPr>
            <a:stCxn id="184" idx="0"/>
            <a:endCxn id="181" idx="2"/>
          </p:cNvCxnSpPr>
          <p:nvPr/>
        </p:nvCxnSpPr>
        <p:spPr>
          <a:xfrm rot="-5400000">
            <a:off x="1813825" y="3607050"/>
            <a:ext cx="1595700" cy="20448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6" name="Google Shape;196;p26"/>
          <p:cNvSpPr txBox="1"/>
          <p:nvPr/>
        </p:nvSpPr>
        <p:spPr>
          <a:xfrm>
            <a:off x="3889675" y="2814183"/>
            <a:ext cx="88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extends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97" name="Google Shape;197;p26"/>
          <p:cNvCxnSpPr>
            <a:stCxn id="182" idx="0"/>
            <a:endCxn id="180" idx="2"/>
          </p:cNvCxnSpPr>
          <p:nvPr/>
        </p:nvCxnSpPr>
        <p:spPr>
          <a:xfrm rot="5400000" flipH="1">
            <a:off x="6034475" y="672600"/>
            <a:ext cx="1745100" cy="3795600"/>
          </a:xfrm>
          <a:prstGeom prst="bentConnector3">
            <a:avLst>
              <a:gd name="adj1" fmla="val 49996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8" name="Google Shape;198;p26"/>
          <p:cNvSpPr txBox="1"/>
          <p:nvPr/>
        </p:nvSpPr>
        <p:spPr>
          <a:xfrm>
            <a:off x="6578775" y="2502017"/>
            <a:ext cx="88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extends</a:t>
            </a:r>
            <a:endParaRPr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99" name="Google Shape;199;p26"/>
          <p:cNvCxnSpPr>
            <a:stCxn id="193" idx="0"/>
            <a:endCxn id="182" idx="2"/>
          </p:cNvCxnSpPr>
          <p:nvPr/>
        </p:nvCxnSpPr>
        <p:spPr>
          <a:xfrm rot="-5400000">
            <a:off x="7411675" y="4114800"/>
            <a:ext cx="1603200" cy="1183200"/>
          </a:xfrm>
          <a:prstGeom prst="curvedConnector3">
            <a:avLst>
              <a:gd name="adj1" fmla="val 50005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0" name="Google Shape;200;p26"/>
          <p:cNvSpPr txBox="1"/>
          <p:nvPr/>
        </p:nvSpPr>
        <p:spPr>
          <a:xfrm>
            <a:off x="7590875" y="4519475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01" name="Google Shape;201;p26"/>
          <p:cNvCxnSpPr>
            <a:stCxn id="194" idx="0"/>
            <a:endCxn id="182" idx="2"/>
          </p:cNvCxnSpPr>
          <p:nvPr/>
        </p:nvCxnSpPr>
        <p:spPr>
          <a:xfrm rot="5400000" flipH="1">
            <a:off x="8935675" y="3774000"/>
            <a:ext cx="1603200" cy="1864800"/>
          </a:xfrm>
          <a:prstGeom prst="curvedConnector3">
            <a:avLst>
              <a:gd name="adj1" fmla="val 50005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2" name="Google Shape;202;p26"/>
          <p:cNvSpPr txBox="1"/>
          <p:nvPr/>
        </p:nvSpPr>
        <p:spPr>
          <a:xfrm>
            <a:off x="9267275" y="4519475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3" name="Google Shape;203;p26"/>
          <p:cNvSpPr txBox="1"/>
          <p:nvPr/>
        </p:nvSpPr>
        <p:spPr>
          <a:xfrm>
            <a:off x="1113875" y="4900475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4800"/>
            <a:ext cx="11783626" cy="640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Optional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Recap of Collections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Dumb Data Structures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Collections</a:t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Announcements</a:t>
            </a:r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1"/>
          </p:nvPr>
        </p:nvSpPr>
        <p:spPr>
          <a:xfrm>
            <a:off x="441434" y="1371600"/>
            <a:ext cx="11456276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sz="3200" dirty="0"/>
              <a:t>Resubmission Cycle 5 (R5) out; due Mar 5</a:t>
            </a:r>
            <a:r>
              <a:rPr lang="en-US" sz="3200" baseline="30000" dirty="0"/>
              <a:t>th</a:t>
            </a:r>
            <a:r>
              <a:rPr lang="en-US" sz="3200" dirty="0"/>
              <a:t> by 11:59 PM</a:t>
            </a:r>
          </a:p>
          <a:p>
            <a:r>
              <a:rPr lang="en-US" sz="3200" dirty="0"/>
              <a:t>Programming Assignment 3 (P3) out tonight!</a:t>
            </a:r>
          </a:p>
          <a:p>
            <a:pPr lvl="1"/>
            <a:r>
              <a:rPr lang="en-US" sz="2800" dirty="0"/>
              <a:t>Due Mar 6</a:t>
            </a:r>
            <a:r>
              <a:rPr lang="en-US" sz="2800" baseline="30000" dirty="0"/>
              <a:t>th</a:t>
            </a:r>
            <a:r>
              <a:rPr lang="en-US" sz="2800" dirty="0"/>
              <a:t> by 11:59 PM</a:t>
            </a:r>
          </a:p>
          <a:p>
            <a:r>
              <a:rPr lang="en-US" sz="3200" dirty="0"/>
              <a:t>Quiz 2 Tuesday, Mar 4</a:t>
            </a:r>
            <a:r>
              <a:rPr lang="en-US" sz="3200" baseline="30000" dirty="0"/>
              <a:t>th</a:t>
            </a:r>
            <a:r>
              <a:rPr lang="en-US" sz="3200" dirty="0"/>
              <a:t> </a:t>
            </a:r>
          </a:p>
          <a:p>
            <a:pPr lvl="1"/>
            <a:r>
              <a:rPr lang="en-US" sz="2800" dirty="0"/>
              <a:t>Practice Quiz 2 later tonight + extra objects practice module</a:t>
            </a:r>
          </a:p>
          <a:p>
            <a:pPr lvl="1"/>
            <a:r>
              <a:rPr lang="en-US" sz="2800" dirty="0"/>
              <a:t>Quiz 1 grades out this weekend</a:t>
            </a:r>
          </a:p>
          <a:p>
            <a:pPr lvl="1"/>
            <a:r>
              <a:rPr lang="en-US" sz="2800" b="1" dirty="0"/>
              <a:t>Note</a:t>
            </a:r>
            <a:r>
              <a:rPr lang="en-US" sz="2800" dirty="0"/>
              <a:t>: Ed Board blackout on quiz-related topics during quiz from 8:30 AM to 4:30 PM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Optional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Recap of Collections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Dumb Data Structures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Collections</a:t>
            </a:r>
            <a:endParaRPr/>
          </a:p>
        </p:txBody>
      </p:sp>
      <p:sp>
        <p:nvSpPr>
          <p:cNvPr id="92" name="Google Shape;92;p12"/>
          <p:cNvSpPr/>
          <p:nvPr/>
        </p:nvSpPr>
        <p:spPr>
          <a:xfrm rot="10800000">
            <a:off x="2611559" y="2089468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 dirty="0"/>
              <a:t>Optional</a:t>
            </a:r>
            <a:endParaRPr dirty="0"/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Optional</a:t>
            </a:r>
            <a:r>
              <a:rPr lang="en-US" sz="3600" dirty="0"/>
              <a:t> is a Java class that is used to handle situations where a value is </a:t>
            </a:r>
            <a:r>
              <a:rPr lang="en-US" sz="3600" u="sng" dirty="0"/>
              <a:t>sometimes</a:t>
            </a:r>
            <a:r>
              <a:rPr lang="en-US" sz="3600" i="1" dirty="0"/>
              <a:t> </a:t>
            </a:r>
            <a:r>
              <a:rPr lang="en-US" sz="3600" dirty="0"/>
              <a:t>there. 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Tx/>
              <a:buChar char="-"/>
            </a:pPr>
            <a:r>
              <a:rPr lang="en-US" dirty="0"/>
              <a:t>A variable that can </a:t>
            </a:r>
            <a:r>
              <a:rPr lang="en-US" i="1" dirty="0"/>
              <a:t>sometimes</a:t>
            </a:r>
            <a:r>
              <a:rPr lang="en-US" b="1" i="1" dirty="0"/>
              <a:t> </a:t>
            </a:r>
            <a:r>
              <a:rPr lang="en-US" dirty="0"/>
              <a:t>be initialized, based on situation</a:t>
            </a:r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Tx/>
              <a:buChar char="-"/>
            </a:pPr>
            <a:r>
              <a:rPr lang="en-US" dirty="0">
                <a:latin typeface="Consolas"/>
              </a:rPr>
              <a:t>Optional&lt;String&gt; </a:t>
            </a:r>
            <a:r>
              <a:rPr lang="en-US" dirty="0" err="1">
                <a:latin typeface="Consolas"/>
              </a:rPr>
              <a:t>keepPlaying</a:t>
            </a:r>
            <a:r>
              <a:rPr lang="en-US" dirty="0">
                <a:latin typeface="Consolas"/>
              </a:rPr>
              <a:t> = </a:t>
            </a:r>
            <a:r>
              <a:rPr lang="en-US" dirty="0" err="1">
                <a:latin typeface="Consolas"/>
              </a:rPr>
              <a:t>Optional.empty</a:t>
            </a:r>
            <a:r>
              <a:rPr lang="en-US" dirty="0">
                <a:latin typeface="Consolas"/>
              </a:rPr>
              <a:t>();</a:t>
            </a:r>
          </a:p>
          <a:p>
            <a:pPr indent="-457200">
              <a:buSzPts val="3600"/>
              <a:buFontTx/>
              <a:buChar char="-"/>
            </a:pPr>
            <a:r>
              <a:rPr lang="en-US" dirty="0">
                <a:latin typeface="Consolas"/>
              </a:rPr>
              <a:t>Optional&lt;Integer&gt; </a:t>
            </a:r>
            <a:r>
              <a:rPr lang="en-US" dirty="0" err="1">
                <a:latin typeface="Consolas"/>
              </a:rPr>
              <a:t>maxValue</a:t>
            </a:r>
            <a:r>
              <a:rPr lang="en-US" dirty="0">
                <a:latin typeface="Consolas"/>
              </a:rPr>
              <a:t> = </a:t>
            </a:r>
            <a:r>
              <a:rPr lang="en-US" dirty="0" err="1">
                <a:latin typeface="Consolas"/>
              </a:rPr>
              <a:t>Optional.of</a:t>
            </a:r>
            <a:r>
              <a:rPr lang="en-US" dirty="0">
                <a:latin typeface="Consolas"/>
              </a:rPr>
              <a:t>(-1);</a:t>
            </a:r>
            <a:endParaRPr dirty="0">
              <a:latin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lang="en-US"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/>
              <a:t>Like a collection, Optional uses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&lt;&gt;</a:t>
            </a:r>
            <a:r>
              <a:rPr lang="en-US" sz="3600" dirty="0"/>
              <a:t> to denote the type it contains..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/>
              <a:t>- e.g., </a:t>
            </a:r>
            <a:r>
              <a:rPr lang="en-US" sz="2400" dirty="0">
                <a:latin typeface="Consolas"/>
                <a:ea typeface="Consolas"/>
                <a:cs typeface="Consolas"/>
                <a:sym typeface="Consolas"/>
              </a:rPr>
              <a:t>Optional&lt;String&gt;, Optional&lt;Integer&gt;, Optional&lt;Point&gt;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 dirty="0"/>
              <a:t>Optional Methods</a:t>
            </a:r>
            <a:endParaRPr dirty="0"/>
          </a:p>
        </p:txBody>
      </p:sp>
      <p:sp>
        <p:nvSpPr>
          <p:cNvPr id="104" name="Google Shape;104;p14"/>
          <p:cNvSpPr txBox="1">
            <a:spLocks noGrp="1"/>
          </p:cNvSpPr>
          <p:nvPr>
            <p:ph type="body" idx="1"/>
          </p:nvPr>
        </p:nvSpPr>
        <p:spPr>
          <a:xfrm>
            <a:off x="838200" y="5573486"/>
            <a:ext cx="10515600" cy="979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/>
              <a:t>The 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Optional</a:t>
            </a:r>
            <a:r>
              <a:rPr lang="en-US" sz="3200" dirty="0"/>
              <a:t> class has more than just these methods, but these are what you’ll need to focus on for this class! </a:t>
            </a:r>
            <a:endParaRPr dirty="0"/>
          </a:p>
        </p:txBody>
      </p:sp>
      <p:graphicFrame>
        <p:nvGraphicFramePr>
          <p:cNvPr id="105" name="Google Shape;105;p14"/>
          <p:cNvGraphicFramePr/>
          <p:nvPr/>
        </p:nvGraphicFramePr>
        <p:xfrm>
          <a:off x="716642" y="1428449"/>
          <a:ext cx="10758700" cy="3799525"/>
        </p:xfrm>
        <a:graphic>
          <a:graphicData uri="http://schemas.openxmlformats.org/drawingml/2006/table">
            <a:tbl>
              <a:tblPr firstRow="1" bandRow="1">
                <a:noFill/>
                <a:tableStyleId>{869ADA97-A8A2-4736-977C-7C38D3967FC4}</a:tableStyleId>
              </a:tblPr>
              <a:tblGrid>
                <a:gridCol w="537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9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Method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Description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Optional.empty()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Creates an empty </a:t>
                      </a:r>
                      <a:r>
                        <a:rPr lang="en-US" sz="1800" dirty="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Optional</a:t>
                      </a:r>
                      <a:r>
                        <a:rPr lang="en-US" sz="1800" dirty="0"/>
                        <a:t> object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Optional.of(…)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Creates an </a:t>
                      </a:r>
                      <a:r>
                        <a:rPr lang="en-US" sz="1800" dirty="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Optional</a:t>
                      </a:r>
                      <a:r>
                        <a:rPr lang="en-US" sz="1800" dirty="0"/>
                        <a:t> object holding the object it’s given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isEmpty()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Returns </a:t>
                      </a:r>
                      <a:r>
                        <a:rPr lang="en-US" sz="1800" dirty="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true</a:t>
                      </a:r>
                      <a:r>
                        <a:rPr lang="en-US" sz="1800" dirty="0"/>
                        <a:t> if there </a:t>
                      </a:r>
                      <a:r>
                        <a:rPr lang="en-US" sz="1800" i="1" dirty="0"/>
                        <a:t>is</a:t>
                      </a:r>
                      <a:r>
                        <a:rPr lang="en-US" sz="1800" dirty="0"/>
                        <a:t> </a:t>
                      </a:r>
                      <a:r>
                        <a:rPr lang="en-US" sz="1800" i="1" dirty="0"/>
                        <a:t>no</a:t>
                      </a:r>
                      <a:r>
                        <a:rPr lang="en-US" sz="1800" dirty="0"/>
                        <a:t> value stored, and </a:t>
                      </a:r>
                      <a:r>
                        <a:rPr lang="en-US" sz="1800" dirty="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false</a:t>
                      </a:r>
                      <a:r>
                        <a:rPr lang="en-US" sz="1800" dirty="0"/>
                        <a:t> otherwise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isPresent()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Returns </a:t>
                      </a:r>
                      <a:r>
                        <a:rPr lang="en-US" sz="1800" dirty="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true</a:t>
                      </a:r>
                      <a:r>
                        <a:rPr lang="en-US" sz="1800" dirty="0"/>
                        <a:t> if there </a:t>
                      </a:r>
                      <a:r>
                        <a:rPr lang="en-US" sz="1800" i="1" dirty="0"/>
                        <a:t>is</a:t>
                      </a:r>
                      <a:r>
                        <a:rPr lang="en-US" sz="1800" dirty="0"/>
                        <a:t> a value stored, and </a:t>
                      </a:r>
                      <a:r>
                        <a:rPr lang="en-US" sz="1800" dirty="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false</a:t>
                      </a:r>
                      <a:r>
                        <a:rPr lang="en-US" sz="1800" dirty="0"/>
                        <a:t> otherwise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3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get()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dirty="0"/>
                        <a:t>Returns the stored object from the </a:t>
                      </a:r>
                      <a:r>
                        <a:rPr lang="en-US" sz="1800" dirty="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Optional</a:t>
                      </a:r>
                      <a:r>
                        <a:rPr lang="en-US" sz="1800" dirty="0"/>
                        <a:t> (if one is stored; otherwise throws a </a:t>
                      </a:r>
                      <a:r>
                        <a:rPr lang="en-US" sz="1800" dirty="0" err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NoSuchElementException</a:t>
                      </a:r>
                      <a:r>
                        <a:rPr lang="en-US" sz="1800" dirty="0"/>
                        <a:t>)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 dirty="0"/>
              <a:t>Note on Optional Methods</a:t>
            </a:r>
            <a:endParaRPr dirty="0"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5132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 err="1">
                <a:latin typeface="Consolas"/>
                <a:ea typeface="Consolas"/>
                <a:cs typeface="Consolas"/>
                <a:sym typeface="Consolas"/>
              </a:rPr>
              <a:t>isEmpty</a:t>
            </a:r>
            <a:r>
              <a:rPr lang="en-US" sz="3200" dirty="0"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-US" sz="3200" dirty="0"/>
              <a:t>, </a:t>
            </a:r>
            <a:r>
              <a:rPr lang="en-US" sz="3200" dirty="0" err="1">
                <a:latin typeface="Consolas"/>
                <a:ea typeface="Consolas"/>
                <a:cs typeface="Consolas"/>
                <a:sym typeface="Consolas"/>
              </a:rPr>
              <a:t>isPresent</a:t>
            </a:r>
            <a:r>
              <a:rPr lang="en-US" sz="3200" dirty="0"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-US" sz="3200" dirty="0"/>
              <a:t>, and </a:t>
            </a:r>
            <a:r>
              <a:rPr lang="en-US" sz="3200" dirty="0">
                <a:latin typeface="Consolas"/>
                <a:ea typeface="Consolas"/>
                <a:cs typeface="Consolas"/>
                <a:sym typeface="Consolas"/>
              </a:rPr>
              <a:t>get()</a:t>
            </a:r>
            <a:r>
              <a:rPr lang="en-US" sz="3200" dirty="0"/>
              <a:t> are called like normal instance methods (on an </a:t>
            </a:r>
            <a:r>
              <a:rPr lang="en-US" sz="3200" b="1" u="sng" dirty="0"/>
              <a:t>actual</a:t>
            </a:r>
            <a:r>
              <a:rPr lang="en-US" sz="3200" dirty="0"/>
              <a:t> instance of </a:t>
            </a:r>
            <a:r>
              <a:rPr lang="en-US" sz="3200" dirty="0">
                <a:latin typeface="Consolas"/>
                <a:ea typeface="Consolas"/>
                <a:cs typeface="Consolas"/>
                <a:sym typeface="Consolas"/>
              </a:rPr>
              <a:t>Optional</a:t>
            </a:r>
            <a:r>
              <a:rPr lang="en-US" sz="3200" dirty="0"/>
              <a:t>). </a:t>
            </a:r>
          </a:p>
          <a:p>
            <a:pPr marL="0" indent="0">
              <a:spcBef>
                <a:spcPts val="0"/>
              </a:spcBef>
              <a:buSzPts val="3200"/>
              <a:buNone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   </a:t>
            </a:r>
            <a:r>
              <a:rPr lang="en-US" dirty="0"/>
              <a:t>Example: </a:t>
            </a:r>
            <a:r>
              <a:rPr lang="en-US" dirty="0" err="1">
                <a:latin typeface="Consolas"/>
              </a:rPr>
              <a:t>keepPlaying.isEmpty</a:t>
            </a:r>
            <a:r>
              <a:rPr lang="en-US" dirty="0">
                <a:latin typeface="Consolas"/>
              </a:rPr>
              <a:t>()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dirty="0"/>
          </a:p>
          <a:p>
            <a:pPr marL="0" indent="0">
              <a:buSzPts val="3200"/>
              <a:buNone/>
            </a:pPr>
            <a:r>
              <a:rPr lang="en-US" sz="3200" dirty="0" err="1">
                <a:latin typeface="Consolas"/>
                <a:ea typeface="Consolas"/>
                <a:cs typeface="Consolas"/>
                <a:sym typeface="Consolas"/>
              </a:rPr>
              <a:t>Optional.of</a:t>
            </a:r>
            <a:r>
              <a:rPr lang="en-US" sz="3200" dirty="0">
                <a:latin typeface="Consolas"/>
                <a:ea typeface="Consolas"/>
                <a:cs typeface="Consolas"/>
                <a:sym typeface="Consolas"/>
              </a:rPr>
              <a:t>(…) </a:t>
            </a:r>
            <a:r>
              <a:rPr lang="en-US" sz="3200" dirty="0"/>
              <a:t>and </a:t>
            </a:r>
            <a:r>
              <a:rPr lang="en-US" sz="3200" dirty="0" err="1">
                <a:latin typeface="Consolas"/>
                <a:ea typeface="Consolas"/>
                <a:cs typeface="Consolas"/>
                <a:sym typeface="Consolas"/>
              </a:rPr>
              <a:t>Optional.empty</a:t>
            </a:r>
            <a:r>
              <a:rPr lang="en-US" sz="3200" dirty="0"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-US" sz="3200" dirty="0">
                <a:latin typeface="Calibri" panose="020F0502020204030204" pitchFamily="34" charset="0"/>
                <a:ea typeface="Consolas"/>
                <a:cs typeface="Calibri" panose="020F0502020204030204" pitchFamily="34" charset="0"/>
                <a:sym typeface="Consolas"/>
              </a:rPr>
              <a:t> </a:t>
            </a:r>
            <a:r>
              <a:rPr lang="en-US" sz="3200" dirty="0"/>
              <a:t>are static and thus called differently (Like the </a:t>
            </a:r>
            <a:r>
              <a:rPr lang="en-US" sz="3200" dirty="0">
                <a:latin typeface="Consolas"/>
                <a:ea typeface="Consolas"/>
                <a:cs typeface="Consolas"/>
                <a:sym typeface="Consolas"/>
              </a:rPr>
              <a:t>Math</a:t>
            </a:r>
            <a:r>
              <a:rPr lang="en-US" sz="3200" dirty="0"/>
              <a:t> class methods)</a:t>
            </a:r>
          </a:p>
          <a:p>
            <a:pPr marL="0" indent="0">
              <a:buSzPts val="3200"/>
              <a:buNone/>
            </a:pPr>
            <a:r>
              <a:rPr lang="en-US" sz="3200" dirty="0"/>
              <a:t>    </a:t>
            </a:r>
            <a:r>
              <a:rPr lang="en-US" dirty="0"/>
              <a:t>Example: </a:t>
            </a:r>
            <a:r>
              <a:rPr lang="en-US" sz="2800" dirty="0" err="1">
                <a:latin typeface="Consolas"/>
              </a:rPr>
              <a:t>Optional.empty</a:t>
            </a:r>
            <a:r>
              <a:rPr lang="en-US" sz="2800" dirty="0">
                <a:latin typeface="Consolas"/>
              </a:rPr>
              <a:t>();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 dirty="0"/>
              <a:t>Why Optional?</a:t>
            </a:r>
            <a:endParaRPr dirty="0"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/>
              <a:t>Using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Optional</a:t>
            </a:r>
            <a:r>
              <a:rPr lang="en-US" sz="3600" dirty="0"/>
              <a:t> can help programmers avoid </a:t>
            </a:r>
            <a:r>
              <a:rPr lang="en-US" sz="3600" dirty="0" err="1">
                <a:latin typeface="Consolas"/>
                <a:ea typeface="Consolas"/>
                <a:cs typeface="Consolas"/>
                <a:sym typeface="Consolas"/>
              </a:rPr>
              <a:t>NullPointerException</a:t>
            </a:r>
            <a:r>
              <a:rPr lang="en-US" sz="3600" dirty="0" err="1"/>
              <a:t>s</a:t>
            </a:r>
            <a:r>
              <a:rPr lang="en-US" sz="3600" dirty="0"/>
              <a:t> by making it explicit when a variable may or may not contain a value.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/>
              <a:t>Remember – </a:t>
            </a:r>
            <a:r>
              <a:rPr lang="en-US" sz="3200" dirty="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r>
              <a:rPr lang="en-US" sz="3200" dirty="0"/>
              <a:t> refers to the complete absence of an object!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/>
              <a:t>There are other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Optional</a:t>
            </a:r>
            <a:r>
              <a:rPr lang="en-US" sz="3600" dirty="0"/>
              <a:t> methods (that you should explore in your own time if you’re interested) that can be really useful to cleanly work with data that may or may not be present. 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Student / Course Example one more time…</a:t>
            </a:r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Let’s add </a:t>
            </a:r>
            <a:r>
              <a:rPr lang="en-US" u="sng" dirty="0"/>
              <a:t>two</a:t>
            </a:r>
            <a:r>
              <a:rPr lang="en-US" dirty="0"/>
              <a:t> more methods to </a:t>
            </a:r>
            <a:r>
              <a:rPr lang="en-US" dirty="0" err="1">
                <a:latin typeface="Consolas"/>
                <a:ea typeface="Consolas"/>
                <a:cs typeface="Consolas"/>
                <a:sym typeface="Consolas"/>
              </a:rPr>
              <a:t>Course.java</a:t>
            </a:r>
            <a:r>
              <a:rPr lang="en-US" dirty="0"/>
              <a:t>: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7E67"/>
              </a:buClr>
              <a:buSzPts val="2400"/>
              <a:buNone/>
            </a:pPr>
            <a:r>
              <a:rPr lang="en-US" b="1" dirty="0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public void </a:t>
            </a:r>
            <a:r>
              <a:rPr lang="en-US" b="1" dirty="0" err="1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setCourseEvalLink</a:t>
            </a:r>
            <a:r>
              <a:rPr lang="en-US" b="1" dirty="0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(String </a:t>
            </a:r>
            <a:r>
              <a:rPr lang="en-US" b="1" dirty="0" err="1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url</a:t>
            </a:r>
            <a:r>
              <a:rPr lang="en-US" b="1" dirty="0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 dirty="0">
              <a:solidFill>
                <a:srgbClr val="067E67"/>
              </a:solidFill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7E67"/>
              </a:buClr>
              <a:buSzPts val="2400"/>
              <a:buNone/>
            </a:pPr>
            <a:r>
              <a:rPr lang="en-US" b="1" dirty="0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public Optional&lt;String&gt; </a:t>
            </a:r>
            <a:r>
              <a:rPr lang="en-US" b="1" dirty="0" err="1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getCourseEvalLink</a:t>
            </a:r>
            <a:r>
              <a:rPr lang="en-US" b="1" dirty="0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The link to the evaluations for a course doesn’t usually exist until the last few weeks of the quarter. What if a client calls </a:t>
            </a:r>
            <a:r>
              <a:rPr lang="en-US" sz="2400" dirty="0" err="1">
                <a:latin typeface="Consolas"/>
                <a:ea typeface="Consolas"/>
                <a:cs typeface="Consolas"/>
                <a:sym typeface="Consolas"/>
              </a:rPr>
              <a:t>getCourseEvalLink</a:t>
            </a:r>
            <a:r>
              <a:rPr lang="en-US" dirty="0"/>
              <a:t> before one is set up?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	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Optional</a:t>
            </a:r>
            <a:r>
              <a:rPr lang="en-US" dirty="0"/>
              <a:t> to the rescue! 🦸🏻‍♀️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671</Words>
  <Application>Microsoft Macintosh PowerPoint</Application>
  <PresentationFormat>Widescreen</PresentationFormat>
  <Paragraphs>125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Montserrat SemiBold</vt:lpstr>
      <vt:lpstr>Montserrat ExtraBold</vt:lpstr>
      <vt:lpstr>Montserrat</vt:lpstr>
      <vt:lpstr>Consolas</vt:lpstr>
      <vt:lpstr>Arial</vt:lpstr>
      <vt:lpstr>CSE 373 Summer 2020</vt:lpstr>
      <vt:lpstr>Collections</vt:lpstr>
      <vt:lpstr>Lecture Outline</vt:lpstr>
      <vt:lpstr>Announcements</vt:lpstr>
      <vt:lpstr>Lecture Outline</vt:lpstr>
      <vt:lpstr>Optional</vt:lpstr>
      <vt:lpstr>Optional Methods</vt:lpstr>
      <vt:lpstr>Note on Optional Methods</vt:lpstr>
      <vt:lpstr>Why Optional?</vt:lpstr>
      <vt:lpstr>Student / Course Example one more time…</vt:lpstr>
      <vt:lpstr>Lecture Outline</vt:lpstr>
      <vt:lpstr>Goal for Today</vt:lpstr>
      <vt:lpstr>Collections: What classes have we seen so far? </vt:lpstr>
      <vt:lpstr>Collections: What interfaces have we seen so far? </vt:lpstr>
      <vt:lpstr>Lecture Outline</vt:lpstr>
      <vt:lpstr>Dumb Data Structures</vt:lpstr>
      <vt:lpstr>Lecture Outline</vt:lpstr>
      <vt:lpstr>IntCollection Relationships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Collections</dc:title>
  <dc:subject/>
  <dc:creator>cse-loaner</dc:creator>
  <cp:keywords/>
  <dc:description/>
  <cp:lastModifiedBy>Elba G.</cp:lastModifiedBy>
  <cp:revision>22</cp:revision>
  <dcterms:modified xsi:type="dcterms:W3CDTF">2025-02-28T22:52:06Z</dcterms:modified>
  <cp:category/>
</cp:coreProperties>
</file>