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85" r:id="rId3"/>
    <p:sldId id="324" r:id="rId4"/>
    <p:sldId id="399" r:id="rId5"/>
    <p:sldId id="400" r:id="rId6"/>
    <p:sldId id="401" r:id="rId7"/>
    <p:sldId id="414" r:id="rId8"/>
    <p:sldId id="402" r:id="rId9"/>
    <p:sldId id="382" r:id="rId10"/>
    <p:sldId id="403" r:id="rId11"/>
    <p:sldId id="404" r:id="rId12"/>
    <p:sldId id="405" r:id="rId13"/>
    <p:sldId id="391" r:id="rId14"/>
    <p:sldId id="413" r:id="rId15"/>
    <p:sldId id="406" r:id="rId16"/>
    <p:sldId id="392" r:id="rId17"/>
    <p:sldId id="394" r:id="rId18"/>
    <p:sldId id="393" r:id="rId19"/>
    <p:sldId id="407" r:id="rId20"/>
    <p:sldId id="408" r:id="rId21"/>
    <p:sldId id="409" r:id="rId22"/>
    <p:sldId id="352" r:id="rId23"/>
    <p:sldId id="410" r:id="rId24"/>
    <p:sldId id="397" r:id="rId25"/>
    <p:sldId id="411" r:id="rId26"/>
    <p:sldId id="41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285"/>
            <p14:sldId id="324"/>
            <p14:sldId id="399"/>
            <p14:sldId id="400"/>
            <p14:sldId id="401"/>
            <p14:sldId id="414"/>
            <p14:sldId id="402"/>
            <p14:sldId id="382"/>
            <p14:sldId id="403"/>
            <p14:sldId id="404"/>
            <p14:sldId id="405"/>
            <p14:sldId id="391"/>
            <p14:sldId id="413"/>
            <p14:sldId id="406"/>
            <p14:sldId id="392"/>
            <p14:sldId id="394"/>
            <p14:sldId id="393"/>
            <p14:sldId id="407"/>
            <p14:sldId id="408"/>
            <p14:sldId id="409"/>
            <p14:sldId id="352"/>
            <p14:sldId id="410"/>
            <p14:sldId id="397"/>
            <p14:sldId id="411"/>
            <p14:sldId id="41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1"/>
    <a:srgbClr val="FF9300"/>
    <a:srgbClr val="2E235D"/>
    <a:srgbClr val="FF40FF"/>
    <a:srgbClr val="F7B731"/>
    <a:srgbClr val="0FB9B1"/>
    <a:srgbClr val="54A0FF"/>
    <a:srgbClr val="FAFAFA"/>
    <a:srgbClr val="F5F5F5"/>
    <a:srgbClr val="EF5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3" autoAdjust="0"/>
    <p:restoredTop sz="91361"/>
  </p:normalViewPr>
  <p:slideViewPr>
    <p:cSldViewPr snapToGrid="0" snapToObjects="1">
      <p:cViewPr varScale="1">
        <p:scale>
          <a:sx n="122" d="100"/>
          <a:sy n="122" d="100"/>
        </p:scale>
        <p:origin x="208" y="408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2/19/25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6q1k0J8W8q56DH5EkcTMzK?si=586ccd5ea1eb4bbd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12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>
              <a:gd name="adj" fmla="val 459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3691A52-72D3-4C80-90E9-21C6C4208F13}"/>
              </a:ext>
            </a:extLst>
          </p:cNvPr>
          <p:cNvCxnSpPr/>
          <p:nvPr userDrawn="1"/>
        </p:nvCxnSpPr>
        <p:spPr>
          <a:xfrm>
            <a:off x="7273280" y="429336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98;p1">
            <a:extLst>
              <a:ext uri="{FF2B5EF4-FFF2-40B4-BE49-F238E27FC236}">
                <a16:creationId xmlns:a16="http://schemas.microsoft.com/office/drawing/2014/main" id="{67455BE9-760A-663A-FFCD-9DA4F60DC383}"/>
              </a:ext>
            </a:extLst>
          </p:cNvPr>
          <p:cNvSpPr txBox="1"/>
          <p:nvPr userDrawn="1"/>
        </p:nvSpPr>
        <p:spPr>
          <a:xfrm>
            <a:off x="8379355" y="4352902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Elba Garza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" name="Google Shape;96;p1">
            <a:extLst>
              <a:ext uri="{FF2B5EF4-FFF2-40B4-BE49-F238E27FC236}">
                <a16:creationId xmlns:a16="http://schemas.microsoft.com/office/drawing/2014/main" id="{8DCB1F56-4D23-E896-4150-6A7BB1BE16E4}"/>
              </a:ext>
            </a:extLst>
          </p:cNvPr>
          <p:cNvSpPr txBox="1"/>
          <p:nvPr userDrawn="1"/>
        </p:nvSpPr>
        <p:spPr>
          <a:xfrm>
            <a:off x="7226456" y="4352902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0" name="Google Shape;97;p1">
            <a:extLst>
              <a:ext uri="{FF2B5EF4-FFF2-40B4-BE49-F238E27FC236}">
                <a16:creationId xmlns:a16="http://schemas.microsoft.com/office/drawing/2014/main" id="{4957525D-3910-1956-7535-A6B163FF2053}"/>
              </a:ext>
            </a:extLst>
          </p:cNvPr>
          <p:cNvSpPr txBox="1"/>
          <p:nvPr userDrawn="1"/>
        </p:nvSpPr>
        <p:spPr>
          <a:xfrm>
            <a:off x="7226456" y="4613514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2" name="Google Shape;99;p1">
            <a:extLst>
              <a:ext uri="{FF2B5EF4-FFF2-40B4-BE49-F238E27FC236}">
                <a16:creationId xmlns:a16="http://schemas.microsoft.com/office/drawing/2014/main" id="{BDD30C3B-783C-C733-60F4-2DDED0BB8458}"/>
              </a:ext>
            </a:extLst>
          </p:cNvPr>
          <p:cNvSpPr txBox="1"/>
          <p:nvPr userDrawn="1"/>
        </p:nvSpPr>
        <p:spPr>
          <a:xfrm>
            <a:off x="8379355" y="4598695"/>
            <a:ext cx="3924887" cy="165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25" rIns="91425" bIns="91425" numCol="4" anchor="t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Ashley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Cady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Caleb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Carson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 err="1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Chaafen</a:t>
            </a:r>
            <a:endParaRPr lang="en-US" sz="1000" kern="0" dirty="0">
              <a:solidFill>
                <a:srgbClr val="53535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Connor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Dalton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Daniel Ryan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Elizabeth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Hannah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Harshitha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Ivory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Izak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Jack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Jacob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Ken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Kuhu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Kyle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Leo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Logan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Maggie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Mahima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Marcus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Minh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Niyati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Steven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Yang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Zach</a:t>
            </a:r>
            <a:endParaRPr sz="1000" kern="0" dirty="0">
              <a:solidFill>
                <a:srgbClr val="53535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" name="Google Shape;95;p1">
            <a:extLst>
              <a:ext uri="{FF2B5EF4-FFF2-40B4-BE49-F238E27FC236}">
                <a16:creationId xmlns:a16="http://schemas.microsoft.com/office/drawing/2014/main" id="{CD6F3A9C-F138-3DFA-195C-FF94F0023F5A}"/>
              </a:ext>
            </a:extLst>
          </p:cNvPr>
          <p:cNvSpPr txBox="1"/>
          <p:nvPr userDrawn="1"/>
        </p:nvSpPr>
        <p:spPr>
          <a:xfrm>
            <a:off x="7626996" y="3872895"/>
            <a:ext cx="41199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122 25wi Lecture Tunes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🏂</a:t>
            </a:r>
            <a:endParaRPr dirty="0">
              <a:solidFill>
                <a:srgbClr val="0563C1"/>
              </a:solidFill>
            </a:endParaRPr>
          </a:p>
        </p:txBody>
      </p:sp>
      <p:sp>
        <p:nvSpPr>
          <p:cNvPr id="16" name="Google Shape;47;p21">
            <a:extLst>
              <a:ext uri="{FF2B5EF4-FFF2-40B4-BE49-F238E27FC236}">
                <a16:creationId xmlns:a16="http://schemas.microsoft.com/office/drawing/2014/main" id="{E475762B-3273-1BE9-F027-5336AC497FEE}"/>
              </a:ext>
            </a:extLst>
          </p:cNvPr>
          <p:cNvSpPr/>
          <p:nvPr userDrawn="1"/>
        </p:nvSpPr>
        <p:spPr>
          <a:xfrm>
            <a:off x="3003546" y="5652102"/>
            <a:ext cx="1111254" cy="11144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Winter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12: Encapsulation, Constructors, More Instance Methods</a:t>
            </a:r>
          </a:p>
          <a:p>
            <a:pPr algn="ctr"/>
            <a:endParaRPr lang="en-US" sz="9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2" y="4125093"/>
            <a:ext cx="6816827" cy="1954786"/>
          </a:xfrm>
        </p:spPr>
        <p:txBody>
          <a:bodyPr/>
          <a:lstStyle/>
          <a:p>
            <a:r>
              <a:rPr lang="en-US" sz="3400" dirty="0"/>
              <a:t>Encapsulation, Constructors, More Instance Methods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74889B-5A77-0FA5-9782-25BAE045C4BD}"/>
              </a:ext>
            </a:extLst>
          </p:cNvPr>
          <p:cNvSpPr txBox="1"/>
          <p:nvPr/>
        </p:nvSpPr>
        <p:spPr>
          <a:xfrm>
            <a:off x="7249042" y="1840355"/>
            <a:ext cx="47557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Slido</a:t>
            </a:r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vote &amp; chat with neighbors:</a:t>
            </a:r>
          </a:p>
          <a:p>
            <a:pPr algn="ctr"/>
            <a:endParaRPr lang="en-US" sz="22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you most looking forward to in spring?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2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4E9BF9-0B25-DA2C-2D45-B7858D068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650" y="5665076"/>
            <a:ext cx="1111031" cy="111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v. Implementor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We have been the</a:t>
            </a:r>
            <a:r>
              <a:rPr lang="en-US" sz="4000" i="1" dirty="0"/>
              <a:t> </a:t>
            </a:r>
            <a:r>
              <a:rPr lang="en-US" sz="4000" u="sng" dirty="0"/>
              <a:t>clients</a:t>
            </a:r>
            <a:r>
              <a:rPr lang="en-US" sz="4000" dirty="0"/>
              <a:t> of many objects this quarter! 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Now we will become the </a:t>
            </a:r>
            <a:r>
              <a:rPr lang="en-US" sz="4000" u="sng" dirty="0"/>
              <a:t>implementors</a:t>
            </a:r>
            <a:r>
              <a:rPr lang="en-US" sz="4000" i="1" dirty="0"/>
              <a:t> </a:t>
            </a:r>
            <a:r>
              <a:rPr lang="en-US" sz="4000" dirty="0"/>
              <a:t>of our own objects! </a:t>
            </a:r>
          </a:p>
        </p:txBody>
      </p:sp>
    </p:spTree>
    <p:extLst>
      <p:ext uri="{BB962C8B-B14F-4D97-AF65-F5344CB8AC3E}">
        <p14:creationId xmlns:p14="http://schemas.microsoft.com/office/powerpoint/2010/main" val="1632884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71A8A-08BC-48F8-A30C-7DB7846B7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0280"/>
            <a:ext cx="10515600" cy="762635"/>
          </a:xfrm>
        </p:spPr>
        <p:txBody>
          <a:bodyPr>
            <a:noAutofit/>
          </a:bodyPr>
          <a:lstStyle/>
          <a:p>
            <a:r>
              <a:rPr lang="en-US" sz="3200" dirty="0"/>
              <a:t>What is the correct implementation of the </a:t>
            </a:r>
            <a:r>
              <a:rPr lang="en-US" sz="3200" dirty="0" err="1">
                <a:latin typeface="Consolas" panose="020B0609020204030204" pitchFamily="49" charset="0"/>
              </a:rPr>
              <a:t>distanceFrom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u="sng" dirty="0"/>
              <a:t>instance</a:t>
            </a:r>
            <a:r>
              <a:rPr lang="en-US" sz="3200" dirty="0"/>
              <a:t> method?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9931E9-E2D6-4C09-9698-D138BE9AC9B1}"/>
              </a:ext>
            </a:extLst>
          </p:cNvPr>
          <p:cNvSpPr txBox="1"/>
          <p:nvPr/>
        </p:nvSpPr>
        <p:spPr>
          <a:xfrm>
            <a:off x="616066" y="3137315"/>
            <a:ext cx="5070764" cy="1354217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distanceFrom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(x - x,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(y - y,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F364A2-AA8F-410F-B8FE-B7DC9351886C}"/>
              </a:ext>
            </a:extLst>
          </p:cNvPr>
          <p:cNvSpPr txBox="1"/>
          <p:nvPr/>
        </p:nvSpPr>
        <p:spPr>
          <a:xfrm>
            <a:off x="5975004" y="3165366"/>
            <a:ext cx="6154189" cy="1323439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distanceFrom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x,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y,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CC94F5-CB64-4FAF-9D77-4D66D585056D}"/>
              </a:ext>
            </a:extLst>
          </p:cNvPr>
          <p:cNvSpPr txBox="1"/>
          <p:nvPr/>
        </p:nvSpPr>
        <p:spPr>
          <a:xfrm>
            <a:off x="213362" y="5116284"/>
            <a:ext cx="5738552" cy="1354217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distanceFrom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x,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y,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943C2A-634F-4ACF-8AB3-73E3873BBF02}"/>
              </a:ext>
            </a:extLst>
          </p:cNvPr>
          <p:cNvSpPr txBox="1"/>
          <p:nvPr/>
        </p:nvSpPr>
        <p:spPr>
          <a:xfrm>
            <a:off x="556953" y="2734728"/>
            <a:ext cx="49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(A)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5BC1A2-FCC6-4E30-BD42-216F37ACDA8F}"/>
              </a:ext>
            </a:extLst>
          </p:cNvPr>
          <p:cNvSpPr txBox="1"/>
          <p:nvPr/>
        </p:nvSpPr>
        <p:spPr>
          <a:xfrm>
            <a:off x="5847543" y="2755989"/>
            <a:ext cx="49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(B)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13B8D7-5566-4DC4-9E41-FC9EFD5B53AC}"/>
              </a:ext>
            </a:extLst>
          </p:cNvPr>
          <p:cNvSpPr txBox="1"/>
          <p:nvPr/>
        </p:nvSpPr>
        <p:spPr>
          <a:xfrm>
            <a:off x="63731" y="4735410"/>
            <a:ext cx="49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(C)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C74F43B-58F8-4695-9C74-608427B8B2AE}"/>
                  </a:ext>
                </a:extLst>
              </p:cNvPr>
              <p:cNvSpPr txBox="1"/>
              <p:nvPr/>
            </p:nvSpPr>
            <p:spPr>
              <a:xfrm>
                <a:off x="4153601" y="2021708"/>
                <a:ext cx="4704989" cy="5963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C74F43B-58F8-4695-9C74-608427B8B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601" y="2021708"/>
                <a:ext cx="4704989" cy="596382"/>
              </a:xfrm>
              <a:prstGeom prst="rect">
                <a:avLst/>
              </a:prstGeom>
              <a:blipFill>
                <a:blip r:embed="rId2"/>
                <a:stretch>
                  <a:fillRect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FF1675B1-C581-470D-BBB0-5D39BBC310BA}"/>
              </a:ext>
            </a:extLst>
          </p:cNvPr>
          <p:cNvSpPr txBox="1"/>
          <p:nvPr/>
        </p:nvSpPr>
        <p:spPr>
          <a:xfrm>
            <a:off x="6096000" y="5115478"/>
            <a:ext cx="5974080" cy="1323439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distanceFrom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x,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y,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30B809-2B9B-D76E-3678-BB3B75D6FE28}"/>
              </a:ext>
            </a:extLst>
          </p:cNvPr>
          <p:cNvSpPr txBox="1"/>
          <p:nvPr/>
        </p:nvSpPr>
        <p:spPr>
          <a:xfrm>
            <a:off x="6012874" y="4682773"/>
            <a:ext cx="49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(D)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D147FE-3EA7-AD61-360D-D76C646DB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2423" y="293213"/>
            <a:ext cx="762635" cy="762635"/>
          </a:xfrm>
          <a:prstGeom prst="rect">
            <a:avLst/>
          </a:prstGeom>
        </p:spPr>
      </p:pic>
      <p:pic>
        <p:nvPicPr>
          <p:cNvPr id="13" name="Picture 12" descr="A red line with black lines and numbers&#10;&#10;AI-generated content may be incorrect.">
            <a:extLst>
              <a:ext uri="{FF2B5EF4-FFF2-40B4-BE49-F238E27FC236}">
                <a16:creationId xmlns:a16="http://schemas.microsoft.com/office/drawing/2014/main" id="{A8E8C605-FEDA-4D86-6D97-984AF54F5D8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3391"/>
          <a:stretch/>
        </p:blipFill>
        <p:spPr>
          <a:xfrm>
            <a:off x="9218352" y="1917109"/>
            <a:ext cx="2851728" cy="11234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30728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55A4AE13-A470-2666-6CE5-A0A97EEE1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0280"/>
            <a:ext cx="10515600" cy="762635"/>
          </a:xfrm>
        </p:spPr>
        <p:txBody>
          <a:bodyPr>
            <a:noAutofit/>
          </a:bodyPr>
          <a:lstStyle/>
          <a:p>
            <a:r>
              <a:rPr lang="en-US" sz="3200" dirty="0"/>
              <a:t>What is the correct implementation of the </a:t>
            </a:r>
            <a:r>
              <a:rPr lang="en-US" sz="3200" dirty="0" err="1">
                <a:latin typeface="Consolas" panose="020B0609020204030204" pitchFamily="49" charset="0"/>
              </a:rPr>
              <a:t>distanceFrom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u="sng" dirty="0"/>
              <a:t>instance</a:t>
            </a:r>
            <a:r>
              <a:rPr lang="en-US" sz="3200" dirty="0"/>
              <a:t> method?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9B13FD-5C41-7F26-9EC3-3DF1ED49CD12}"/>
              </a:ext>
            </a:extLst>
          </p:cNvPr>
          <p:cNvSpPr txBox="1"/>
          <p:nvPr/>
        </p:nvSpPr>
        <p:spPr>
          <a:xfrm>
            <a:off x="616066" y="3137315"/>
            <a:ext cx="5070764" cy="1354217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distanceFrom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(x - x,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(y - y,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FAF558-C8D0-3B39-B429-9339E6F1C2C3}"/>
              </a:ext>
            </a:extLst>
          </p:cNvPr>
          <p:cNvSpPr txBox="1"/>
          <p:nvPr/>
        </p:nvSpPr>
        <p:spPr>
          <a:xfrm>
            <a:off x="5975004" y="3165366"/>
            <a:ext cx="6154189" cy="1323439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distanceFrom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x,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y,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909F00-5156-7BCA-D56C-FB53FDBAF158}"/>
              </a:ext>
            </a:extLst>
          </p:cNvPr>
          <p:cNvSpPr txBox="1"/>
          <p:nvPr/>
        </p:nvSpPr>
        <p:spPr>
          <a:xfrm>
            <a:off x="213362" y="5116284"/>
            <a:ext cx="5738552" cy="1354217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distanceFrom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x,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otherPoint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y,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F51740-2952-7A5A-D01C-91590E079CDB}"/>
              </a:ext>
            </a:extLst>
          </p:cNvPr>
          <p:cNvSpPr txBox="1"/>
          <p:nvPr/>
        </p:nvSpPr>
        <p:spPr>
          <a:xfrm>
            <a:off x="556953" y="2734728"/>
            <a:ext cx="49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(A)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5E9BC4-2196-6D59-A422-F213D625E61A}"/>
              </a:ext>
            </a:extLst>
          </p:cNvPr>
          <p:cNvSpPr txBox="1"/>
          <p:nvPr/>
        </p:nvSpPr>
        <p:spPr>
          <a:xfrm>
            <a:off x="5847543" y="2755989"/>
            <a:ext cx="49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(B)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BA1FC8-B1CD-CB83-0295-48CA0F5646B3}"/>
              </a:ext>
            </a:extLst>
          </p:cNvPr>
          <p:cNvSpPr txBox="1"/>
          <p:nvPr/>
        </p:nvSpPr>
        <p:spPr>
          <a:xfrm>
            <a:off x="63731" y="4735410"/>
            <a:ext cx="49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(C)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9E8538-2CC3-6A44-8B6E-C61E609CE9AD}"/>
              </a:ext>
            </a:extLst>
          </p:cNvPr>
          <p:cNvSpPr txBox="1"/>
          <p:nvPr/>
        </p:nvSpPr>
        <p:spPr>
          <a:xfrm>
            <a:off x="6096000" y="5115478"/>
            <a:ext cx="5974080" cy="1323439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distanceFrom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x,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267F99"/>
                </a:solidFill>
                <a:latin typeface="Consolas" panose="020B0609020204030204" pitchFamily="49" charset="0"/>
              </a:rPr>
              <a:t>double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pow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otherY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y,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1080"/>
                </a:solidFill>
                <a:latin typeface="Consolas" panose="020B0609020204030204" pitchFamily="49" charset="0"/>
              </a:rPr>
              <a:t>Math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95E26"/>
                </a:solidFill>
                <a:latin typeface="Consolas" panose="020B0609020204030204" pitchFamily="49" charset="0"/>
              </a:rPr>
              <a:t>sqrt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xTerm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yTerm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B9BFCD-13A4-273E-0766-B92C93328E12}"/>
              </a:ext>
            </a:extLst>
          </p:cNvPr>
          <p:cNvSpPr txBox="1"/>
          <p:nvPr/>
        </p:nvSpPr>
        <p:spPr>
          <a:xfrm>
            <a:off x="6012874" y="4682773"/>
            <a:ext cx="49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(D)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037B77-42AE-9C6E-3BEE-AF676A4E6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2423" y="293213"/>
            <a:ext cx="762635" cy="7626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16F23B-1832-2647-E6F3-4D82155A41BC}"/>
                  </a:ext>
                </a:extLst>
              </p:cNvPr>
              <p:cNvSpPr txBox="1"/>
              <p:nvPr/>
            </p:nvSpPr>
            <p:spPr>
              <a:xfrm>
                <a:off x="4153601" y="2021708"/>
                <a:ext cx="4704989" cy="5963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16F23B-1832-2647-E6F3-4D82155A4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601" y="2021708"/>
                <a:ext cx="4704989" cy="596382"/>
              </a:xfrm>
              <a:prstGeom prst="rect">
                <a:avLst/>
              </a:prstGeom>
              <a:blipFill>
                <a:blip r:embed="rId3"/>
                <a:stretch>
                  <a:fillRect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red line with black lines and numbers&#10;&#10;AI-generated content may be incorrect.">
            <a:extLst>
              <a:ext uri="{FF2B5EF4-FFF2-40B4-BE49-F238E27FC236}">
                <a16:creationId xmlns:a16="http://schemas.microsoft.com/office/drawing/2014/main" id="{99E74467-B9E1-7D8A-86F5-79C39A443A7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3391"/>
          <a:stretch/>
        </p:blipFill>
        <p:spPr>
          <a:xfrm>
            <a:off x="9218352" y="1917109"/>
            <a:ext cx="2851728" cy="11234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94693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toString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toString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"String representation of object"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32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200" dirty="0"/>
              <a:t>The </a:t>
            </a:r>
            <a:r>
              <a:rPr lang="en-US" sz="3200" dirty="0" err="1">
                <a:latin typeface="Consolas" panose="020B0609020204030204" pitchFamily="49" charset="0"/>
              </a:rPr>
              <a:t>toString</a:t>
            </a:r>
            <a:r>
              <a:rPr lang="en-US" sz="3200" dirty="0">
                <a:latin typeface="Consolas" panose="020B0609020204030204" pitchFamily="49" charset="0"/>
              </a:rPr>
              <a:t>()</a:t>
            </a:r>
            <a:r>
              <a:rPr lang="en-US" sz="3200" dirty="0"/>
              <a:t> method is </a:t>
            </a:r>
            <a:r>
              <a:rPr lang="en-US" sz="3200" u="sng" dirty="0"/>
              <a:t>automatically</a:t>
            </a:r>
            <a:r>
              <a:rPr lang="en-US" sz="3200" dirty="0"/>
              <a:t> called whenever an object is treated like a </a:t>
            </a:r>
            <a:r>
              <a:rPr lang="en-US" sz="3200" dirty="0">
                <a:latin typeface="Consolas" panose="020B0609020204030204" pitchFamily="49" charset="0"/>
              </a:rPr>
              <a:t>String</a:t>
            </a:r>
            <a:r>
              <a:rPr lang="en-US" sz="3200" dirty="0"/>
              <a:t>! </a:t>
            </a:r>
          </a:p>
          <a:p>
            <a:pPr marL="0" indent="0">
              <a:buNone/>
            </a:pP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306728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toString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140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toString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"String representation of object"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32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200" dirty="0"/>
              <a:t>The </a:t>
            </a:r>
            <a:r>
              <a:rPr lang="en-US" sz="3200" dirty="0" err="1">
                <a:latin typeface="Consolas" panose="020B0609020204030204" pitchFamily="49" charset="0"/>
              </a:rPr>
              <a:t>toString</a:t>
            </a:r>
            <a:r>
              <a:rPr lang="en-US" sz="3200" dirty="0">
                <a:latin typeface="Consolas" panose="020B0609020204030204" pitchFamily="49" charset="0"/>
              </a:rPr>
              <a:t>()</a:t>
            </a:r>
            <a:r>
              <a:rPr lang="en-US" sz="3200" dirty="0"/>
              <a:t> method is </a:t>
            </a:r>
            <a:r>
              <a:rPr lang="en-US" sz="3200" u="sng" dirty="0"/>
              <a:t>automatically</a:t>
            </a:r>
            <a:r>
              <a:rPr lang="en-US" sz="3200" dirty="0"/>
              <a:t> called whenever an object is treated like a </a:t>
            </a:r>
            <a:r>
              <a:rPr lang="en-US" sz="3200" dirty="0">
                <a:latin typeface="Consolas" panose="020B0609020204030204" pitchFamily="49" charset="0"/>
              </a:rPr>
              <a:t>String</a:t>
            </a:r>
            <a:r>
              <a:rPr lang="en-US" sz="3200" dirty="0"/>
              <a:t>! </a:t>
            </a:r>
          </a:p>
          <a:p>
            <a:pPr marL="0" indent="0">
              <a:buNone/>
            </a:pPr>
            <a:endParaRPr lang="en-US" sz="3200" i="1" dirty="0"/>
          </a:p>
          <a:p>
            <a:pPr marL="0" indent="0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Wait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: Why not write a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print()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method that prints out the String representation to the console? All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toString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does is </a:t>
            </a:r>
            <a:r>
              <a:rPr lang="en-US" sz="3200" u="sng" dirty="0">
                <a:solidFill>
                  <a:schemeClr val="accent5">
                    <a:lumMod val="75000"/>
                  </a:schemeClr>
                </a:solidFill>
              </a:rPr>
              <a:t>return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a String! </a:t>
            </a:r>
          </a:p>
        </p:txBody>
      </p:sp>
    </p:spTree>
    <p:extLst>
      <p:ext uri="{BB962C8B-B14F-4D97-AF65-F5344CB8AC3E}">
        <p14:creationId xmlns:p14="http://schemas.microsoft.com/office/powerpoint/2010/main" val="309053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Warm Up</a:t>
            </a:r>
          </a:p>
          <a:p>
            <a:pPr>
              <a:spcAft>
                <a:spcPts val="1200"/>
              </a:spcAft>
            </a:pPr>
            <a:r>
              <a:rPr lang="en-US" dirty="0"/>
              <a:t>More Instance Methods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Encapsulation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Constructors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365723" y="3465362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67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Encapsulation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Objects </a:t>
            </a:r>
            <a:r>
              <a:rPr lang="en-US" sz="3600" b="1" dirty="0"/>
              <a:t>encapsulate</a:t>
            </a:r>
            <a:r>
              <a:rPr lang="en-US" sz="3600" dirty="0"/>
              <a:t> state and expose behavior. 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b="1" dirty="0"/>
              <a:t>Encapsulation</a:t>
            </a:r>
            <a:r>
              <a:rPr lang="en-US" sz="3600" dirty="0"/>
              <a:t> is hiding implementation details of an object from its clients. (Clients = chaos, y’all.)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Encapsulation provides </a:t>
            </a:r>
            <a:r>
              <a:rPr lang="en-US" sz="3600" i="1" dirty="0"/>
              <a:t>abstraction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905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The </a:t>
            </a:r>
            <a:r>
              <a:rPr lang="en-US" sz="3600" dirty="0">
                <a:solidFill>
                  <a:schemeClr val="accent2"/>
                </a:solidFill>
                <a:latin typeface="Consolas" panose="020B0609020204030204" pitchFamily="49" charset="0"/>
              </a:rPr>
              <a:t>private</a:t>
            </a:r>
            <a:r>
              <a:rPr lang="en-US" sz="3600" dirty="0">
                <a:solidFill>
                  <a:schemeClr val="accent2"/>
                </a:solidFill>
              </a:rPr>
              <a:t> </a:t>
            </a:r>
            <a:r>
              <a:rPr lang="en-US" sz="3600" dirty="0"/>
              <a:t>keyword is an </a:t>
            </a:r>
            <a:r>
              <a:rPr lang="en-US" sz="3600" b="1" dirty="0"/>
              <a:t>access modifier</a:t>
            </a:r>
            <a:r>
              <a:rPr lang="en-US" sz="3600" i="1" dirty="0"/>
              <a:t> </a:t>
            </a:r>
            <a:r>
              <a:rPr lang="en-US" sz="3600" dirty="0"/>
              <a:t>(like </a:t>
            </a:r>
            <a:r>
              <a:rPr lang="en-US" sz="3600" dirty="0">
                <a:latin typeface="Consolas" panose="020B0609020204030204" pitchFamily="49" charset="0"/>
              </a:rPr>
              <a:t>public</a:t>
            </a:r>
            <a:r>
              <a:rPr lang="en-US" sz="3600" dirty="0"/>
              <a:t>)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Fields declared </a:t>
            </a:r>
            <a:r>
              <a:rPr lang="en-US" sz="3600" dirty="0">
                <a:solidFill>
                  <a:schemeClr val="accent2"/>
                </a:solidFill>
                <a:latin typeface="Consolas" panose="020B0609020204030204" pitchFamily="49" charset="0"/>
              </a:rPr>
              <a:t>private</a:t>
            </a:r>
            <a:r>
              <a:rPr lang="en-US" sz="3600" dirty="0">
                <a:solidFill>
                  <a:schemeClr val="accent2"/>
                </a:solidFill>
              </a:rPr>
              <a:t> </a:t>
            </a:r>
            <a:r>
              <a:rPr lang="en-US" sz="3600" dirty="0"/>
              <a:t>cannot be accessed by any code outside of the class.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We </a:t>
            </a:r>
            <a:r>
              <a:rPr lang="en-US" sz="3600" u="sng" dirty="0"/>
              <a:t>always</a:t>
            </a:r>
            <a:r>
              <a:rPr lang="en-US" sz="3600" b="1" dirty="0"/>
              <a:t> </a:t>
            </a:r>
            <a:r>
              <a:rPr lang="en-US" sz="3600" dirty="0"/>
              <a:t>want to encapsulate our objects’ fields by declaring them </a:t>
            </a:r>
            <a:r>
              <a:rPr lang="en-US" sz="3600" dirty="0">
                <a:solidFill>
                  <a:schemeClr val="accent2"/>
                </a:solidFill>
                <a:latin typeface="Consolas" panose="020B0609020204030204" pitchFamily="49" charset="0"/>
              </a:rPr>
              <a:t>private</a:t>
            </a:r>
            <a:r>
              <a:rPr lang="en-US" sz="3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61715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Accessors and Mutators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Declaring fields as private removes all access from the user.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If we want to give some back, we can define instance methods.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9C9E860-651D-45B1-8B8C-5D6063AE53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608390"/>
              </p:ext>
            </p:extLst>
          </p:nvPr>
        </p:nvGraphicFramePr>
        <p:xfrm>
          <a:off x="972589" y="3662205"/>
          <a:ext cx="10437091" cy="2849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1710">
                  <a:extLst>
                    <a:ext uri="{9D8B030D-6E8A-4147-A177-3AD203B41FA5}">
                      <a16:colId xmlns:a16="http://schemas.microsoft.com/office/drawing/2014/main" val="3944959879"/>
                    </a:ext>
                  </a:extLst>
                </a:gridCol>
                <a:gridCol w="5765381">
                  <a:extLst>
                    <a:ext uri="{9D8B030D-6E8A-4147-A177-3AD203B41FA5}">
                      <a16:colId xmlns:a16="http://schemas.microsoft.com/office/drawing/2014/main" val="48658348"/>
                    </a:ext>
                  </a:extLst>
                </a:gridCol>
              </a:tblGrid>
              <a:tr h="71235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Accessors (“getters”)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Mutators (“setters”)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082704"/>
                  </a:ext>
                </a:extLst>
              </a:tr>
              <a:tr h="7123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getX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setX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(int </a:t>
                      </a:r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newX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251010"/>
                  </a:ext>
                </a:extLst>
              </a:tr>
              <a:tr h="7123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getY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setY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(int </a:t>
                      </a:r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newY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575672"/>
                  </a:ext>
                </a:extLst>
              </a:tr>
              <a:tr h="712358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setLocation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(int </a:t>
                      </a:r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newX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, int </a:t>
                      </a:r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newY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14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2471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Encapsulation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Objects </a:t>
            </a:r>
            <a:r>
              <a:rPr lang="en-US" sz="3600" b="1" dirty="0"/>
              <a:t>encapsulate</a:t>
            </a:r>
            <a:r>
              <a:rPr lang="en-US" sz="3600" dirty="0"/>
              <a:t> state and expose behavior. 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b="1" dirty="0"/>
              <a:t>Encapsulation</a:t>
            </a:r>
            <a:r>
              <a:rPr lang="en-US" sz="3600" dirty="0"/>
              <a:t> is hiding implementation details of an object from its clients. 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Encapsulation provides </a:t>
            </a:r>
            <a:r>
              <a:rPr lang="en-US" sz="3600" i="1" dirty="0"/>
              <a:t>abstraction</a:t>
            </a:r>
            <a:r>
              <a:rPr lang="en-US" sz="3600" dirty="0"/>
              <a:t>.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Encapsulation also gives the implementor flexibility! </a:t>
            </a:r>
          </a:p>
        </p:txBody>
      </p:sp>
    </p:spTree>
    <p:extLst>
      <p:ext uri="{BB962C8B-B14F-4D97-AF65-F5344CB8AC3E}">
        <p14:creationId xmlns:p14="http://schemas.microsoft.com/office/powerpoint/2010/main" val="487708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Warm Up</a:t>
            </a:r>
          </a:p>
          <a:p>
            <a:pPr>
              <a:spcAft>
                <a:spcPts val="1200"/>
              </a:spcAft>
            </a:pPr>
            <a:r>
              <a:rPr lang="en-US" dirty="0"/>
              <a:t>More Instance Methods</a:t>
            </a:r>
          </a:p>
          <a:p>
            <a:pPr>
              <a:spcAft>
                <a:spcPts val="1200"/>
              </a:spcAft>
            </a:pPr>
            <a:r>
              <a:rPr lang="en-US" dirty="0"/>
              <a:t>Encapsulation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Constructors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0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Encapsulation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While users can still access and modify our Point’s fields with the instance methods we defined, </a:t>
            </a:r>
            <a:r>
              <a:rPr lang="en-US" sz="3200" i="1" dirty="0"/>
              <a:t>we have control of how they do so</a:t>
            </a:r>
            <a:r>
              <a:rPr lang="en-US" sz="3200" dirty="0"/>
              <a:t>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Example: Can only accept positive coordinate values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Another Example: Can swap out our underlying implementation to use polar coordinates instead! </a:t>
            </a:r>
          </a:p>
        </p:txBody>
      </p:sp>
    </p:spTree>
    <p:extLst>
      <p:ext uri="{BB962C8B-B14F-4D97-AF65-F5344CB8AC3E}">
        <p14:creationId xmlns:p14="http://schemas.microsoft.com/office/powerpoint/2010/main" val="1347984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Warm Up</a:t>
            </a:r>
          </a:p>
          <a:p>
            <a:pPr>
              <a:spcAft>
                <a:spcPts val="1200"/>
              </a:spcAft>
            </a:pPr>
            <a:r>
              <a:rPr lang="en-US" dirty="0"/>
              <a:t>More Instance Methods</a:t>
            </a:r>
          </a:p>
          <a:p>
            <a:pPr>
              <a:spcAft>
                <a:spcPts val="1200"/>
              </a:spcAft>
            </a:pPr>
            <a:r>
              <a:rPr lang="en-US" dirty="0"/>
              <a:t>Encapsulation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Constructors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145355" y="411375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74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Constructors are called when we first create a new instance of a class.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36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If we don’t write any constructors, Java provides one that takes no parameters and just sets each field to its default value. </a:t>
            </a:r>
          </a:p>
        </p:txBody>
      </p:sp>
    </p:spTree>
    <p:extLst>
      <p:ext uri="{BB962C8B-B14F-4D97-AF65-F5344CB8AC3E}">
        <p14:creationId xmlns:p14="http://schemas.microsoft.com/office/powerpoint/2010/main" val="2600105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 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initialX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initialY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x =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initialX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y =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initialY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66882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keyword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The </a:t>
            </a:r>
            <a:r>
              <a:rPr lang="en-US" sz="3600" dirty="0">
                <a:solidFill>
                  <a:schemeClr val="accent3"/>
                </a:solidFill>
                <a:latin typeface="Consolas" panose="020B0609020204030204" pitchFamily="49" charset="0"/>
              </a:rPr>
              <a:t>this</a:t>
            </a:r>
            <a:r>
              <a:rPr lang="en-US" sz="3600" dirty="0"/>
              <a:t> keyword refers to the current object in a method or constructor.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You can use it to refer to an object’s fields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err="1">
                <a:latin typeface="Consolas" panose="020B0609020204030204" pitchFamily="49" charset="0"/>
              </a:rPr>
              <a:t>this.x</a:t>
            </a:r>
            <a:r>
              <a:rPr lang="en-US" sz="3600" dirty="0"/>
              <a:t>, </a:t>
            </a:r>
            <a:r>
              <a:rPr lang="en-US" sz="3600" dirty="0" err="1">
                <a:latin typeface="Consolas" panose="020B0609020204030204" pitchFamily="49" charset="0"/>
              </a:rPr>
              <a:t>this.y</a:t>
            </a:r>
            <a:endParaRPr lang="en-US" sz="3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You can use it to refer to an object’s instance methods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err="1">
                <a:latin typeface="Consolas" panose="020B0609020204030204" pitchFamily="49" charset="0"/>
              </a:rPr>
              <a:t>this.setX</a:t>
            </a:r>
            <a:r>
              <a:rPr lang="en-US" sz="3600" dirty="0">
                <a:latin typeface="Consolas" panose="020B0609020204030204" pitchFamily="49" charset="0"/>
              </a:rPr>
              <a:t>(</a:t>
            </a:r>
            <a:r>
              <a:rPr lang="en-US" sz="3600" dirty="0" err="1">
                <a:latin typeface="Consolas" panose="020B0609020204030204" pitchFamily="49" charset="0"/>
              </a:rPr>
              <a:t>newX</a:t>
            </a:r>
            <a:r>
              <a:rPr lang="en-US" sz="36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250633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Constructor 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initialX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initialY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x =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initialX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y =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initialY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If we write </a:t>
            </a:r>
            <a:r>
              <a:rPr lang="en-US" sz="3600" u="sng" dirty="0"/>
              <a:t>any</a:t>
            </a:r>
            <a:r>
              <a:rPr lang="en-US" sz="3600" i="1" dirty="0"/>
              <a:t> </a:t>
            </a:r>
            <a:r>
              <a:rPr lang="en-US" sz="3600" dirty="0"/>
              <a:t>constructors, Java no longer provides one for us. </a:t>
            </a:r>
          </a:p>
        </p:txBody>
      </p:sp>
    </p:spTree>
    <p:extLst>
      <p:ext uri="{BB962C8B-B14F-4D97-AF65-F5344CB8AC3E}">
        <p14:creationId xmlns:p14="http://schemas.microsoft.com/office/powerpoint/2010/main" val="414205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keyword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dirty="0"/>
              <a:t>The </a:t>
            </a:r>
            <a:r>
              <a:rPr lang="en-US" sz="3600" dirty="0">
                <a:solidFill>
                  <a:schemeClr val="accent3"/>
                </a:solidFill>
                <a:latin typeface="Consolas" panose="020B0609020204030204" pitchFamily="49" charset="0"/>
              </a:rPr>
              <a:t>this</a:t>
            </a:r>
            <a:r>
              <a:rPr lang="en-US" sz="3600" dirty="0"/>
              <a:t> keyword refers to the current object in a method or constructor.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You can use it to refer to an object’s fields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err="1">
                <a:latin typeface="Consolas" panose="020B0609020204030204" pitchFamily="49" charset="0"/>
              </a:rPr>
              <a:t>this.x</a:t>
            </a:r>
            <a:r>
              <a:rPr lang="en-US" sz="3600" dirty="0"/>
              <a:t>, </a:t>
            </a:r>
            <a:r>
              <a:rPr lang="en-US" sz="3600" dirty="0" err="1">
                <a:latin typeface="Consolas" panose="020B0609020204030204" pitchFamily="49" charset="0"/>
              </a:rPr>
              <a:t>this.y</a:t>
            </a:r>
            <a:endParaRPr lang="en-US" sz="3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You can use it to refer to an object’s instance methods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err="1">
                <a:latin typeface="Consolas" panose="020B0609020204030204" pitchFamily="49" charset="0"/>
              </a:rPr>
              <a:t>this.setX</a:t>
            </a:r>
            <a:r>
              <a:rPr lang="en-US" sz="3600" dirty="0">
                <a:latin typeface="Consolas" panose="020B0609020204030204" pitchFamily="49" charset="0"/>
              </a:rPr>
              <a:t>(</a:t>
            </a:r>
            <a:r>
              <a:rPr lang="en-US" sz="3600" dirty="0" err="1">
                <a:latin typeface="Consolas" panose="020B0609020204030204" pitchFamily="49" charset="0"/>
              </a:rPr>
              <a:t>newX</a:t>
            </a:r>
            <a:r>
              <a:rPr lang="en-US" sz="36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You can use it to call one constructor from another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>
                <a:latin typeface="Consolas" panose="020B0609020204030204" pitchFamily="49" charset="0"/>
              </a:rPr>
              <a:t>this(0, 0)</a:t>
            </a:r>
          </a:p>
        </p:txBody>
      </p:sp>
    </p:spTree>
    <p:extLst>
      <p:ext uri="{BB962C8B-B14F-4D97-AF65-F5344CB8AC3E}">
        <p14:creationId xmlns:p14="http://schemas.microsoft.com/office/powerpoint/2010/main" val="1707113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sz="3200" dirty="0"/>
              <a:t>Programming Assignment 2 (P2) due tomorrow, Thursday Feb 20</a:t>
            </a:r>
            <a:r>
              <a:rPr lang="en-US" sz="3200" baseline="30000" dirty="0"/>
              <a:t>th</a:t>
            </a:r>
            <a:endParaRPr lang="en-US" sz="3200" dirty="0"/>
          </a:p>
          <a:p>
            <a:pPr lvl="1"/>
            <a:r>
              <a:rPr lang="en-US" sz="2800" dirty="0"/>
              <a:t>Creative Project 2 will be released on Friday, focused on OOP</a:t>
            </a:r>
          </a:p>
          <a:p>
            <a:r>
              <a:rPr lang="en-US" sz="3200" dirty="0"/>
              <a:t>Resubmission Cycle 4 (R4) for out soon! </a:t>
            </a:r>
          </a:p>
          <a:p>
            <a:r>
              <a:rPr lang="en-US" sz="3200" dirty="0"/>
              <a:t>Quiz 1 was yesterday, we have some quiz makeups to administer then we'll be releasing grades</a:t>
            </a:r>
          </a:p>
          <a:p>
            <a:pPr lvl="1"/>
            <a:r>
              <a:rPr lang="en-US" sz="2800" dirty="0"/>
              <a:t>Grades will be released just before Quiz 2</a:t>
            </a:r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Warm Up</a:t>
            </a:r>
          </a:p>
          <a:p>
            <a:pPr>
              <a:spcAft>
                <a:spcPts val="1200"/>
              </a:spcAft>
            </a:pPr>
            <a:r>
              <a:rPr lang="en-US" dirty="0"/>
              <a:t>More Instance Methods</a:t>
            </a:r>
          </a:p>
          <a:p>
            <a:pPr>
              <a:spcAft>
                <a:spcPts val="1200"/>
              </a:spcAft>
            </a:pPr>
            <a:r>
              <a:rPr lang="en-US" dirty="0"/>
              <a:t>Encapsulation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Constructors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2670062" y="2117576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EE887-43D8-41AC-9DEA-F6C9D38B7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93114"/>
            <a:ext cx="10515600" cy="76263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 p and p2 hold after the following code is executed?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EDA779-7E36-4DD3-A785-225F915503D0}"/>
              </a:ext>
            </a:extLst>
          </p:cNvPr>
          <p:cNvSpPr txBox="1"/>
          <p:nvPr/>
        </p:nvSpPr>
        <p:spPr>
          <a:xfrm>
            <a:off x="6871855" y="2361291"/>
            <a:ext cx="4943302" cy="3483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(3, 10)		p2: (3, 10)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(3, -99)	p2: (3, 100)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(0, -99)	p2: (3, 100)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(3, -99)	p2: (0, 100)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(0, -99)	p2: (3, 10)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56C754-85F9-45FB-4391-8F51FA1E5F3D}"/>
              </a:ext>
            </a:extLst>
          </p:cNvPr>
          <p:cNvSpPr txBox="1"/>
          <p:nvPr/>
        </p:nvSpPr>
        <p:spPr>
          <a:xfrm>
            <a:off x="598516" y="2809702"/>
            <a:ext cx="510401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latin typeface="Consolas" panose="020B0609020204030204" pitchFamily="49" charset="0"/>
              </a:rPr>
              <a:t>3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latin typeface="Consolas" panose="020B0609020204030204" pitchFamily="49" charset="0"/>
              </a:rPr>
              <a:t>10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p2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p;</a:t>
            </a:r>
          </a:p>
          <a:p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p2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latin typeface="Consolas" panose="020B0609020204030204" pitchFamily="49" charset="0"/>
              </a:rPr>
              <a:t>100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</a:t>
            </a:r>
            <a:r>
              <a:rPr lang="en-US" sz="2800" dirty="0">
                <a:latin typeface="Consolas" panose="020B0609020204030204" pitchFamily="49" charset="0"/>
              </a:rPr>
              <a:t> -99;</a:t>
            </a:r>
            <a:endParaRPr lang="en-US" sz="28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D4F60C-33D7-A6CC-E390-8EBF63C63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2423" y="293213"/>
            <a:ext cx="762635" cy="76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69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C2D11657-1861-4A3F-84A6-75759F2AA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93114"/>
            <a:ext cx="10515600" cy="76263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 p and p2 hold after the following code is executed?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B17AFD-D496-473D-BD25-38CF329827E9}"/>
              </a:ext>
            </a:extLst>
          </p:cNvPr>
          <p:cNvSpPr txBox="1"/>
          <p:nvPr/>
        </p:nvSpPr>
        <p:spPr>
          <a:xfrm>
            <a:off x="598516" y="2809702"/>
            <a:ext cx="510401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latin typeface="Consolas" panose="020B0609020204030204" pitchFamily="49" charset="0"/>
              </a:rPr>
              <a:t>3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latin typeface="Consolas" panose="020B0609020204030204" pitchFamily="49" charset="0"/>
              </a:rPr>
              <a:t>10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p2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p;</a:t>
            </a:r>
          </a:p>
          <a:p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p2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latin typeface="Consolas" panose="020B0609020204030204" pitchFamily="49" charset="0"/>
              </a:rPr>
              <a:t>100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latin typeface="Consolas" panose="020B0609020204030204" pitchFamily="49" charset="0"/>
              </a:rPr>
              <a:t>-99;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E15C73-DD7C-4656-96A0-5A2C118DF197}"/>
              </a:ext>
            </a:extLst>
          </p:cNvPr>
          <p:cNvSpPr txBox="1"/>
          <p:nvPr/>
        </p:nvSpPr>
        <p:spPr>
          <a:xfrm>
            <a:off x="6871855" y="2361291"/>
            <a:ext cx="4943302" cy="3483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(3, 10)		p2: (3, 10)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(3, -99)	p2: (3, 100)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(0, -99)	p2: (3, 100)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(3, -99)	p2: (0, 100)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(0, -99)	p2: (3, 10)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A0CA692F-A1A0-3680-4FAF-B18FCF4D7716}"/>
              </a:ext>
            </a:extLst>
          </p:cNvPr>
          <p:cNvSpPr/>
          <p:nvPr/>
        </p:nvSpPr>
        <p:spPr>
          <a:xfrm>
            <a:off x="220980" y="2956560"/>
            <a:ext cx="377536" cy="2667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118630D6-F470-0F55-1FD0-367C0C44CDC0}"/>
              </a:ext>
            </a:extLst>
          </p:cNvPr>
          <p:cNvSpPr/>
          <p:nvPr/>
        </p:nvSpPr>
        <p:spPr>
          <a:xfrm>
            <a:off x="220980" y="3429000"/>
            <a:ext cx="377536" cy="266700"/>
          </a:xfrm>
          <a:prstGeom prst="rightArrow">
            <a:avLst/>
          </a:prstGeom>
          <a:solidFill>
            <a:srgbClr val="FF40FF"/>
          </a:solidFill>
          <a:ln>
            <a:solidFill>
              <a:srgbClr val="FF4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CE2A0DA7-49F9-E086-417F-49D6500C09C3}"/>
              </a:ext>
            </a:extLst>
          </p:cNvPr>
          <p:cNvSpPr/>
          <p:nvPr/>
        </p:nvSpPr>
        <p:spPr>
          <a:xfrm>
            <a:off x="220980" y="3836221"/>
            <a:ext cx="377536" cy="2667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1B9E2B7D-4EF9-1E1E-95B1-D46D24A5D7CD}"/>
              </a:ext>
            </a:extLst>
          </p:cNvPr>
          <p:cNvSpPr/>
          <p:nvPr/>
        </p:nvSpPr>
        <p:spPr>
          <a:xfrm>
            <a:off x="220980" y="5550284"/>
            <a:ext cx="377536" cy="26670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931497FC-8DC4-EBBD-43A3-343B34B302BB}"/>
              </a:ext>
            </a:extLst>
          </p:cNvPr>
          <p:cNvSpPr/>
          <p:nvPr/>
        </p:nvSpPr>
        <p:spPr>
          <a:xfrm>
            <a:off x="220980" y="4673623"/>
            <a:ext cx="377536" cy="2667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3266362C-2310-BD88-2D24-FDE10296D0A2}"/>
              </a:ext>
            </a:extLst>
          </p:cNvPr>
          <p:cNvSpPr/>
          <p:nvPr/>
        </p:nvSpPr>
        <p:spPr>
          <a:xfrm>
            <a:off x="220980" y="4230624"/>
            <a:ext cx="377536" cy="2667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7E8D8D26-E52E-CAAD-2B8E-4B0ABFC33F68}"/>
              </a:ext>
            </a:extLst>
          </p:cNvPr>
          <p:cNvSpPr/>
          <p:nvPr/>
        </p:nvSpPr>
        <p:spPr>
          <a:xfrm>
            <a:off x="220980" y="5127577"/>
            <a:ext cx="377536" cy="266700"/>
          </a:xfrm>
          <a:prstGeom prst="rightArrow">
            <a:avLst/>
          </a:prstGeom>
          <a:solidFill>
            <a:srgbClr val="FF9300"/>
          </a:solidFill>
          <a:ln>
            <a:solidFill>
              <a:srgbClr val="FF9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EA395E-DF42-1159-5195-0AAA6C17B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2423" y="293213"/>
            <a:ext cx="762635" cy="76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09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C2D11657-1861-4A3F-84A6-75759F2AA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93114"/>
            <a:ext cx="10515600" cy="76263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 p and p2 hold after the following code is executed?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B17AFD-D496-473D-BD25-38CF329827E9}"/>
              </a:ext>
            </a:extLst>
          </p:cNvPr>
          <p:cNvSpPr txBox="1"/>
          <p:nvPr/>
        </p:nvSpPr>
        <p:spPr>
          <a:xfrm>
            <a:off x="598516" y="2809702"/>
            <a:ext cx="510401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x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latin typeface="Consolas" panose="020B0609020204030204" pitchFamily="49" charset="0"/>
              </a:rPr>
              <a:t>3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latin typeface="Consolas" panose="020B0609020204030204" pitchFamily="49" charset="0"/>
              </a:rPr>
              <a:t>10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p2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p;</a:t>
            </a:r>
          </a:p>
          <a:p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p2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latin typeface="Consolas" panose="020B0609020204030204" pitchFamily="49" charset="0"/>
              </a:rPr>
              <a:t>100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Point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y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</a:t>
            </a:r>
            <a:r>
              <a:rPr lang="en-US" sz="2800" dirty="0">
                <a:latin typeface="Consolas" panose="020B0609020204030204" pitchFamily="49" charset="0"/>
              </a:rPr>
              <a:t>-99;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E15C73-DD7C-4656-96A0-5A2C118DF197}"/>
              </a:ext>
            </a:extLst>
          </p:cNvPr>
          <p:cNvSpPr txBox="1"/>
          <p:nvPr/>
        </p:nvSpPr>
        <p:spPr>
          <a:xfrm>
            <a:off x="6871855" y="2361291"/>
            <a:ext cx="4943302" cy="3483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(3, 10)		p2: (3, 10)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(3, -99)	p2: (3, 100)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(0, -99)	p2: (3, 100)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(3, -99)	p2: (0, 100)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UcPeriod"/>
            </a:pPr>
            <a:r>
              <a:rPr lang="en-US" sz="3000" b="1" dirty="0">
                <a:solidFill>
                  <a:schemeClr val="accent1"/>
                </a:solidFill>
              </a:rPr>
              <a:t> </a:t>
            </a:r>
            <a:r>
              <a:rPr lang="en-US" sz="3000" dirty="0"/>
              <a:t>p: (0, -99)	p2: (3, 10)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B716C7-6BF3-089B-5B06-DEC18DFE57DD}"/>
              </a:ext>
            </a:extLst>
          </p:cNvPr>
          <p:cNvSpPr txBox="1"/>
          <p:nvPr/>
        </p:nvSpPr>
        <p:spPr>
          <a:xfrm>
            <a:off x="2696093" y="6187534"/>
            <a:ext cx="548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3200" dirty="0"/>
              <a:t>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406185-4A56-C7E9-9FA8-503EC41EBE60}"/>
              </a:ext>
            </a:extLst>
          </p:cNvPr>
          <p:cNvSpPr txBox="1"/>
          <p:nvPr/>
        </p:nvSpPr>
        <p:spPr>
          <a:xfrm>
            <a:off x="3244735" y="6187534"/>
            <a:ext cx="90678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0, 0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55C6E0-F683-96C6-39DF-C594B09B66C5}"/>
              </a:ext>
            </a:extLst>
          </p:cNvPr>
          <p:cNvSpPr txBox="1"/>
          <p:nvPr/>
        </p:nvSpPr>
        <p:spPr>
          <a:xfrm>
            <a:off x="3252473" y="6179998"/>
            <a:ext cx="90678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40FF"/>
                </a:solidFill>
              </a:rPr>
              <a:t>3</a:t>
            </a:r>
            <a:r>
              <a:rPr lang="en-US" sz="3200" dirty="0"/>
              <a:t>, 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CFA0B7-08ED-3B78-B43B-93372EC622B4}"/>
              </a:ext>
            </a:extLst>
          </p:cNvPr>
          <p:cNvSpPr txBox="1"/>
          <p:nvPr/>
        </p:nvSpPr>
        <p:spPr>
          <a:xfrm>
            <a:off x="3254676" y="6179998"/>
            <a:ext cx="11658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40FF"/>
                </a:solidFill>
              </a:rPr>
              <a:t>3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F7B731"/>
                </a:solidFill>
              </a:rPr>
              <a:t>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8AF27C-2F01-7A92-F2F8-F4BB06EA98C2}"/>
              </a:ext>
            </a:extLst>
          </p:cNvPr>
          <p:cNvSpPr txBox="1"/>
          <p:nvPr/>
        </p:nvSpPr>
        <p:spPr>
          <a:xfrm>
            <a:off x="7885313" y="6187532"/>
            <a:ext cx="731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p2: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CEB857-1AF3-3D9B-C993-A500FA392AE7}"/>
              </a:ext>
            </a:extLst>
          </p:cNvPr>
          <p:cNvSpPr txBox="1"/>
          <p:nvPr/>
        </p:nvSpPr>
        <p:spPr>
          <a:xfrm>
            <a:off x="8702040" y="6187532"/>
            <a:ext cx="731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p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A0CA692F-A1A0-3680-4FAF-B18FCF4D7716}"/>
              </a:ext>
            </a:extLst>
          </p:cNvPr>
          <p:cNvSpPr/>
          <p:nvPr/>
        </p:nvSpPr>
        <p:spPr>
          <a:xfrm>
            <a:off x="220980" y="2956560"/>
            <a:ext cx="377536" cy="2667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118630D6-F470-0F55-1FD0-367C0C44CDC0}"/>
              </a:ext>
            </a:extLst>
          </p:cNvPr>
          <p:cNvSpPr/>
          <p:nvPr/>
        </p:nvSpPr>
        <p:spPr>
          <a:xfrm>
            <a:off x="220980" y="3429000"/>
            <a:ext cx="377536" cy="266700"/>
          </a:xfrm>
          <a:prstGeom prst="rightArrow">
            <a:avLst/>
          </a:prstGeom>
          <a:solidFill>
            <a:srgbClr val="FF40FF"/>
          </a:solidFill>
          <a:ln>
            <a:solidFill>
              <a:srgbClr val="FF4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CE2A0DA7-49F9-E086-417F-49D6500C09C3}"/>
              </a:ext>
            </a:extLst>
          </p:cNvPr>
          <p:cNvSpPr/>
          <p:nvPr/>
        </p:nvSpPr>
        <p:spPr>
          <a:xfrm>
            <a:off x="220980" y="3836221"/>
            <a:ext cx="377536" cy="2667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1B9E2B7D-4EF9-1E1E-95B1-D46D24A5D7CD}"/>
              </a:ext>
            </a:extLst>
          </p:cNvPr>
          <p:cNvSpPr/>
          <p:nvPr/>
        </p:nvSpPr>
        <p:spPr>
          <a:xfrm>
            <a:off x="220980" y="5550284"/>
            <a:ext cx="377536" cy="26670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931497FC-8DC4-EBBD-43A3-343B34B302BB}"/>
              </a:ext>
            </a:extLst>
          </p:cNvPr>
          <p:cNvSpPr/>
          <p:nvPr/>
        </p:nvSpPr>
        <p:spPr>
          <a:xfrm>
            <a:off x="220980" y="4673623"/>
            <a:ext cx="377536" cy="2667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3266362C-2310-BD88-2D24-FDE10296D0A2}"/>
              </a:ext>
            </a:extLst>
          </p:cNvPr>
          <p:cNvSpPr/>
          <p:nvPr/>
        </p:nvSpPr>
        <p:spPr>
          <a:xfrm>
            <a:off x="220980" y="4230624"/>
            <a:ext cx="377536" cy="2667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7E8D8D26-E52E-CAAD-2B8E-4B0ABFC33F68}"/>
              </a:ext>
            </a:extLst>
          </p:cNvPr>
          <p:cNvSpPr/>
          <p:nvPr/>
        </p:nvSpPr>
        <p:spPr>
          <a:xfrm>
            <a:off x="220980" y="5127577"/>
            <a:ext cx="377536" cy="266700"/>
          </a:xfrm>
          <a:prstGeom prst="rightArrow">
            <a:avLst/>
          </a:prstGeom>
          <a:solidFill>
            <a:srgbClr val="FF9300"/>
          </a:solidFill>
          <a:ln>
            <a:solidFill>
              <a:srgbClr val="FF9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57CC4D-FD3A-22B5-D621-D8D699D79827}"/>
              </a:ext>
            </a:extLst>
          </p:cNvPr>
          <p:cNvSpPr txBox="1"/>
          <p:nvPr/>
        </p:nvSpPr>
        <p:spPr>
          <a:xfrm>
            <a:off x="3252473" y="6172462"/>
            <a:ext cx="143623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40FF"/>
                </a:solidFill>
              </a:rPr>
              <a:t>3</a:t>
            </a:r>
            <a:r>
              <a:rPr lang="en-US" sz="3200" dirty="0"/>
              <a:t>, 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5D8B07-6CEF-DED5-6872-5F01470BC5A3}"/>
              </a:ext>
            </a:extLst>
          </p:cNvPr>
          <p:cNvSpPr txBox="1"/>
          <p:nvPr/>
        </p:nvSpPr>
        <p:spPr>
          <a:xfrm>
            <a:off x="3252473" y="6172462"/>
            <a:ext cx="133661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9300"/>
                </a:solidFill>
              </a:rPr>
              <a:t>0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FF9300"/>
                </a:solidFill>
              </a:rPr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B04C75-0542-3B03-BC08-1DB314424D66}"/>
              </a:ext>
            </a:extLst>
          </p:cNvPr>
          <p:cNvSpPr txBox="1"/>
          <p:nvPr/>
        </p:nvSpPr>
        <p:spPr>
          <a:xfrm>
            <a:off x="8702040" y="6187532"/>
            <a:ext cx="34899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9300"/>
                </a:solidFill>
              </a:rPr>
              <a:t>old </a:t>
            </a:r>
            <a:r>
              <a:rPr lang="en-US" sz="3200" dirty="0">
                <a:solidFill>
                  <a:srgbClr val="FF93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3200" dirty="0">
                <a:solidFill>
                  <a:srgbClr val="FF9300"/>
                </a:solidFill>
              </a:rPr>
              <a:t> </a:t>
            </a:r>
            <a:r>
              <a:rPr lang="en-US" sz="3200" i="1" dirty="0">
                <a:solidFill>
                  <a:srgbClr val="FF9300"/>
                </a:solidFill>
              </a:rPr>
              <a:t>i.e.</a:t>
            </a:r>
            <a:r>
              <a:rPr lang="en-US" sz="3200" dirty="0">
                <a:solidFill>
                  <a:srgbClr val="FF9300"/>
                </a:solidFill>
              </a:rPr>
              <a:t> (3, 100)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08CC25-C89B-40EE-7B1A-7A09FA1F19A0}"/>
              </a:ext>
            </a:extLst>
          </p:cNvPr>
          <p:cNvSpPr txBox="1"/>
          <p:nvPr/>
        </p:nvSpPr>
        <p:spPr>
          <a:xfrm>
            <a:off x="3254676" y="6166890"/>
            <a:ext cx="133661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9300"/>
                </a:solidFill>
              </a:rPr>
              <a:t>0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70C0"/>
                </a:solidFill>
              </a:rPr>
              <a:t>-99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D5F75A-FC4E-2E8B-33C3-44FA4D89A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2423" y="293213"/>
            <a:ext cx="762635" cy="762635"/>
          </a:xfrm>
          <a:prstGeom prst="rect">
            <a:avLst/>
          </a:prstGeom>
        </p:spPr>
      </p:pic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D0A53576-6AD2-0543-16F9-4F001BA568B8}"/>
              </a:ext>
            </a:extLst>
          </p:cNvPr>
          <p:cNvCxnSpPr>
            <a:endCxn id="21" idx="0"/>
          </p:cNvCxnSpPr>
          <p:nvPr/>
        </p:nvCxnSpPr>
        <p:spPr>
          <a:xfrm rot="10800000">
            <a:off x="3922986" y="6166890"/>
            <a:ext cx="4884953" cy="85418"/>
          </a:xfrm>
          <a:prstGeom prst="curvedConnector4">
            <a:avLst>
              <a:gd name="adj1" fmla="val 123"/>
              <a:gd name="adj2" fmla="val 367625"/>
            </a:avLst>
          </a:prstGeom>
          <a:ln w="38100">
            <a:solidFill>
              <a:srgbClr val="C00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63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 animBg="1"/>
      <p:bldP spid="8" grpId="0"/>
      <p:bldP spid="9" grpId="0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Warm Up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More Instance Methods</a:t>
            </a:r>
          </a:p>
          <a:p>
            <a:pPr>
              <a:spcAft>
                <a:spcPts val="1200"/>
              </a:spcAft>
            </a:pPr>
            <a:r>
              <a:rPr lang="en-US" dirty="0"/>
              <a:t>Encapsulation</a:t>
            </a:r>
          </a:p>
          <a:p>
            <a:pPr>
              <a:spcAft>
                <a:spcPts val="1200"/>
              </a:spcAft>
            </a:pPr>
            <a:r>
              <a:rPr lang="en-US" dirty="0"/>
              <a:t>Constructors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865601" y="278892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11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The separation of ideas from details, meaning that we can </a:t>
            </a:r>
            <a:r>
              <a:rPr lang="en-US" sz="4000" u="sng" dirty="0"/>
              <a:t>use</a:t>
            </a:r>
            <a:r>
              <a:rPr lang="en-US" sz="4000" dirty="0"/>
              <a:t> something without knowing exactly </a:t>
            </a:r>
            <a:r>
              <a:rPr lang="en-US" sz="4000" u="sng" dirty="0"/>
              <a:t>how</a:t>
            </a:r>
            <a:r>
              <a:rPr lang="en-US" sz="4000" dirty="0"/>
              <a:t> it works. 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You were able use the </a:t>
            </a:r>
            <a:r>
              <a:rPr lang="en-US" sz="4000" dirty="0">
                <a:latin typeface="Consolas" panose="020B0609020204030204" pitchFamily="49" charset="0"/>
              </a:rPr>
              <a:t>Scanner</a:t>
            </a:r>
            <a:r>
              <a:rPr lang="en-US" sz="4000" dirty="0"/>
              <a:t> class without understanding how it works internally!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38475231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20080</TotalTime>
  <Words>1617</Words>
  <Application>Microsoft Macintosh PowerPoint</Application>
  <PresentationFormat>Widescreen</PresentationFormat>
  <Paragraphs>238</Paragraphs>
  <Slides>26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Cambria Math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Encapsulation, Constructors, More Instance Methods</vt:lpstr>
      <vt:lpstr>Lecture Outline</vt:lpstr>
      <vt:lpstr>Announcements</vt:lpstr>
      <vt:lpstr>Lecture Outline</vt:lpstr>
      <vt:lpstr>What do p and p2 hold after the following code is executed?</vt:lpstr>
      <vt:lpstr>What do p and p2 hold after the following code is executed?</vt:lpstr>
      <vt:lpstr>What do p and p2 hold after the following code is executed?</vt:lpstr>
      <vt:lpstr>Lecture Outline</vt:lpstr>
      <vt:lpstr>Abstraction</vt:lpstr>
      <vt:lpstr>Client v. Implementor</vt:lpstr>
      <vt:lpstr>What is the correct implementation of the distanceFrom instance method? </vt:lpstr>
      <vt:lpstr>What is the correct implementation of the distanceFrom instance method? </vt:lpstr>
      <vt:lpstr>toString</vt:lpstr>
      <vt:lpstr>toString</vt:lpstr>
      <vt:lpstr>Lecture Outline</vt:lpstr>
      <vt:lpstr>Encapsulation</vt:lpstr>
      <vt:lpstr>private</vt:lpstr>
      <vt:lpstr>Accessors and Mutators</vt:lpstr>
      <vt:lpstr>Encapsulation</vt:lpstr>
      <vt:lpstr>Encapsulation</vt:lpstr>
      <vt:lpstr>Lecture Outline</vt:lpstr>
      <vt:lpstr>Constructors</vt:lpstr>
      <vt:lpstr>Constructor Syntax</vt:lpstr>
      <vt:lpstr>this keyword</vt:lpstr>
      <vt:lpstr>Constructor Syntax</vt:lpstr>
      <vt:lpstr>this keyword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Elba G.</cp:lastModifiedBy>
  <cp:revision>354</cp:revision>
  <cp:lastPrinted>2022-09-27T21:33:44Z</cp:lastPrinted>
  <dcterms:created xsi:type="dcterms:W3CDTF">2020-06-13T06:27:42Z</dcterms:created>
  <dcterms:modified xsi:type="dcterms:W3CDTF">2025-02-20T05:28:49Z</dcterms:modified>
</cp:coreProperties>
</file>