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421" r:id="rId2"/>
    <p:sldId id="397" r:id="rId3"/>
    <p:sldId id="399" r:id="rId4"/>
    <p:sldId id="423" r:id="rId5"/>
    <p:sldId id="424" r:id="rId6"/>
    <p:sldId id="422" r:id="rId7"/>
    <p:sldId id="416" r:id="rId8"/>
    <p:sldId id="393" r:id="rId9"/>
    <p:sldId id="415" r:id="rId10"/>
    <p:sldId id="414" r:id="rId11"/>
    <p:sldId id="401" r:id="rId12"/>
    <p:sldId id="398" r:id="rId13"/>
    <p:sldId id="403" r:id="rId14"/>
    <p:sldId id="404" r:id="rId15"/>
    <p:sldId id="405" r:id="rId16"/>
    <p:sldId id="406" r:id="rId17"/>
    <p:sldId id="407" r:id="rId18"/>
    <p:sldId id="408" r:id="rId19"/>
    <p:sldId id="4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421"/>
            <p14:sldId id="397"/>
            <p14:sldId id="399"/>
            <p14:sldId id="423"/>
            <p14:sldId id="424"/>
            <p14:sldId id="422"/>
            <p14:sldId id="416"/>
            <p14:sldId id="393"/>
            <p14:sldId id="415"/>
            <p14:sldId id="414"/>
            <p14:sldId id="401"/>
            <p14:sldId id="398"/>
            <p14:sldId id="403"/>
            <p14:sldId id="404"/>
            <p14:sldId id="405"/>
            <p14:sldId id="406"/>
            <p14:sldId id="407"/>
            <p14:sldId id="408"/>
            <p14:sldId id="4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A8231"/>
    <a:srgbClr val="EFDEEE"/>
    <a:srgbClr val="E7B4EB"/>
    <a:srgbClr val="B7C3F9"/>
    <a:srgbClr val="BF9000"/>
    <a:srgbClr val="54A0FF"/>
    <a:srgbClr val="EF5777"/>
    <a:srgbClr val="0FB9B1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3" autoAdjust="0"/>
    <p:restoredTop sz="91361"/>
  </p:normalViewPr>
  <p:slideViewPr>
    <p:cSldViewPr snapToGrid="0" snapToObjects="1">
      <p:cViewPr>
        <p:scale>
          <a:sx n="295" d="100"/>
          <a:sy n="295" d="100"/>
        </p:scale>
        <p:origin x="-7216" y="144"/>
      </p:cViewPr>
      <p:guideLst/>
    </p:cSldViewPr>
  </p:slideViewPr>
  <p:outlineViewPr>
    <p:cViewPr>
      <p:scale>
        <a:sx n="33" d="100"/>
        <a:sy n="33" d="100"/>
      </p:scale>
      <p:origin x="-4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q1k0J8W8q56DH5EkcTMzK?si=586ccd5ea1eb4bb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FD2082-700D-4FCA-E7BF-262E5D705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6757"/>
            <a:ext cx="12367880" cy="708269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606357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666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C27A8DC2-42CE-74A0-CF86-1AAB52EFBE36}"/>
              </a:ext>
            </a:extLst>
          </p:cNvPr>
          <p:cNvSpPr txBox="1"/>
          <p:nvPr userDrawn="1"/>
        </p:nvSpPr>
        <p:spPr>
          <a:xfrm>
            <a:off x="8379355" y="456626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9D28497A-FDE5-0DD5-419B-F4BCBE0F8481}"/>
              </a:ext>
            </a:extLst>
          </p:cNvPr>
          <p:cNvSpPr txBox="1"/>
          <p:nvPr userDrawn="1"/>
        </p:nvSpPr>
        <p:spPr>
          <a:xfrm>
            <a:off x="7226456" y="456626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7;p1">
            <a:extLst>
              <a:ext uri="{FF2B5EF4-FFF2-40B4-BE49-F238E27FC236}">
                <a16:creationId xmlns:a16="http://schemas.microsoft.com/office/drawing/2014/main" id="{9DD782E4-022F-FE2A-EA90-E890746AEFFC}"/>
              </a:ext>
            </a:extLst>
          </p:cNvPr>
          <p:cNvSpPr txBox="1"/>
          <p:nvPr userDrawn="1"/>
        </p:nvSpPr>
        <p:spPr>
          <a:xfrm>
            <a:off x="7226456" y="482687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" name="Google Shape;99;p1">
            <a:extLst>
              <a:ext uri="{FF2B5EF4-FFF2-40B4-BE49-F238E27FC236}">
                <a16:creationId xmlns:a16="http://schemas.microsoft.com/office/drawing/2014/main" id="{BDBB85B0-8522-B8D4-123D-7A18B6ECF65E}"/>
              </a:ext>
            </a:extLst>
          </p:cNvPr>
          <p:cNvSpPr txBox="1"/>
          <p:nvPr userDrawn="1"/>
        </p:nvSpPr>
        <p:spPr>
          <a:xfrm>
            <a:off x="8379355" y="4812055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 Ryan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Kuhu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Niyati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" name="Google Shape;95;p1">
            <a:extLst>
              <a:ext uri="{FF2B5EF4-FFF2-40B4-BE49-F238E27FC236}">
                <a16:creationId xmlns:a16="http://schemas.microsoft.com/office/drawing/2014/main" id="{576A89C0-D199-A375-4F57-0E16E571E13D}"/>
              </a:ext>
            </a:extLst>
          </p:cNvPr>
          <p:cNvSpPr txBox="1"/>
          <p:nvPr userDrawn="1"/>
        </p:nvSpPr>
        <p:spPr>
          <a:xfrm>
            <a:off x="7626996" y="4035455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25wi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22" name="Google Shape;47;p21">
            <a:extLst>
              <a:ext uri="{FF2B5EF4-FFF2-40B4-BE49-F238E27FC236}">
                <a16:creationId xmlns:a16="http://schemas.microsoft.com/office/drawing/2014/main" id="{47D5629D-2F08-31C9-FA7B-F5965A6763C1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10: Nested Collections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9F8FE-1DCB-0C41-CE68-A374F17B9644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f%E2%80%93i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28BB-1840-49D3-8C47-19614044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Nested Collections</a:t>
            </a:r>
          </a:p>
        </p:txBody>
      </p:sp>
      <p:sp>
        <p:nvSpPr>
          <p:cNvPr id="4" name="Google Shape;67;g2cdfb2db708_0_4">
            <a:extLst>
              <a:ext uri="{FF2B5EF4-FFF2-40B4-BE49-F238E27FC236}">
                <a16:creationId xmlns:a16="http://schemas.microsoft.com/office/drawing/2014/main" id="{5336F757-18AD-4416-8511-C59D23FF8AD2}"/>
              </a:ext>
            </a:extLst>
          </p:cNvPr>
          <p:cNvSpPr txBox="1"/>
          <p:nvPr/>
        </p:nvSpPr>
        <p:spPr>
          <a:xfrm>
            <a:off x="7456906" y="2225075"/>
            <a:ext cx="44769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Slido</a:t>
            </a: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vote &amp; chat with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is your favorite animal?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D286C-9A2A-5839-D02A-646E4C75A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5651500"/>
            <a:ext cx="1117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1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EB73D5-3942-20D5-D554-847811E2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7699A5-1EDE-0589-9138-BB538A8C5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example, if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words stored the values: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["hello", "goodbye", "library", "literary", "little", "repel"]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word families produced would be: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'h' -&gt; 1 word ("hello")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'g' -&gt; 1 word ("goodbye")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'l' -&gt; 3 words ("library", "literary", "little")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'r' -&gt; 1 word ("repel")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'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/>
              <a:t>' has the largest word family, we return 3 and modify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to only contain </a:t>
            </a:r>
            <a:r>
              <a:rPr lang="en-US" dirty="0">
                <a:latin typeface="Consolas" panose="020B0609020204030204" pitchFamily="49" charset="0"/>
              </a:rPr>
              <a:t>Strings</a:t>
            </a:r>
            <a:r>
              <a:rPr lang="en-US" dirty="0"/>
              <a:t> starting with '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/>
              <a:t>'. </a:t>
            </a:r>
          </a:p>
        </p:txBody>
      </p:sp>
    </p:spTree>
    <p:extLst>
      <p:ext uri="{BB962C8B-B14F-4D97-AF65-F5344CB8AC3E}">
        <p14:creationId xmlns:p14="http://schemas.microsoft.com/office/powerpoint/2010/main" val="21057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Review/Finish: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Search Engine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60896" y="275339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7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7436-971F-E051-2BA0-1F61450E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2C5F4-7A8E-8F7D-8B98-771ED4F5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211529" cy="4805363"/>
          </a:xfrm>
        </p:spPr>
        <p:txBody>
          <a:bodyPr/>
          <a:lstStyle/>
          <a:p>
            <a:r>
              <a:rPr lang="en-US" dirty="0"/>
              <a:t>The values inside a Map can be any type, including </a:t>
            </a:r>
            <a:r>
              <a:rPr lang="en-US" u="sng" dirty="0"/>
              <a:t>data structures</a:t>
            </a:r>
          </a:p>
          <a:p>
            <a:r>
              <a:rPr lang="en-US" dirty="0"/>
              <a:t>Common examples:</a:t>
            </a:r>
          </a:p>
          <a:p>
            <a:pPr lvl="1"/>
            <a:r>
              <a:rPr lang="en-US" dirty="0"/>
              <a:t>Mapping: Section ➔ Set of students in that section</a:t>
            </a:r>
          </a:p>
          <a:p>
            <a:pPr lvl="1"/>
            <a:r>
              <a:rPr lang="en-US" dirty="0"/>
              <a:t>Mapping: Recipe ➔ Set of ingredients in that recipe</a:t>
            </a:r>
          </a:p>
          <a:p>
            <a:pPr lvl="2"/>
            <a:r>
              <a:rPr lang="en-US" dirty="0"/>
              <a:t>Or even Map&lt;String, Map&lt;String, Double&gt;&gt; for units!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DBF92D-48E8-FCCB-C94B-BFC8FEEB7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1721" b="3445"/>
          <a:stretch/>
        </p:blipFill>
        <p:spPr bwMode="auto">
          <a:xfrm>
            <a:off x="7211291" y="1371600"/>
            <a:ext cx="4499264" cy="452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60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7436-971F-E051-2BA0-1F61450E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Nested Collections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891498-59C4-8FD3-6AC9-C11E70884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1721" b="3445"/>
          <a:stretch/>
        </p:blipFill>
        <p:spPr bwMode="auto">
          <a:xfrm>
            <a:off x="7211291" y="1371600"/>
            <a:ext cx="4499264" cy="452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34734A-2BF5-B25D-9F49-8704004A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“value” inside the Map is a </a:t>
            </a:r>
            <a:r>
              <a:rPr lang="en-US" u="sng" dirty="0"/>
              <a:t>reference</a:t>
            </a:r>
            <a:br>
              <a:rPr lang="en-US" dirty="0"/>
            </a:br>
            <a:r>
              <a:rPr lang="en-US" dirty="0"/>
              <a:t>to the data structure! </a:t>
            </a:r>
          </a:p>
          <a:p>
            <a:pPr lvl="1"/>
            <a:r>
              <a:rPr lang="en-US" dirty="0"/>
              <a:t>Think carefully about number of references</a:t>
            </a:r>
            <a:br>
              <a:rPr lang="en-US" dirty="0"/>
            </a:br>
            <a:r>
              <a:rPr lang="en-US" dirty="0"/>
              <a:t>to a particular object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13960-0AE0-D523-6179-A23AC0F66397}"/>
              </a:ext>
            </a:extLst>
          </p:cNvPr>
          <p:cNvSpPr txBox="1"/>
          <p:nvPr/>
        </p:nvSpPr>
        <p:spPr>
          <a:xfrm>
            <a:off x="400878" y="4747736"/>
            <a:ext cx="6470373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&gt;());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Nathan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cse123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cse123.add(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Joe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628EC1-2224-C967-0BF0-6F2EB842B90D}"/>
              </a:ext>
            </a:extLst>
          </p:cNvPr>
          <p:cNvGrpSpPr/>
          <p:nvPr/>
        </p:nvGrpSpPr>
        <p:grpSpPr>
          <a:xfrm>
            <a:off x="1101213" y="3097162"/>
            <a:ext cx="1750142" cy="633729"/>
            <a:chOff x="1101213" y="3097162"/>
            <a:chExt cx="1750142" cy="63372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4101CCC-31D0-1C7D-F692-6CF4E84CF155}"/>
                </a:ext>
              </a:extLst>
            </p:cNvPr>
            <p:cNvSpPr/>
            <p:nvPr/>
          </p:nvSpPr>
          <p:spPr>
            <a:xfrm>
              <a:off x="1101213" y="3097162"/>
              <a:ext cx="1750142" cy="599768"/>
            </a:xfrm>
            <a:prstGeom prst="roundRect">
              <a:avLst>
                <a:gd name="adj" fmla="val 50000"/>
              </a:avLst>
            </a:prstGeom>
            <a:solidFill>
              <a:srgbClr val="B7C3F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CDA24025-2DE0-3CDD-2787-0CF3E127BE92}"/>
                </a:ext>
              </a:extLst>
            </p:cNvPr>
            <p:cNvSpPr/>
            <p:nvPr/>
          </p:nvSpPr>
          <p:spPr>
            <a:xfrm rot="5400000">
              <a:off x="2113934" y="2959511"/>
              <a:ext cx="599769" cy="8750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7B4E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0D434D-F0C6-D3B4-E2DE-91DA4E9A157D}"/>
                </a:ext>
              </a:extLst>
            </p:cNvPr>
            <p:cNvSpPr/>
            <p:nvPr/>
          </p:nvSpPr>
          <p:spPr>
            <a:xfrm>
              <a:off x="2241754" y="3269226"/>
              <a:ext cx="245807" cy="255639"/>
            </a:xfrm>
            <a:prstGeom prst="rect">
              <a:avLst/>
            </a:prstGeom>
            <a:solidFill>
              <a:srgbClr val="EFDE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7BC673-458D-D0CF-E334-119DC97631A6}"/>
                </a:ext>
              </a:extLst>
            </p:cNvPr>
            <p:cNvSpPr txBox="1"/>
            <p:nvPr/>
          </p:nvSpPr>
          <p:spPr>
            <a:xfrm>
              <a:off x="1150372" y="3269226"/>
              <a:ext cx="825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“CSE 123”</a:t>
              </a:r>
            </a:p>
            <a:p>
              <a:endParaRPr lang="en-US" sz="1200" dirty="0"/>
            </a:p>
          </p:txBody>
        </p:sp>
      </p:grp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A2F6471A-2ECA-DA0D-DF65-1E39056B3CDA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364657" y="3397045"/>
            <a:ext cx="1132497" cy="866235"/>
          </a:xfrm>
          <a:prstGeom prst="curvedConnector3">
            <a:avLst>
              <a:gd name="adj1" fmla="val 456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227B4F-F1A4-6C8C-18F4-AD9C3F526FDE}"/>
              </a:ext>
            </a:extLst>
          </p:cNvPr>
          <p:cNvSpPr txBox="1"/>
          <p:nvPr/>
        </p:nvSpPr>
        <p:spPr>
          <a:xfrm>
            <a:off x="3497154" y="4078614"/>
            <a:ext cx="191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    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25CEA0-075D-9912-8A5A-E018C4D8D40E}"/>
              </a:ext>
            </a:extLst>
          </p:cNvPr>
          <p:cNvSpPr txBox="1"/>
          <p:nvPr/>
        </p:nvSpPr>
        <p:spPr>
          <a:xfrm>
            <a:off x="3497154" y="4072151"/>
            <a:ext cx="175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 “Nathan” 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4BB068-404F-6851-E43D-7F8A0FC55FB7}"/>
              </a:ext>
            </a:extLst>
          </p:cNvPr>
          <p:cNvSpPr txBox="1"/>
          <p:nvPr/>
        </p:nvSpPr>
        <p:spPr>
          <a:xfrm>
            <a:off x="3502400" y="4075272"/>
            <a:ext cx="203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 “Nathan”, “Joe” ]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74ED3BC0-A699-595A-F57A-789BD3E647B6}"/>
              </a:ext>
            </a:extLst>
          </p:cNvPr>
          <p:cNvSpPr/>
          <p:nvPr/>
        </p:nvSpPr>
        <p:spPr>
          <a:xfrm>
            <a:off x="98323" y="4827639"/>
            <a:ext cx="348707" cy="2359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EE025440-53E1-7721-64B4-136D328ED960}"/>
              </a:ext>
            </a:extLst>
          </p:cNvPr>
          <p:cNvSpPr/>
          <p:nvPr/>
        </p:nvSpPr>
        <p:spPr>
          <a:xfrm>
            <a:off x="92667" y="5094355"/>
            <a:ext cx="348707" cy="235974"/>
          </a:xfrm>
          <a:prstGeom prst="rightArrow">
            <a:avLst/>
          </a:prstGeom>
          <a:solidFill>
            <a:srgbClr val="FA8231"/>
          </a:solidFill>
          <a:ln>
            <a:solidFill>
              <a:srgbClr val="FA82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86F45FC-467B-A3BC-47EE-E6C1C4A09EA1}"/>
              </a:ext>
            </a:extLst>
          </p:cNvPr>
          <p:cNvSpPr/>
          <p:nvPr/>
        </p:nvSpPr>
        <p:spPr>
          <a:xfrm>
            <a:off x="89547" y="5624269"/>
            <a:ext cx="348707" cy="23597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A82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389290C9-F90C-61A3-AA0B-C29C190AF235}"/>
              </a:ext>
            </a:extLst>
          </p:cNvPr>
          <p:cNvSpPr/>
          <p:nvPr/>
        </p:nvSpPr>
        <p:spPr>
          <a:xfrm>
            <a:off x="96479" y="5918209"/>
            <a:ext cx="348707" cy="23597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068AC0-590E-4EBE-8A0D-7A7F433DDF70}"/>
              </a:ext>
            </a:extLst>
          </p:cNvPr>
          <p:cNvSpPr/>
          <p:nvPr/>
        </p:nvSpPr>
        <p:spPr>
          <a:xfrm>
            <a:off x="6096000" y="3195484"/>
            <a:ext cx="283793" cy="304574"/>
          </a:xfrm>
          <a:prstGeom prst="rect">
            <a:avLst/>
          </a:prstGeom>
          <a:solidFill>
            <a:srgbClr val="EFDE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0C117F-45C8-1898-CA10-057EE2C21383}"/>
              </a:ext>
            </a:extLst>
          </p:cNvPr>
          <p:cNvSpPr txBox="1"/>
          <p:nvPr/>
        </p:nvSpPr>
        <p:spPr>
          <a:xfrm>
            <a:off x="5832315" y="2832593"/>
            <a:ext cx="120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cse123</a:t>
            </a:r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3D58E17E-A3F2-9317-808D-3F5EE1A94D7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60840" y="3354324"/>
            <a:ext cx="2477057" cy="669725"/>
          </a:xfrm>
          <a:prstGeom prst="curvedConnector3">
            <a:avLst>
              <a:gd name="adj1" fmla="val 1002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7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/>
      <p:bldP spid="21" grpId="1"/>
      <p:bldP spid="22" grpId="0"/>
      <p:bldP spid="23" grpId="0" animBg="1"/>
      <p:bldP spid="24" grpId="0" animBg="1"/>
      <p:bldP spid="25" grpId="0" animBg="1"/>
      <p:bldP spid="26" grpId="0" animBg="1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144F4-DB74-64EB-A021-53F9B51D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270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Suppose map had the following items. What would its items be after running this code?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763-F365-4EAF-3920-BE9E61AB474B}"/>
              </a:ext>
            </a:extLst>
          </p:cNvPr>
          <p:cNvSpPr txBox="1"/>
          <p:nvPr/>
        </p:nvSpPr>
        <p:spPr>
          <a:xfrm>
            <a:off x="838199" y="2699402"/>
            <a:ext cx="7212496" cy="36933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map: {”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"=[1, 2],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"=[3],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47534-978C-DA8D-08A4-7F87B4396A7C}"/>
              </a:ext>
            </a:extLst>
          </p:cNvPr>
          <p:cNvSpPr txBox="1"/>
          <p:nvPr/>
        </p:nvSpPr>
        <p:spPr>
          <a:xfrm>
            <a:off x="838199" y="3249222"/>
            <a:ext cx="7212496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69685-5DFD-A37E-F05E-5206C952E550}"/>
              </a:ext>
            </a:extLst>
          </p:cNvPr>
          <p:cNvSpPr txBox="1"/>
          <p:nvPr/>
        </p:nvSpPr>
        <p:spPr>
          <a:xfrm>
            <a:off x="838199" y="4969566"/>
            <a:ext cx="10687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2],   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8],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7024C4-AE30-D825-5EB8-180C303A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0" y="291464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144F4-DB74-64EB-A021-53F9B51D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2708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Suppose map had the following items. What would its items be after running this code?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763-F365-4EAF-3920-BE9E61AB474B}"/>
              </a:ext>
            </a:extLst>
          </p:cNvPr>
          <p:cNvSpPr txBox="1"/>
          <p:nvPr/>
        </p:nvSpPr>
        <p:spPr>
          <a:xfrm>
            <a:off x="838199" y="2699400"/>
            <a:ext cx="7212496" cy="36933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map: {”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"=[1, 2],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"=[3],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47534-978C-DA8D-08A4-7F87B4396A7C}"/>
              </a:ext>
            </a:extLst>
          </p:cNvPr>
          <p:cNvSpPr txBox="1"/>
          <p:nvPr/>
        </p:nvSpPr>
        <p:spPr>
          <a:xfrm>
            <a:off x="838199" y="3249220"/>
            <a:ext cx="7212496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69685-5DFD-A37E-F05E-5206C952E550}"/>
              </a:ext>
            </a:extLst>
          </p:cNvPr>
          <p:cNvSpPr txBox="1"/>
          <p:nvPr/>
        </p:nvSpPr>
        <p:spPr>
          <a:xfrm>
            <a:off x="838199" y="4969566"/>
            <a:ext cx="10841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2],   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8],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C3BC9-8DC6-CC54-0963-21C9A8BABEEF}"/>
              </a:ext>
            </a:extLst>
          </p:cNvPr>
          <p:cNvSpPr txBox="1"/>
          <p:nvPr/>
        </p:nvSpPr>
        <p:spPr>
          <a:xfrm>
            <a:off x="8809431" y="3109538"/>
            <a:ext cx="908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KeyA</a:t>
            </a:r>
            <a:r>
              <a:rPr lang="en-US" sz="2400" dirty="0"/>
              <a:t>: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6431CCE-A15F-2088-A169-EAB6A017ACBF}"/>
              </a:ext>
            </a:extLst>
          </p:cNvPr>
          <p:cNvSpPr/>
          <p:nvPr/>
        </p:nvSpPr>
        <p:spPr>
          <a:xfrm>
            <a:off x="397981" y="3300277"/>
            <a:ext cx="376775" cy="217449"/>
          </a:xfrm>
          <a:prstGeom prst="rightArrow">
            <a:avLst/>
          </a:prstGeom>
          <a:solidFill>
            <a:srgbClr val="FF2F92"/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2F9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5663C-D010-445F-D45C-4FFF0291BC30}"/>
              </a:ext>
            </a:extLst>
          </p:cNvPr>
          <p:cNvSpPr txBox="1"/>
          <p:nvPr/>
        </p:nvSpPr>
        <p:spPr>
          <a:xfrm>
            <a:off x="9078380" y="2407198"/>
            <a:ext cx="9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2F92"/>
                </a:solidFill>
              </a:rPr>
              <a:t>nums</a:t>
            </a:r>
            <a:r>
              <a:rPr lang="en-US" sz="2400" dirty="0">
                <a:solidFill>
                  <a:srgbClr val="FF2F92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5C52E6-D69F-A032-3C31-377763D47A9D}"/>
              </a:ext>
            </a:extLst>
          </p:cNvPr>
          <p:cNvSpPr txBox="1"/>
          <p:nvPr/>
        </p:nvSpPr>
        <p:spPr>
          <a:xfrm>
            <a:off x="8809431" y="3666054"/>
            <a:ext cx="908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KeyB</a:t>
            </a:r>
            <a:r>
              <a:rPr lang="en-US" sz="2400" dirty="0"/>
              <a:t>: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F242B316-7EFD-B51F-B378-223AB07170CD}"/>
              </a:ext>
            </a:extLst>
          </p:cNvPr>
          <p:cNvSpPr/>
          <p:nvPr/>
        </p:nvSpPr>
        <p:spPr>
          <a:xfrm>
            <a:off x="395771" y="3597090"/>
            <a:ext cx="376775" cy="21744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62C8E96-03BC-F9A0-D978-D5E7A8C1D3F5}"/>
              </a:ext>
            </a:extLst>
          </p:cNvPr>
          <p:cNvSpPr/>
          <p:nvPr/>
        </p:nvSpPr>
        <p:spPr>
          <a:xfrm>
            <a:off x="395770" y="3860450"/>
            <a:ext cx="376775" cy="21744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5040ED1E-F35B-7F6F-34CF-9AABE3E2BAC3}"/>
              </a:ext>
            </a:extLst>
          </p:cNvPr>
          <p:cNvSpPr/>
          <p:nvPr/>
        </p:nvSpPr>
        <p:spPr>
          <a:xfrm>
            <a:off x="395769" y="4141843"/>
            <a:ext cx="376775" cy="21744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267E6161-112B-4DCB-D388-932B9D8BAA9C}"/>
              </a:ext>
            </a:extLst>
          </p:cNvPr>
          <p:cNvSpPr/>
          <p:nvPr/>
        </p:nvSpPr>
        <p:spPr>
          <a:xfrm>
            <a:off x="395768" y="4424541"/>
            <a:ext cx="376775" cy="21744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CE572B-2462-473B-644F-C674C8E5AD13}"/>
              </a:ext>
            </a:extLst>
          </p:cNvPr>
          <p:cNvSpPr txBox="1"/>
          <p:nvPr/>
        </p:nvSpPr>
        <p:spPr>
          <a:xfrm>
            <a:off x="8809431" y="4263615"/>
            <a:ext cx="908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KeyC</a:t>
            </a:r>
            <a:r>
              <a:rPr lang="en-US" sz="2400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62A808-FE5C-4058-55CB-4000388D6372}"/>
              </a:ext>
            </a:extLst>
          </p:cNvPr>
          <p:cNvSpPr txBox="1"/>
          <p:nvPr/>
        </p:nvSpPr>
        <p:spPr>
          <a:xfrm>
            <a:off x="9717700" y="3103895"/>
            <a:ext cx="87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[1, 2]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CB8589-3B85-CD34-100F-D122CD118815}"/>
              </a:ext>
            </a:extLst>
          </p:cNvPr>
          <p:cNvSpPr txBox="1"/>
          <p:nvPr/>
        </p:nvSpPr>
        <p:spPr>
          <a:xfrm>
            <a:off x="9717700" y="4231049"/>
            <a:ext cx="120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[4, 5, 6]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8D366-8E97-5BB9-BC45-3FF100427E9F}"/>
              </a:ext>
            </a:extLst>
          </p:cNvPr>
          <p:cNvSpPr txBox="1"/>
          <p:nvPr/>
        </p:nvSpPr>
        <p:spPr>
          <a:xfrm>
            <a:off x="9712161" y="3109270"/>
            <a:ext cx="11319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]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EFBEFB-41B9-6863-788A-5B6FBD84D368}"/>
              </a:ext>
            </a:extLst>
          </p:cNvPr>
          <p:cNvSpPr txBox="1"/>
          <p:nvPr/>
        </p:nvSpPr>
        <p:spPr>
          <a:xfrm>
            <a:off x="9723239" y="3103895"/>
            <a:ext cx="14510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8</a:t>
            </a:r>
            <a:r>
              <a:rPr lang="en-US" sz="2400" dirty="0"/>
              <a:t>]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82DC6B-A564-9E43-0CF2-A6D0F38C7E6F}"/>
              </a:ext>
            </a:extLst>
          </p:cNvPr>
          <p:cNvSpPr txBox="1"/>
          <p:nvPr/>
        </p:nvSpPr>
        <p:spPr>
          <a:xfrm>
            <a:off x="9723239" y="3113338"/>
            <a:ext cx="17472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8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9</a:t>
            </a:r>
            <a:r>
              <a:rPr lang="en-US" sz="2400" dirty="0"/>
              <a:t>]</a:t>
            </a:r>
            <a:endParaRPr lang="en-US" sz="2000" dirty="0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73B2CFFF-56A9-4DDC-F39C-DCB4C082E426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986649" y="2638031"/>
            <a:ext cx="197507" cy="473850"/>
          </a:xfrm>
          <a:prstGeom prst="curvedConnector2">
            <a:avLst/>
          </a:prstGeom>
          <a:ln w="38100">
            <a:solidFill>
              <a:srgbClr val="FF2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13B3A867-916B-271E-438C-3399B1706194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9717700" y="3517726"/>
            <a:ext cx="553236" cy="379161"/>
          </a:xfrm>
          <a:prstGeom prst="curvedConnector3">
            <a:avLst>
              <a:gd name="adj1" fmla="val 99138"/>
            </a:avLst>
          </a:prstGeom>
          <a:ln w="38100">
            <a:solidFill>
              <a:srgbClr val="BF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C9A9A09-CC43-0F02-A5EE-5F66C71B6DAE}"/>
              </a:ext>
            </a:extLst>
          </p:cNvPr>
          <p:cNvSpPr txBox="1"/>
          <p:nvPr/>
        </p:nvSpPr>
        <p:spPr>
          <a:xfrm>
            <a:off x="9712161" y="3672193"/>
            <a:ext cx="17472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[3]</a:t>
            </a: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847A32-AFE5-DFEF-FC37-E25BE851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0" y="291464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 animBg="1"/>
      <p:bldP spid="21" grpId="0" animBg="1"/>
      <p:bldP spid="22" grpId="0" animBg="1"/>
      <p:bldP spid="23" grpId="0" animBg="1"/>
      <p:bldP spid="28" grpId="0" animBg="1"/>
      <p:bldP spid="30" grpId="0" animBg="1"/>
      <p:bldP spid="31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Review/Finish: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Supplement: Search Engine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278216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6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F1B5-FDA2-5CA7-1A8E-4B40ABC9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  <a:r>
              <a:rPr lang="en-US" dirty="0"/>
              <a:t>: Search Engines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C713-E834-D8A5-123C-FEB0D057B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search engine </a:t>
            </a:r>
            <a:r>
              <a:rPr lang="en-US" dirty="0"/>
              <a:t>receives a </a:t>
            </a:r>
            <a:r>
              <a:rPr lang="en-US" b="1" dirty="0"/>
              <a:t>query </a:t>
            </a:r>
            <a:r>
              <a:rPr lang="en-US" dirty="0"/>
              <a:t>and returns a set of relevant </a:t>
            </a:r>
            <a:r>
              <a:rPr lang="en-US" b="1" dirty="0"/>
              <a:t>documents. </a:t>
            </a:r>
            <a:r>
              <a:rPr lang="en-US" dirty="0"/>
              <a:t>Examples: </a:t>
            </a:r>
            <a:r>
              <a:rPr lang="en-US" dirty="0" err="1"/>
              <a:t>Google.com</a:t>
            </a:r>
            <a:r>
              <a:rPr lang="en-US" dirty="0"/>
              <a:t>, Mac Finder, more.</a:t>
            </a:r>
          </a:p>
          <a:p>
            <a:pPr lvl="1"/>
            <a:r>
              <a:rPr lang="en-US" dirty="0"/>
              <a:t>Queries often can have more </a:t>
            </a:r>
          </a:p>
          <a:p>
            <a:r>
              <a:rPr lang="en-US" dirty="0"/>
              <a:t>A search engine involves two main components</a:t>
            </a:r>
          </a:p>
          <a:p>
            <a:pPr lvl="1"/>
            <a:r>
              <a:rPr lang="en-US" dirty="0"/>
              <a:t>An</a:t>
            </a:r>
            <a:r>
              <a:rPr lang="en-US" b="1" dirty="0"/>
              <a:t> index </a:t>
            </a:r>
            <a:r>
              <a:rPr lang="en-US" dirty="0"/>
              <a:t>to efficiently find the set of documents for a query</a:t>
            </a:r>
          </a:p>
          <a:p>
            <a:pPr lvl="2"/>
            <a:r>
              <a:rPr lang="en-US" dirty="0"/>
              <a:t>Will focus on “single word queries” for today’s example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ranking algorithm </a:t>
            </a:r>
            <a:r>
              <a:rPr lang="en-US" dirty="0"/>
              <a:t>to order the documents from most to least relevant</a:t>
            </a:r>
          </a:p>
          <a:p>
            <a:pPr lvl="2"/>
            <a:r>
              <a:rPr lang="en-US" dirty="0"/>
              <a:t>Not the focus of this example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Goal: Precompute a data structure that helps find the relevant documents for a given query</a:t>
            </a:r>
          </a:p>
        </p:txBody>
      </p:sp>
    </p:spTree>
    <p:extLst>
      <p:ext uri="{BB962C8B-B14F-4D97-AF65-F5344CB8AC3E}">
        <p14:creationId xmlns:p14="http://schemas.microsoft.com/office/powerpoint/2010/main" val="927106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AD70-6014-6B2C-5162-0DA4B643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2BEC7-9664-29BF-BB13-6FF51A770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inverted index </a:t>
            </a:r>
            <a:r>
              <a:rPr lang="en-US" dirty="0"/>
              <a:t>is a Mapping from possible query words to the set of documents that contain that word</a:t>
            </a:r>
          </a:p>
          <a:p>
            <a:pPr lvl="1"/>
            <a:r>
              <a:rPr lang="en-US" dirty="0"/>
              <a:t>Answers the question:</a:t>
            </a:r>
            <a:br>
              <a:rPr lang="en-US" dirty="0"/>
            </a:br>
            <a:r>
              <a:rPr lang="en-US" dirty="0"/>
              <a:t>“What documents contain</a:t>
            </a:r>
            <a:br>
              <a:rPr lang="en-US" dirty="0"/>
            </a:br>
            <a:r>
              <a:rPr lang="en-US" dirty="0"/>
              <a:t>the word ‘corgis’?”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FDE96-3FFA-409A-BA2E-71E127DF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920" y="2496433"/>
            <a:ext cx="6554597" cy="360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21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3B6C8-637C-AE01-2AB3-17F95299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is no one right way to define which documents are “most relevant” There are approximations, but make decisions about what relevance means</a:t>
            </a:r>
          </a:p>
          <a:p>
            <a:r>
              <a:rPr lang="en-US" dirty="0"/>
              <a:t>Idea 1: Documents that have more hits of the query should come first</a:t>
            </a:r>
          </a:p>
          <a:p>
            <a:pPr lvl="1"/>
            <a:r>
              <a:rPr lang="en-US" dirty="0"/>
              <a:t>Pro: Simple</a:t>
            </a:r>
          </a:p>
          <a:p>
            <a:pPr lvl="1"/>
            <a:r>
              <a:rPr lang="en-US" dirty="0"/>
              <a:t>Con: Favors longer documents (query: “the dogs” will favor long documents with lots of “</a:t>
            </a:r>
            <a:r>
              <a:rPr lang="en-US" dirty="0" err="1"/>
              <a:t>the”s</a:t>
            </a:r>
            <a:r>
              <a:rPr lang="en-US" dirty="0"/>
              <a:t>)</a:t>
            </a:r>
          </a:p>
          <a:p>
            <a:r>
              <a:rPr lang="en-US" dirty="0"/>
              <a:t>Idea 2: Weight query terms based on their “uniqueness”. Often use some sort of score for “Term Frequency – Inverse Document Frequency (</a:t>
            </a:r>
            <a:r>
              <a:rPr lang="en-US" dirty="0">
                <a:hlinkClick r:id="rId2"/>
              </a:rPr>
              <a:t>TF-IDF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Pro: Doesn’t put much weight on common words like “the”</a:t>
            </a:r>
          </a:p>
          <a:p>
            <a:pPr lvl="1"/>
            <a:r>
              <a:rPr lang="en-US" dirty="0"/>
              <a:t>Cons: Complex, many choices in how to compute that yield pretty different rankings</a:t>
            </a:r>
          </a:p>
          <a:p>
            <a:r>
              <a:rPr lang="en-US" dirty="0"/>
              <a:t>Idea 3: Much more! Most companies keep their ranking algorithms very very secret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3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Review/Finish: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Search Engine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7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D28A-261B-BC7A-9D28-7FE79040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E56F-9710-C0B5-10FA-A866D2F66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Programming Assignment 2 (P2) was released on Friday!</a:t>
            </a:r>
          </a:p>
          <a:p>
            <a:pPr lvl="1"/>
            <a:r>
              <a:rPr lang="en-US" dirty="0"/>
              <a:t>Seriously, start early! This assignment is much more involved…</a:t>
            </a:r>
          </a:p>
          <a:p>
            <a:pPr lvl="1"/>
            <a:r>
              <a:rPr lang="en-US" dirty="0"/>
              <a:t>Due </a:t>
            </a:r>
            <a:r>
              <a:rPr lang="en-US" b="1" dirty="0"/>
              <a:t>Feb 20</a:t>
            </a:r>
            <a:r>
              <a:rPr lang="en-US" b="1" baseline="30000" dirty="0"/>
              <a:t>th</a:t>
            </a:r>
            <a:r>
              <a:rPr lang="en-US" dirty="0"/>
              <a:t> by 11:59 PM</a:t>
            </a:r>
          </a:p>
          <a:p>
            <a:r>
              <a:rPr lang="en-US" dirty="0"/>
              <a:t>Quiz 1 on </a:t>
            </a:r>
            <a:r>
              <a:rPr lang="en-US" b="1" dirty="0"/>
              <a:t>Feb 18</a:t>
            </a:r>
            <a:r>
              <a:rPr lang="en-US" b="1" baseline="30000" dirty="0"/>
              <a:t>th</a:t>
            </a:r>
            <a:r>
              <a:rPr lang="en-US" b="0" i="0" u="none" strike="noStrike" dirty="0">
                <a:solidFill>
                  <a:srgbClr val="681DA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/>
              <a:t>in your registered Quiz Section</a:t>
            </a:r>
            <a:endParaRPr lang="en-US" b="1" dirty="0"/>
          </a:p>
          <a:p>
            <a:pPr lvl="1"/>
            <a:r>
              <a:rPr lang="en-US" dirty="0"/>
              <a:t>Topics: (</a:t>
            </a:r>
            <a:r>
              <a:rPr lang="en-US" b="0" i="0" u="none" strike="noStrike" dirty="0">
                <a:solidFill>
                  <a:srgbClr val="212529"/>
                </a:solidFill>
                <a:latin typeface="Inter"/>
              </a:rPr>
              <a:t>Reference Semantics), Stacks and Queues, Sets, Maps</a:t>
            </a:r>
          </a:p>
          <a:p>
            <a:pPr lvl="1"/>
            <a:r>
              <a:rPr lang="en-US" dirty="0"/>
              <a:t>Practice Quiz 1 available Friday along with… </a:t>
            </a:r>
          </a:p>
          <a:p>
            <a:r>
              <a:rPr lang="en-US" dirty="0">
                <a:ln w="0"/>
              </a:rPr>
              <a:t>Quiz 0 grades to be released tomorrow! </a:t>
            </a:r>
          </a:p>
          <a:p>
            <a:r>
              <a:rPr lang="en-US" dirty="0">
                <a:ln w="0"/>
              </a:rPr>
              <a:t>Tomorrow</a:t>
            </a:r>
            <a:r>
              <a:rPr lang="en-US" dirty="0"/>
              <a:t>, Resubmission Cycle 3 (R3) form out, due Feb 18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  <a:p>
            <a:pPr lvl="1"/>
            <a:r>
              <a:rPr lang="en-US" dirty="0"/>
              <a:t>Available assignments: </a:t>
            </a:r>
            <a:r>
              <a:rPr lang="en-US" b="1" dirty="0">
                <a:solidFill>
                  <a:srgbClr val="FF2F92"/>
                </a:solidFill>
              </a:rPr>
              <a:t>P0</a:t>
            </a:r>
            <a:r>
              <a:rPr lang="en-US" dirty="0"/>
              <a:t>, C1, P1</a:t>
            </a:r>
          </a:p>
          <a:p>
            <a:pPr lvl="1"/>
            <a:r>
              <a:rPr lang="en-US" dirty="0"/>
              <a:t>Reminder: to use a resubmission cycle you need to </a:t>
            </a:r>
          </a:p>
          <a:p>
            <a:pPr lvl="2"/>
            <a:r>
              <a:rPr lang="en-US" dirty="0"/>
              <a:t>(1) submit your work (big blue "Submit" button on Ed) </a:t>
            </a:r>
          </a:p>
          <a:p>
            <a:pPr lvl="2"/>
            <a:r>
              <a:rPr lang="en-US" b="1" dirty="0"/>
              <a:t> </a:t>
            </a:r>
            <a:r>
              <a:rPr lang="en-US" b="1" u="sng" dirty="0">
                <a:solidFill>
                  <a:srgbClr val="FF2F92"/>
                </a:solidFill>
              </a:rPr>
              <a:t>AND</a:t>
            </a:r>
            <a:r>
              <a:rPr lang="en-US" dirty="0"/>
              <a:t> (2) fill out the resubmission form (linked from Ed + course calendar)</a:t>
            </a:r>
          </a:p>
        </p:txBody>
      </p:sp>
    </p:spTree>
    <p:extLst>
      <p:ext uri="{BB962C8B-B14F-4D97-AF65-F5344CB8AC3E}">
        <p14:creationId xmlns:p14="http://schemas.microsoft.com/office/powerpoint/2010/main" val="346771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178B1-AE7A-C128-1C64-12D2990E5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5666-3758-02DF-1FDD-7EDDFD3CD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Mid-Quarter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EC39B-B3EE-A8E6-B2A1-9D3BC772A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Pros:</a:t>
            </a:r>
          </a:p>
          <a:p>
            <a:r>
              <a:rPr lang="en-US" dirty="0"/>
              <a:t>Sections</a:t>
            </a:r>
          </a:p>
          <a:p>
            <a:r>
              <a:rPr lang="en-US" dirty="0"/>
              <a:t>Pre-class work</a:t>
            </a:r>
          </a:p>
          <a:p>
            <a:r>
              <a:rPr lang="en-US" dirty="0"/>
              <a:t>Lectures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Improve:</a:t>
            </a:r>
          </a:p>
          <a:p>
            <a:r>
              <a:rPr lang="en-US" dirty="0"/>
              <a:t>Practice quizzes (trying!)</a:t>
            </a:r>
          </a:p>
          <a:p>
            <a:r>
              <a:rPr lang="en-US" dirty="0"/>
              <a:t> In-class pace (announcements, coding, review)</a:t>
            </a:r>
          </a:p>
        </p:txBody>
      </p:sp>
    </p:spTree>
    <p:extLst>
      <p:ext uri="{BB962C8B-B14F-4D97-AF65-F5344CB8AC3E}">
        <p14:creationId xmlns:p14="http://schemas.microsoft.com/office/powerpoint/2010/main" val="34357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DF512-FE4E-A006-5302-2DD3513BB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70D23-EE74-A5BF-A756-47503F99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Mid-Quarter Evaluation</a:t>
            </a:r>
          </a:p>
        </p:txBody>
      </p:sp>
      <p:pic>
        <p:nvPicPr>
          <p:cNvPr id="5" name="Content Placeholder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C592C05-1635-83A6-8C5F-52B2734F6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640"/>
          <a:stretch/>
        </p:blipFill>
        <p:spPr>
          <a:xfrm>
            <a:off x="2560627" y="2466473"/>
            <a:ext cx="7070745" cy="261824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651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CADA-09A6-C4AF-45EE-A78551B1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 for quizzes…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59C9B-17D5-6C03-7863-B3C3F1BC9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4854677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Please be legible and clear on your written answers 🥴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1A53C77-3D95-4BF7-473C-2C538BE3B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406" y="551680"/>
            <a:ext cx="902600" cy="602034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DB720A8-AB83-AC46-1D77-B3D9C70AD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734" y="551681"/>
            <a:ext cx="915288" cy="63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3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Review/Finish: </a:t>
            </a:r>
            <a:r>
              <a:rPr lang="en-US" b="1" dirty="0" err="1">
                <a:solidFill>
                  <a:schemeClr val="accent5"/>
                </a:solidFill>
              </a:rPr>
              <a:t>mostFrequentStart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Search Engine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346778" y="21048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5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09C-E21D-3540-0AD8-5412A81C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ADT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C0C6EE-40EB-2C7A-B55B-AA6E0DCE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77678"/>
          </a:xfrm>
        </p:spPr>
        <p:txBody>
          <a:bodyPr>
            <a:normAutofit/>
          </a:bodyPr>
          <a:lstStyle/>
          <a:p>
            <a:r>
              <a:rPr lang="en-US" dirty="0"/>
              <a:t>Data structure to map keys to values</a:t>
            </a:r>
          </a:p>
          <a:p>
            <a:pPr lvl="1"/>
            <a:r>
              <a:rPr lang="en-US" dirty="0"/>
              <a:t>Keys can be any* type; Keys </a:t>
            </a:r>
            <a:r>
              <a:rPr lang="en-US" u="sng" dirty="0"/>
              <a:t>must</a:t>
            </a:r>
            <a:r>
              <a:rPr lang="en-US" dirty="0"/>
              <a:t> be unique </a:t>
            </a:r>
          </a:p>
          <a:p>
            <a:pPr lvl="1"/>
            <a:r>
              <a:rPr lang="en-US" dirty="0"/>
              <a:t>Values can be any type </a:t>
            </a:r>
          </a:p>
          <a:p>
            <a:r>
              <a:rPr lang="en-US" dirty="0"/>
              <a:t>Example: Mapping ticker to stock price in P0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dirty="0"/>
              <a:t>: Associate key to value</a:t>
            </a:r>
          </a:p>
          <a:p>
            <a:pPr lvl="2"/>
            <a:r>
              <a:rPr lang="en-US" dirty="0"/>
              <a:t>Overwrites duplicate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  <a:r>
              <a:rPr lang="en-US" dirty="0"/>
              <a:t>: Get value for key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remove(key)</a:t>
            </a:r>
            <a:r>
              <a:rPr lang="en-US" dirty="0"/>
              <a:t>: Remove key/value pair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Same as Python’s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5" name="Picture 2" descr="https://static.us.edusercontent.com/files/lqdut9vmmq9cp9Yx20muXcSr">
            <a:extLst>
              <a:ext uri="{FF2B5EF4-FFF2-40B4-BE49-F238E27FC236}">
                <a16:creationId xmlns:a16="http://schemas.microsoft.com/office/drawing/2014/main" id="{A499E642-F351-49A7-03A0-CA714CF2D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1712" r="1463" b="3312"/>
          <a:stretch/>
        </p:blipFill>
        <p:spPr bwMode="auto">
          <a:xfrm>
            <a:off x="7656162" y="1371600"/>
            <a:ext cx="4426132" cy="43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F9107069-5512-8157-71A5-40529194ABBD}"/>
              </a:ext>
            </a:extLst>
          </p:cNvPr>
          <p:cNvSpPr/>
          <p:nvPr/>
        </p:nvSpPr>
        <p:spPr>
          <a:xfrm>
            <a:off x="8803040" y="258487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46E868A-DDB4-5FB7-A36B-D274C5A9AEEF}"/>
              </a:ext>
            </a:extLst>
          </p:cNvPr>
          <p:cNvSpPr/>
          <p:nvPr/>
        </p:nvSpPr>
        <p:spPr>
          <a:xfrm>
            <a:off x="10557593" y="2764472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557C21B-089B-9061-9420-D1D563044D65}"/>
              </a:ext>
            </a:extLst>
          </p:cNvPr>
          <p:cNvSpPr/>
          <p:nvPr/>
        </p:nvSpPr>
        <p:spPr>
          <a:xfrm>
            <a:off x="8625439" y="3536293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C91A6CE-32F5-9BAA-9CEF-ADFC5B08B880}"/>
              </a:ext>
            </a:extLst>
          </p:cNvPr>
          <p:cNvSpPr/>
          <p:nvPr/>
        </p:nvSpPr>
        <p:spPr>
          <a:xfrm>
            <a:off x="10414864" y="357754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3DAFBAE3-F535-ED94-848F-779A171D9635}"/>
              </a:ext>
            </a:extLst>
          </p:cNvPr>
          <p:cNvSpPr/>
          <p:nvPr/>
        </p:nvSpPr>
        <p:spPr>
          <a:xfrm>
            <a:off x="9308056" y="1488861"/>
            <a:ext cx="334675" cy="360266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CF30FA-DEE6-5364-E391-87D09D58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987B92-9223-E345-4C7B-78D3622E0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mostFrequentStart</a:t>
            </a:r>
            <a:r>
              <a:rPr lang="en-US" dirty="0"/>
              <a:t> that takes a Set of words and does the following steps: </a:t>
            </a:r>
          </a:p>
          <a:p>
            <a:r>
              <a:rPr lang="en-US" dirty="0"/>
              <a:t>Organizes words into “word families” based on which letter they start with</a:t>
            </a:r>
          </a:p>
          <a:p>
            <a:r>
              <a:rPr lang="en-US" dirty="0"/>
              <a:t>Selects the </a:t>
            </a:r>
            <a:r>
              <a:rPr lang="en-US" u="sng" dirty="0"/>
              <a:t>largest</a:t>
            </a:r>
            <a:r>
              <a:rPr lang="en-US" dirty="0"/>
              <a:t> “word family” as defined as the family with the most words in it</a:t>
            </a:r>
          </a:p>
          <a:p>
            <a:r>
              <a:rPr lang="en-US" dirty="0"/>
              <a:t>Returns the starting letter of the largest word family (and </a:t>
            </a:r>
            <a:r>
              <a:rPr lang="en-US" i="1" dirty="0"/>
              <a:t>should update the Set of words to only have words from the selected family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946461234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18873</TotalTime>
  <Words>1393</Words>
  <Application>Microsoft Macintosh PowerPoint</Application>
  <PresentationFormat>Widescreen</PresentationFormat>
  <Paragraphs>140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Consolas</vt:lpstr>
      <vt:lpstr>Courier New</vt:lpstr>
      <vt:lpstr>Inter</vt:lpstr>
      <vt:lpstr>Montserrat</vt:lpstr>
      <vt:lpstr>Montserrat ExtraBold</vt:lpstr>
      <vt:lpstr>Montserrat SemiBold</vt:lpstr>
      <vt:lpstr>System Font Regular</vt:lpstr>
      <vt:lpstr>Wingdings</vt:lpstr>
      <vt:lpstr>CSE 373 Summer 2020</vt:lpstr>
      <vt:lpstr>Nested Collections</vt:lpstr>
      <vt:lpstr>Agenda</vt:lpstr>
      <vt:lpstr>Announcements</vt:lpstr>
      <vt:lpstr>Mid-Quarter Evaluation</vt:lpstr>
      <vt:lpstr>Mid-Quarter Evaluation</vt:lpstr>
      <vt:lpstr>An aside for quizzes…</vt:lpstr>
      <vt:lpstr>Agenda</vt:lpstr>
      <vt:lpstr>Map ADT</vt:lpstr>
      <vt:lpstr>mostFrequentStart</vt:lpstr>
      <vt:lpstr>mostFrequentStart</vt:lpstr>
      <vt:lpstr>Agenda</vt:lpstr>
      <vt:lpstr>Nested Collections</vt:lpstr>
      <vt:lpstr>Updating Nested Collections</vt:lpstr>
      <vt:lpstr>Suppose map had the following items. What would its items be after running this code?</vt:lpstr>
      <vt:lpstr>Suppose map had the following items. What would its items be after running this code?</vt:lpstr>
      <vt:lpstr>Agenda</vt:lpstr>
      <vt:lpstr>Background: Search Engines</vt:lpstr>
      <vt:lpstr>Inverted Index</vt:lpstr>
      <vt:lpstr>Ranking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384</cp:revision>
  <cp:lastPrinted>2022-10-28T02:54:57Z</cp:lastPrinted>
  <dcterms:created xsi:type="dcterms:W3CDTF">2020-06-13T06:27:42Z</dcterms:created>
  <dcterms:modified xsi:type="dcterms:W3CDTF">2025-02-12T18:53:17Z</dcterms:modified>
</cp:coreProperties>
</file>