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45" r:id="rId2"/>
    <p:sldId id="325" r:id="rId3"/>
    <p:sldId id="340" r:id="rId4"/>
    <p:sldId id="341" r:id="rId5"/>
    <p:sldId id="310" r:id="rId6"/>
    <p:sldId id="326" r:id="rId7"/>
    <p:sldId id="327" r:id="rId8"/>
    <p:sldId id="331" r:id="rId9"/>
    <p:sldId id="303" r:id="rId10"/>
    <p:sldId id="329" r:id="rId11"/>
    <p:sldId id="312" r:id="rId12"/>
    <p:sldId id="344" r:id="rId13"/>
    <p:sldId id="333" r:id="rId14"/>
    <p:sldId id="334" r:id="rId15"/>
    <p:sldId id="332" r:id="rId16"/>
    <p:sldId id="317" r:id="rId17"/>
    <p:sldId id="335" r:id="rId18"/>
    <p:sldId id="336" r:id="rId19"/>
    <p:sldId id="337" r:id="rId20"/>
    <p:sldId id="339" r:id="rId21"/>
    <p:sldId id="3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5F5F5"/>
    <a:srgbClr val="EF5777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A8B05-BF16-4E5A-A538-B5B55A89D33B}" v="7" dt="2025-04-17T16:51:37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991" autoAdjust="0"/>
    <p:restoredTop sz="84986" autoAdjust="0"/>
  </p:normalViewPr>
  <p:slideViewPr>
    <p:cSldViewPr snapToGrid="0" snapToObjects="1">
      <p:cViewPr varScale="1">
        <p:scale>
          <a:sx n="155" d="100"/>
          <a:sy n="155" d="100"/>
        </p:scale>
        <p:origin x="168" y="13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314A8B05-BF16-4E5A-A538-B5B55A89D33B}"/>
    <pc:docChg chg="undo custSel modSld modMainMaster">
      <pc:chgData name="Adrian Salguero" userId="f921b06be2346e4d" providerId="LiveId" clId="{314A8B05-BF16-4E5A-A538-B5B55A89D33B}" dt="2025-04-17T16:51:16.534" v="146" actId="1076"/>
      <pc:docMkLst>
        <pc:docMk/>
      </pc:docMkLst>
      <pc:sldChg chg="modSp mod">
        <pc:chgData name="Adrian Salguero" userId="f921b06be2346e4d" providerId="LiveId" clId="{314A8B05-BF16-4E5A-A538-B5B55A89D33B}" dt="2025-04-16T19:19:14.358" v="144" actId="20577"/>
        <pc:sldMkLst>
          <pc:docMk/>
          <pc:sldMk cId="1505962930" sldId="340"/>
        </pc:sldMkLst>
        <pc:spChg chg="mod">
          <ac:chgData name="Adrian Salguero" userId="f921b06be2346e4d" providerId="LiveId" clId="{314A8B05-BF16-4E5A-A538-B5B55A89D33B}" dt="2025-04-16T19:19:14.358" v="144" actId="20577"/>
          <ac:spMkLst>
            <pc:docMk/>
            <pc:sldMk cId="1505962930" sldId="340"/>
            <ac:spMk id="3" creationId="{8D365F00-1F12-0E48-0722-69545AF4853F}"/>
          </ac:spMkLst>
        </pc:spChg>
      </pc:sldChg>
      <pc:sldChg chg="addSp delSp modSp mod">
        <pc:chgData name="Adrian Salguero" userId="f921b06be2346e4d" providerId="LiveId" clId="{314A8B05-BF16-4E5A-A538-B5B55A89D33B}" dt="2025-04-17T16:51:16.534" v="146" actId="1076"/>
        <pc:sldMkLst>
          <pc:docMk/>
          <pc:sldMk cId="4242256834" sldId="345"/>
        </pc:sldMkLst>
        <pc:spChg chg="mod">
          <ac:chgData name="Adrian Salguero" userId="f921b06be2346e4d" providerId="LiveId" clId="{314A8B05-BF16-4E5A-A538-B5B55A89D33B}" dt="2025-04-15T18:41:54.047" v="59" actId="20577"/>
          <ac:spMkLst>
            <pc:docMk/>
            <pc:sldMk cId="4242256834" sldId="345"/>
            <ac:spMk id="2" creationId="{9793E336-7FEF-924C-B9A0-DBFB9A4D8162}"/>
          </ac:spMkLst>
        </pc:spChg>
        <pc:spChg chg="mod">
          <ac:chgData name="Adrian Salguero" userId="f921b06be2346e4d" providerId="LiveId" clId="{314A8B05-BF16-4E5A-A538-B5B55A89D33B}" dt="2025-04-17T16:51:16.534" v="146" actId="1076"/>
          <ac:spMkLst>
            <pc:docMk/>
            <pc:sldMk cId="4242256834" sldId="345"/>
            <ac:spMk id="5" creationId="{9329F588-8A27-A34C-F730-F18414AA4106}"/>
          </ac:spMkLst>
        </pc:spChg>
      </pc:sldChg>
      <pc:sldMasterChg chg="modSp mod modSldLayout">
        <pc:chgData name="Adrian Salguero" userId="f921b06be2346e4d" providerId="LiveId" clId="{314A8B05-BF16-4E5A-A538-B5B55A89D33B}" dt="2025-04-15T19:17:34.328" v="117" actId="20577"/>
        <pc:sldMasterMkLst>
          <pc:docMk/>
          <pc:sldMasterMk cId="8468274" sldId="2147483648"/>
        </pc:sldMasterMkLst>
        <pc:spChg chg="mod">
          <ac:chgData name="Adrian Salguero" userId="f921b06be2346e4d" providerId="LiveId" clId="{314A8B05-BF16-4E5A-A538-B5B55A89D33B}" dt="2025-04-15T18:40:04.416" v="2" actId="1076"/>
          <ac:spMkLst>
            <pc:docMk/>
            <pc:sldMasterMk cId="8468274" sldId="2147483648"/>
            <ac:spMk id="8" creationId="{27829BDB-00F0-1A4D-85ED-E7EECB1665B0}"/>
          </ac:spMkLst>
        </pc:spChg>
        <pc:spChg chg="mod">
          <ac:chgData name="Adrian Salguero" userId="f921b06be2346e4d" providerId="LiveId" clId="{314A8B05-BF16-4E5A-A538-B5B55A89D33B}" dt="2025-04-15T18:40:08.056" v="8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Adrian Salguero" userId="f921b06be2346e4d" providerId="LiveId" clId="{314A8B05-BF16-4E5A-A538-B5B55A89D33B}" dt="2025-04-15T19:17:34.328" v="117" actId="20577"/>
          <pc:sldLayoutMkLst>
            <pc:docMk/>
            <pc:sldMasterMk cId="8468274" sldId="2147483648"/>
            <pc:sldLayoutMk cId="3828369656" sldId="2147483649"/>
          </pc:sldLayoutMkLst>
          <pc:spChg chg="add mod">
            <ac:chgData name="Adrian Salguero" userId="f921b06be2346e4d" providerId="LiveId" clId="{314A8B05-BF16-4E5A-A538-B5B55A89D33B}" dt="2025-04-15T19:17:34.328" v="117" actId="20577"/>
            <ac:spMkLst>
              <pc:docMk/>
              <pc:sldMasterMk cId="8468274" sldId="2147483648"/>
              <pc:sldLayoutMk cId="3828369656" sldId="2147483649"/>
              <ac:spMk id="5" creationId="{9E34F4B2-26EC-70A9-6415-213D53F66C7A}"/>
            </ac:spMkLst>
          </pc:spChg>
          <pc:spChg chg="mod">
            <ac:chgData name="Adrian Salguero" userId="f921b06be2346e4d" providerId="LiveId" clId="{314A8B05-BF16-4E5A-A538-B5B55A89D33B}" dt="2025-04-15T18:42:02.968" v="66" actId="20577"/>
            <ac:spMkLst>
              <pc:docMk/>
              <pc:sldMasterMk cId="8468274" sldId="2147483648"/>
              <pc:sldLayoutMk cId="3828369656" sldId="2147483649"/>
              <ac:spMk id="11" creationId="{4AB47C65-C622-BE47-AE97-E148F4F3EA4E}"/>
            </ac:spMkLst>
          </pc:spChg>
          <pc:spChg chg="mod">
            <ac:chgData name="Adrian Salguero" userId="f921b06be2346e4d" providerId="LiveId" clId="{314A8B05-BF16-4E5A-A538-B5B55A89D33B}" dt="2025-04-15T18:41:05.050" v="49" actId="20577"/>
            <ac:spMkLst>
              <pc:docMk/>
              <pc:sldMasterMk cId="8468274" sldId="2147483648"/>
              <pc:sldLayoutMk cId="3828369656" sldId="2147483649"/>
              <ac:spMk id="17" creationId="{20633B7E-3F27-4378-AF65-98F008BF68E7}"/>
            </ac:spMkLst>
          </pc:spChg>
          <pc:picChg chg="add mod">
            <ac:chgData name="Adrian Salguero" userId="f921b06be2346e4d" providerId="LiveId" clId="{314A8B05-BF16-4E5A-A538-B5B55A89D33B}" dt="2025-04-15T18:52:14.979" v="100" actId="14100"/>
            <ac:picMkLst>
              <pc:docMk/>
              <pc:sldMasterMk cId="8468274" sldId="2147483648"/>
              <pc:sldLayoutMk cId="3828369656" sldId="2147483649"/>
              <ac:picMk id="10" creationId="{13E7504E-716B-391F-E5D4-70A98B922B56}"/>
            </ac:picMkLst>
          </pc:picChg>
        </pc:sldLayoutChg>
        <pc:sldLayoutChg chg="addSp delSp modSp mod">
          <pc:chgData name="Adrian Salguero" userId="f921b06be2346e4d" providerId="LiveId" clId="{314A8B05-BF16-4E5A-A538-B5B55A89D33B}" dt="2025-04-15T18:52:32.033" v="107" actId="1076"/>
          <pc:sldLayoutMkLst>
            <pc:docMk/>
            <pc:sldMasterMk cId="8468274" sldId="2147483648"/>
            <pc:sldLayoutMk cId="1063051541" sldId="2147483656"/>
          </pc:sldLayoutMkLst>
          <pc:picChg chg="add mod">
            <ac:chgData name="Adrian Salguero" userId="f921b06be2346e4d" providerId="LiveId" clId="{314A8B05-BF16-4E5A-A538-B5B55A89D33B}" dt="2025-04-15T18:52:32.033" v="107" actId="1076"/>
            <ac:picMkLst>
              <pc:docMk/>
              <pc:sldMasterMk cId="8468274" sldId="2147483648"/>
              <pc:sldLayoutMk cId="1063051541" sldId="2147483656"/>
              <ac:picMk id="5" creationId="{5B9F6613-CADD-65AC-AC1D-695F6690BDE6}"/>
            </ac:picMkLst>
          </pc:picChg>
        </pc:sldLayoutChg>
        <pc:sldLayoutChg chg="addSp delSp modSp mod">
          <pc:chgData name="Adrian Salguero" userId="f921b06be2346e4d" providerId="LiveId" clId="{314A8B05-BF16-4E5A-A538-B5B55A89D33B}" dt="2025-04-15T18:52:36.208" v="108"/>
          <pc:sldLayoutMkLst>
            <pc:docMk/>
            <pc:sldMasterMk cId="8468274" sldId="2147483648"/>
            <pc:sldLayoutMk cId="4039598584" sldId="2147483657"/>
          </pc:sldLayoutMkLst>
          <pc:picChg chg="add mod">
            <ac:chgData name="Adrian Salguero" userId="f921b06be2346e4d" providerId="LiveId" clId="{314A8B05-BF16-4E5A-A538-B5B55A89D33B}" dt="2025-04-15T18:52:36.208" v="108"/>
            <ac:picMkLst>
              <pc:docMk/>
              <pc:sldMasterMk cId="8468274" sldId="2147483648"/>
              <pc:sldLayoutMk cId="4039598584" sldId="2147483657"/>
              <ac:picMk id="6" creationId="{4139EC6F-3B4F-DD51-3BEC-9F9825E02CD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8;p1">
            <a:extLst>
              <a:ext uri="{FF2B5EF4-FFF2-40B4-BE49-F238E27FC236}">
                <a16:creationId xmlns:a16="http://schemas.microsoft.com/office/drawing/2014/main" id="{20633B7E-3F27-4378-AF65-98F008BF68E7}"/>
              </a:ext>
            </a:extLst>
          </p:cNvPr>
          <p:cNvSpPr txBox="1"/>
          <p:nvPr userDrawn="1"/>
        </p:nvSpPr>
        <p:spPr>
          <a:xfrm>
            <a:off x="8379355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 and Adrian Salguero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473DDB-A81F-4FD9-98FA-2B2875A99E82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96;p1">
            <a:extLst>
              <a:ext uri="{FF2B5EF4-FFF2-40B4-BE49-F238E27FC236}">
                <a16:creationId xmlns:a16="http://schemas.microsoft.com/office/drawing/2014/main" id="{7345C3F9-95E9-445F-9EF5-7CCB5B1ACABF}"/>
              </a:ext>
            </a:extLst>
          </p:cNvPr>
          <p:cNvSpPr txBox="1"/>
          <p:nvPr userDrawn="1"/>
        </p:nvSpPr>
        <p:spPr>
          <a:xfrm>
            <a:off x="7226456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" name="Google Shape;97;p1">
            <a:extLst>
              <a:ext uri="{FF2B5EF4-FFF2-40B4-BE49-F238E27FC236}">
                <a16:creationId xmlns:a16="http://schemas.microsoft.com/office/drawing/2014/main" id="{ED95C42D-3F3F-4E44-AE72-336B2A0C8D27}"/>
              </a:ext>
            </a:extLst>
          </p:cNvPr>
          <p:cNvSpPr txBox="1"/>
          <p:nvPr userDrawn="1"/>
        </p:nvSpPr>
        <p:spPr>
          <a:xfrm>
            <a:off x="7226456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9;p1">
            <a:extLst>
              <a:ext uri="{FF2B5EF4-FFF2-40B4-BE49-F238E27FC236}">
                <a16:creationId xmlns:a16="http://schemas.microsoft.com/office/drawing/2014/main" id="{9E34F4B2-26EC-70A9-6415-213D53F66C7A}"/>
              </a:ext>
            </a:extLst>
          </p:cNvPr>
          <p:cNvSpPr txBox="1"/>
          <p:nvPr userDrawn="1"/>
        </p:nvSpPr>
        <p:spPr>
          <a:xfrm>
            <a:off x="8379355" y="4668972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Brittan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Christopher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Samuel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3E7504E-716B-391F-E5D4-70A98B922B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8821" y="5659320"/>
            <a:ext cx="1073622" cy="10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B9F6613-CADD-65AC-AC1D-695F6690B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5206" y="321560"/>
            <a:ext cx="700379" cy="7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139EC6F-3B4F-DD51-3BEC-9F9825E02C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5206" y="321560"/>
            <a:ext cx="700379" cy="7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06841" y="-17042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04: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jyHCvYzPfVxzv0oylIYut?si=a9d820106e01498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au/resources/testing_tips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ArrayList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5" name="Google Shape;95;p1">
            <a:extLst>
              <a:ext uri="{FF2B5EF4-FFF2-40B4-BE49-F238E27FC236}">
                <a16:creationId xmlns:a16="http://schemas.microsoft.com/office/drawing/2014/main" id="{9329F588-8A27-A34C-F730-F18414AA4106}"/>
              </a:ext>
            </a:extLst>
          </p:cNvPr>
          <p:cNvSpPr txBox="1"/>
          <p:nvPr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25sp Lecture Tunes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1DCAC-2510-E396-1107-1D55E25431EE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5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06EB41F-E4FA-439A-A48B-133697A1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A583C-FFEB-AB4A-4926-E33EE1A484C7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9C647-294B-5414-DD04-F7A8A1867125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9DC0C3-45EC-C8C0-A8DF-705C2053D5DD}"/>
              </a:ext>
            </a:extLst>
          </p:cNvPr>
          <p:cNvSpPr/>
          <p:nvPr/>
        </p:nvSpPr>
        <p:spPr>
          <a:xfrm>
            <a:off x="8951495" y="2220826"/>
            <a:ext cx="2722920" cy="18961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n w="0">
                  <a:noFill/>
                </a:ln>
                <a:solidFill>
                  <a:schemeClr val="tx1"/>
                </a:solidFill>
              </a:rPr>
              <a:t>“Plain English” descriptions are what we are generally looking for in your method comments!</a:t>
            </a:r>
          </a:p>
        </p:txBody>
      </p:sp>
    </p:spTree>
    <p:extLst>
      <p:ext uri="{BB962C8B-B14F-4D97-AF65-F5344CB8AC3E}">
        <p14:creationId xmlns:p14="http://schemas.microsoft.com/office/powerpoint/2010/main" val="11270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loadFromFile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loadFromFile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a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as a parameter and returns a new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</a:rPr>
              <a:t>String</a:t>
            </a:r>
            <a:r>
              <a:rPr lang="en-US" dirty="0"/>
              <a:t>s where each element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is a line from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, matching the order of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’s contents.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e.g., the first line in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is stored at index 0, the next line is stored at index 1, etc. 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Down Arrow 12" descr="list's contents change with call to moveRight(list, 2)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387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9C5185-F873-4CB0-B785-95ED8A5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1371-6038-45E7-9954-C4F9C2DDEEC1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753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Down Arrow 12" descr="list's contents change with call to moveRight(list, 2)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BCFC13-2C9E-2BD4-F89B-73B11DC97569}"/>
              </a:ext>
            </a:extLst>
          </p:cNvPr>
          <p:cNvSpPr/>
          <p:nvPr/>
        </p:nvSpPr>
        <p:spPr>
          <a:xfrm>
            <a:off x="10998866" y="57203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6432 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6927 0.217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9375 -0.00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compareToList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two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as parameters and compares the elements of the two lists, printing out the locations of common elements in each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[5, 6, 7, 8]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[7, 5, 9, 0, 2], </a:t>
            </a:r>
            <a:r>
              <a:rPr lang="en-US" dirty="0"/>
              <a:t>a call to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(list1, list2) </a:t>
            </a:r>
            <a:r>
              <a:rPr lang="en-US" dirty="0"/>
              <a:t>would produce output such as: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2169C-13CD-4EB2-B96B-3936AFDD8EB3}"/>
              </a:ext>
            </a:extLst>
          </p:cNvPr>
          <p:cNvSpPr txBox="1"/>
          <p:nvPr/>
        </p:nvSpPr>
        <p:spPr>
          <a:xfrm>
            <a:off x="2794959" y="5228607"/>
            <a:ext cx="6602082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1 min on your own thinking about how you would implement this method!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84605-5F5A-47F1-8AE0-4DEDAC1B1C55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7F449-8192-4369-A3D0-A628BC64115D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05434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E1CAA-A44D-41D9-9899-E9E48F54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1258519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</a:t>
            </a:r>
            <a:r>
              <a:rPr lang="en-US" dirty="0">
                <a:solidFill>
                  <a:schemeClr val="accent6"/>
                </a:solidFill>
              </a:rPr>
              <a:t>2</a:t>
            </a:r>
            <a:r>
              <a:rPr lang="en-US" sz="3600" dirty="0"/>
              <a:t> min discussing about how you would implement this method with a neighbor!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CCBCEE-5A6C-44F5-9528-6262AA83D0E8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99CE9-E67A-4565-9B48-2228C8328B87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48555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 descr="Currently in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40439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9474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method called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that accepts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and an </a:t>
            </a:r>
            <a:r>
              <a:rPr lang="en-US" sz="3200" dirty="0">
                <a:latin typeface="Consolas" panose="020B0609020204030204" pitchFamily="49" charset="0"/>
              </a:rPr>
              <a:t>int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n</a:t>
            </a:r>
            <a:r>
              <a:rPr lang="en-US" sz="3200" dirty="0"/>
              <a:t> and returns a new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that contains the first n elements of list.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example, if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contained </a:t>
            </a:r>
            <a:br>
              <a:rPr lang="en-US" sz="3200" dirty="0"/>
            </a:br>
            <a:r>
              <a:rPr lang="en-US" sz="3200" dirty="0">
                <a:latin typeface="Consolas" panose="020B0609020204030204" pitchFamily="49" charset="0"/>
              </a:rPr>
              <a:t>['m', 'a', 't', '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', 'l', 'd', 'a']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a call to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(list, 4)</a:t>
            </a:r>
            <a:r>
              <a:rPr lang="en-US" sz="3200" dirty="0"/>
              <a:t> would return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containing </a:t>
            </a:r>
            <a:r>
              <a:rPr lang="en-US" sz="3200" dirty="0">
                <a:latin typeface="Consolas" panose="020B0609020204030204" pitchFamily="49" charset="0"/>
              </a:rPr>
              <a:t>[‘m', ‘a', ‘t', ‘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192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10615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0 due Thursday, Apr 17</a:t>
            </a:r>
            <a:r>
              <a:rPr lang="en-US" sz="3200" baseline="30000" dirty="0"/>
              <a:t>th</a:t>
            </a:r>
            <a:r>
              <a:rPr lang="en-US" sz="3200" dirty="0"/>
              <a:t> at 11:59 PM</a:t>
            </a:r>
          </a:p>
          <a:p>
            <a:r>
              <a:rPr lang="en-US" sz="3200" dirty="0"/>
              <a:t>Plan to release C0 grades and feedback tomorrow! </a:t>
            </a:r>
          </a:p>
          <a:p>
            <a:pPr lvl="1"/>
            <a:r>
              <a:rPr lang="en-US" sz="2800" dirty="0"/>
              <a:t>General grading turnaround is ~1 week</a:t>
            </a:r>
          </a:p>
          <a:p>
            <a:pPr lvl="1"/>
            <a:r>
              <a:rPr lang="en-US" sz="2800" dirty="0"/>
              <a:t>Resubmission Cycle 0 will also be released tomorrow</a:t>
            </a:r>
          </a:p>
          <a:p>
            <a:pPr lvl="2"/>
            <a:r>
              <a:rPr lang="en-US" sz="2400" dirty="0"/>
              <a:t>Due Tues Apr 22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</a:p>
          <a:p>
            <a:pPr lvl="2"/>
            <a:r>
              <a:rPr lang="en-US" sz="2400" dirty="0"/>
              <a:t>Eligible assignment(s): C0</a:t>
            </a:r>
          </a:p>
          <a:p>
            <a:r>
              <a:rPr lang="en-US" sz="3200" dirty="0"/>
              <a:t>Quiz 0 is next Tuesday (Apr 22</a:t>
            </a:r>
            <a:r>
              <a:rPr lang="en-US" sz="3200" baseline="30000" dirty="0"/>
              <a:t>nd</a:t>
            </a:r>
            <a:r>
              <a:rPr lang="en-US" sz="3200" dirty="0"/>
              <a:t>)!</a:t>
            </a:r>
          </a:p>
          <a:p>
            <a:pPr lvl="1"/>
            <a:r>
              <a:rPr lang="en-US" sz="2800" dirty="0"/>
              <a:t>Check the Ed post for instructions and logistics later today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 descr="Currently on ArrayList Recap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70104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CB16C-E1C5-02A8-D197-076B2AEF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ArrayLists</a:t>
            </a:r>
            <a:r>
              <a:rPr lang="en-US" dirty="0"/>
              <a:t> are very similar to arrays</a:t>
            </a:r>
          </a:p>
          <a:p>
            <a:r>
              <a:rPr lang="en-US" dirty="0"/>
              <a:t>Can hold multiple pieces of data (elements)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>
                <a:solidFill>
                  <a:srgbClr val="7030A0"/>
                </a:solidFill>
              </a:rPr>
              <a:t>Elements must all have the </a:t>
            </a:r>
            <a:r>
              <a:rPr lang="en-US" u="sng" dirty="0">
                <a:solidFill>
                  <a:srgbClr val="7030A0"/>
                </a:solidFill>
              </a:rPr>
              <a:t>same</a:t>
            </a:r>
            <a:r>
              <a:rPr lang="en-US" dirty="0">
                <a:solidFill>
                  <a:srgbClr val="7030A0"/>
                </a:solidFill>
              </a:rPr>
              <a:t> type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ArrayLists</a:t>
            </a:r>
            <a:r>
              <a:rPr lang="en-US" dirty="0">
                <a:solidFill>
                  <a:srgbClr val="7030A0"/>
                </a:solidFill>
              </a:rPr>
              <a:t> can </a:t>
            </a:r>
            <a:r>
              <a:rPr lang="en-US" u="sng" dirty="0">
                <a:solidFill>
                  <a:srgbClr val="7030A0"/>
                </a:solidFill>
              </a:rPr>
              <a:t>only</a:t>
            </a:r>
            <a:r>
              <a:rPr lang="en-US" dirty="0">
                <a:solidFill>
                  <a:srgbClr val="7030A0"/>
                </a:solidFill>
              </a:rPr>
              <a:t> hold Objects, so might need to use “wrapper” types: </a:t>
            </a:r>
            <a:br>
              <a:rPr lang="en-US">
                <a:solidFill>
                  <a:srgbClr val="7030A0"/>
                </a:solidFill>
              </a:rPr>
            </a:b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</a:rPr>
              <a:t>Integer,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Double, Boolean, Character, etc.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3200" b="1" u="sng" dirty="0"/>
              <a:t>But</a:t>
            </a:r>
            <a:r>
              <a:rPr lang="en-US" b="1" dirty="0"/>
              <a:t> </a:t>
            </a:r>
            <a:r>
              <a:rPr lang="en-US" dirty="0" err="1"/>
              <a:t>ArrayLists</a:t>
            </a:r>
            <a:r>
              <a:rPr lang="en-US" dirty="0"/>
              <a:t> have dynamic length (so they can resize!)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F84D2-2381-48F3-AA19-B9253E8B9F00}"/>
              </a:ext>
            </a:extLst>
          </p:cNvPr>
          <p:cNvSpPr/>
          <p:nvPr/>
        </p:nvSpPr>
        <p:spPr>
          <a:xfrm>
            <a:off x="106585" y="5197375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A99D3-BF5A-44ED-A9EF-E31736C20AF5}"/>
              </a:ext>
            </a:extLst>
          </p:cNvPr>
          <p:cNvSpPr/>
          <p:nvPr/>
        </p:nvSpPr>
        <p:spPr>
          <a:xfrm>
            <a:off x="951444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2FB9F-3F95-4E7B-B3B8-332570B42345}"/>
              </a:ext>
            </a:extLst>
          </p:cNvPr>
          <p:cNvSpPr/>
          <p:nvPr/>
        </p:nvSpPr>
        <p:spPr>
          <a:xfrm>
            <a:off x="1797760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BA29A-E4A5-4CD8-85E1-538C6636F733}"/>
              </a:ext>
            </a:extLst>
          </p:cNvPr>
          <p:cNvSpPr/>
          <p:nvPr/>
        </p:nvSpPr>
        <p:spPr>
          <a:xfrm>
            <a:off x="2644076" y="519044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868DF-355B-44C7-9E8D-FD38A231FC31}"/>
              </a:ext>
            </a:extLst>
          </p:cNvPr>
          <p:cNvSpPr/>
          <p:nvPr/>
        </p:nvSpPr>
        <p:spPr>
          <a:xfrm>
            <a:off x="3488935" y="519044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BC372-EA18-445E-85A0-2AA4E2203661}"/>
              </a:ext>
            </a:extLst>
          </p:cNvPr>
          <p:cNvSpPr txBox="1"/>
          <p:nvPr/>
        </p:nvSpPr>
        <p:spPr>
          <a:xfrm>
            <a:off x="819366" y="6076038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5</a:t>
            </a:r>
          </a:p>
        </p:txBody>
      </p:sp>
      <p:sp>
        <p:nvSpPr>
          <p:cNvPr id="13" name="Arrow: Right 12" descr="list's contents change with list.add(2, 15) call">
            <a:extLst>
              <a:ext uri="{FF2B5EF4-FFF2-40B4-BE49-F238E27FC236}">
                <a16:creationId xmlns:a16="http://schemas.microsoft.com/office/drawing/2014/main" id="{11A1C80D-2088-4757-B20D-2DC00894D10E}"/>
              </a:ext>
            </a:extLst>
          </p:cNvPr>
          <p:cNvSpPr/>
          <p:nvPr/>
        </p:nvSpPr>
        <p:spPr>
          <a:xfrm>
            <a:off x="4447065" y="5482151"/>
            <a:ext cx="2463084" cy="3478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3CEE8-37FF-443F-B6F7-D7DD6740739A}"/>
              </a:ext>
            </a:extLst>
          </p:cNvPr>
          <p:cNvSpPr txBox="1"/>
          <p:nvPr/>
        </p:nvSpPr>
        <p:spPr>
          <a:xfrm>
            <a:off x="4343822" y="5186207"/>
            <a:ext cx="266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list.add</a:t>
            </a:r>
            <a:r>
              <a:rPr lang="en-US" sz="2000" dirty="0">
                <a:latin typeface="Consolas" panose="020B0609020204030204" pitchFamily="49" charset="0"/>
              </a:rPr>
              <a:t>(2, 15);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46E94-ED20-4CFF-BE56-80A4EB60B9CD}"/>
              </a:ext>
            </a:extLst>
          </p:cNvPr>
          <p:cNvSpPr/>
          <p:nvPr/>
        </p:nvSpPr>
        <p:spPr>
          <a:xfrm>
            <a:off x="7013391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D1FB7-A4BF-4674-A972-3D23868F5A7A}"/>
              </a:ext>
            </a:extLst>
          </p:cNvPr>
          <p:cNvSpPr/>
          <p:nvPr/>
        </p:nvSpPr>
        <p:spPr>
          <a:xfrm>
            <a:off x="7858250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D1D66F-CCC1-42EE-BBA4-1029CC29858B}"/>
              </a:ext>
            </a:extLst>
          </p:cNvPr>
          <p:cNvSpPr/>
          <p:nvPr/>
        </p:nvSpPr>
        <p:spPr>
          <a:xfrm>
            <a:off x="8704566" y="5190450"/>
            <a:ext cx="844859" cy="819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6E738-AC71-4192-9AE5-45DB952B5E72}"/>
              </a:ext>
            </a:extLst>
          </p:cNvPr>
          <p:cNvSpPr/>
          <p:nvPr/>
        </p:nvSpPr>
        <p:spPr>
          <a:xfrm>
            <a:off x="9540225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CB5C8-FFB1-43C5-822A-4681D3663070}"/>
              </a:ext>
            </a:extLst>
          </p:cNvPr>
          <p:cNvSpPr/>
          <p:nvPr/>
        </p:nvSpPr>
        <p:spPr>
          <a:xfrm>
            <a:off x="10375884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1BB00-063F-452E-95C8-1E84A9284CE6}"/>
              </a:ext>
            </a:extLst>
          </p:cNvPr>
          <p:cNvSpPr/>
          <p:nvPr/>
        </p:nvSpPr>
        <p:spPr>
          <a:xfrm>
            <a:off x="11220743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297C2-DE1B-4512-87CE-9E256477D231}"/>
              </a:ext>
            </a:extLst>
          </p:cNvPr>
          <p:cNvSpPr txBox="1"/>
          <p:nvPr/>
        </p:nvSpPr>
        <p:spPr>
          <a:xfrm>
            <a:off x="8205440" y="6144697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</a:t>
            </a:r>
            <a:r>
              <a:rPr lang="en-US" sz="2400" b="1" dirty="0">
                <a:solidFill>
                  <a:schemeClr val="accent6"/>
                </a:solidFill>
                <a:latin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44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  <p:bldP spid="10" grpId="0" animBg="1"/>
      <p:bldP spid="24" grpId="0"/>
      <p:bldP spid="13" grpId="0" animBg="1"/>
      <p:bldP spid="14" grpId="0"/>
      <p:bldP spid="15" grpId="0" animBg="1"/>
      <p:bldP spid="17" grpId="0" animBg="1"/>
      <p:bldP spid="16" grpId="0" animBg="1"/>
      <p:bldP spid="20" grpId="0" animBg="1"/>
      <p:bldP spid="18" grpId="0" animBg="1"/>
      <p:bldP spid="19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58426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1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 Usage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Whenever referring to “the </a:t>
            </a:r>
            <a:r>
              <a:rPr lang="en-US" dirty="0" err="1"/>
              <a:t>ArrayList</a:t>
            </a:r>
            <a:r>
              <a:rPr lang="en-US" dirty="0"/>
              <a:t>”, we are referring to the </a:t>
            </a:r>
            <a:r>
              <a:rPr lang="en-US" dirty="0" err="1"/>
              <a:t>ArrayList</a:t>
            </a:r>
            <a:r>
              <a:rPr lang="en-US" dirty="0"/>
              <a:t> we’re calling the method </a:t>
            </a:r>
            <a:r>
              <a:rPr lang="en-US" i="1" dirty="0"/>
              <a:t>on</a:t>
            </a:r>
            <a:r>
              <a:rPr lang="en-US" dirty="0"/>
              <a:t>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B923-E3E6-44BA-83A8-9AC7A5ABAF51}"/>
              </a:ext>
            </a:extLst>
          </p:cNvPr>
          <p:cNvSpPr/>
          <p:nvPr/>
        </p:nvSpPr>
        <p:spPr>
          <a:xfrm>
            <a:off x="1004157" y="2690336"/>
            <a:ext cx="10703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 what is the output?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A3081-95E1-D31C-10DB-B40D7601A256}"/>
              </a:ext>
            </a:extLst>
          </p:cNvPr>
          <p:cNvSpPr/>
          <p:nvPr/>
        </p:nvSpPr>
        <p:spPr>
          <a:xfrm>
            <a:off x="1004156" y="5009346"/>
            <a:ext cx="10703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267F99"/>
                </a:solidFill>
                <a:latin typeface="Consolas" panose="020B0609020204030204" pitchFamily="49" charset="0"/>
              </a:rPr>
              <a:t>String[] list = new String[2];</a:t>
            </a:r>
            <a:endParaRPr lang="en-US" sz="20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//... 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indexOf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?</a:t>
            </a:r>
            <a:endParaRPr lang="en-US" sz="2800" i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Examples</a:t>
            </a:r>
          </a:p>
        </p:txBody>
      </p:sp>
      <p:sp>
        <p:nvSpPr>
          <p:cNvPr id="4" name="Pentagon 3" descr="Currently on ArrayList Example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024433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A3A5F8-29AC-4E24-0CED-255978D2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EC0BD-6974-485C-A1B0-0A09B2BB8D00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909310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16151</TotalTime>
  <Words>1894</Words>
  <Application>Microsoft Office PowerPoint</Application>
  <PresentationFormat>Widescreen</PresentationFormat>
  <Paragraphs>220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</vt:lpstr>
      <vt:lpstr>Lecture Outline</vt:lpstr>
      <vt:lpstr>Announcements</vt:lpstr>
      <vt:lpstr>Lecture Outline</vt:lpstr>
      <vt:lpstr>ArrayList</vt:lpstr>
      <vt:lpstr>ArrayList Methods</vt:lpstr>
      <vt:lpstr>ArrayList Methods Usage</vt:lpstr>
      <vt:lpstr>Lecture Outline</vt:lpstr>
      <vt:lpstr>What is the best “plain English” description of this method? </vt:lpstr>
      <vt:lpstr>What is the best “plain English” description of this method? </vt:lpstr>
      <vt:lpstr>loadFromFile</vt:lpstr>
      <vt:lpstr>moveRight</vt:lpstr>
      <vt:lpstr>What ArrayList methods (and in what order) could we use to implement the moveRight method?</vt:lpstr>
      <vt:lpstr>What ArrayList methods (and in what order) could we use to implement the moveRight method?</vt:lpstr>
      <vt:lpstr>moveRight</vt:lpstr>
      <vt:lpstr>Edge Cases! (And Testing)</vt:lpstr>
      <vt:lpstr>compareToList</vt:lpstr>
      <vt:lpstr>Spend 1 min on your own thinking about how you would implement this method! (focus on pseudocode)</vt:lpstr>
      <vt:lpstr>Spend 2 min discussing about how you would implement this method with a neighbor! (focus on pseudocode)</vt:lpstr>
      <vt:lpstr>ArrayList Methods</vt:lpstr>
      <vt:lpstr>topN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Adrian Salguero</cp:lastModifiedBy>
  <cp:revision>256</cp:revision>
  <cp:lastPrinted>2022-09-27T21:33:44Z</cp:lastPrinted>
  <dcterms:created xsi:type="dcterms:W3CDTF">2020-06-13T06:27:42Z</dcterms:created>
  <dcterms:modified xsi:type="dcterms:W3CDTF">2025-04-17T16:51:49Z</dcterms:modified>
</cp:coreProperties>
</file>