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347" r:id="rId2"/>
    <p:sldId id="329" r:id="rId3"/>
    <p:sldId id="325" r:id="rId4"/>
    <p:sldId id="324" r:id="rId5"/>
    <p:sldId id="306" r:id="rId6"/>
    <p:sldId id="332" r:id="rId7"/>
    <p:sldId id="294" r:id="rId8"/>
    <p:sldId id="336" r:id="rId9"/>
    <p:sldId id="337" r:id="rId10"/>
    <p:sldId id="338" r:id="rId11"/>
    <p:sldId id="339" r:id="rId12"/>
    <p:sldId id="340" r:id="rId13"/>
    <p:sldId id="341" r:id="rId14"/>
    <p:sldId id="342" r:id="rId15"/>
    <p:sldId id="344" r:id="rId16"/>
    <p:sldId id="345" r:id="rId17"/>
    <p:sldId id="346" r:id="rId18"/>
    <p:sldId id="288" r:id="rId19"/>
    <p:sldId id="326" r:id="rId20"/>
    <p:sldId id="327" r:id="rId21"/>
    <p:sldId id="330" r:id="rId22"/>
    <p:sldId id="343" r:id="rId23"/>
    <p:sldId id="333" r:id="rId24"/>
    <p:sldId id="28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54A0FF"/>
    <a:srgbClr val="FA8231"/>
    <a:srgbClr val="FAFAFA"/>
    <a:srgbClr val="F5F5F5"/>
    <a:srgbClr val="0FB9B1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8" autoAdjust="0"/>
    <p:restoredTop sz="91429"/>
  </p:normalViewPr>
  <p:slideViewPr>
    <p:cSldViewPr snapToGrid="0" snapToObjects="1">
      <p:cViewPr varScale="1">
        <p:scale>
          <a:sx n="107" d="100"/>
          <a:sy n="107" d="100"/>
        </p:scale>
        <p:origin x="96" y="302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1709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33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083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400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1633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014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7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31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7849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013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94501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6348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0227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23923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32411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4363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class Temperatures {</a:t>
            </a:r>
          </a:p>
          <a:p>
            <a:r>
              <a:rPr lang="en-US" dirty="0"/>
              <a:t>    public static void main(String[] </a:t>
            </a:r>
            <a:r>
              <a:rPr lang="en-US" dirty="0" err="1"/>
              <a:t>args</a:t>
            </a:r>
            <a:r>
              <a:rPr lang="en-US" dirty="0"/>
              <a:t>) {</a:t>
            </a:r>
          </a:p>
          <a:p>
            <a:r>
              <a:rPr lang="en-US" dirty="0"/>
              <a:t>        int[] </a:t>
            </a:r>
            <a:r>
              <a:rPr lang="en-US" dirty="0" err="1"/>
              <a:t>nums</a:t>
            </a:r>
            <a:r>
              <a:rPr lang="en-US" dirty="0"/>
              <a:t> = {1, 4, 4, 8, 13};</a:t>
            </a:r>
          </a:p>
          <a:p>
            <a:r>
              <a:rPr lang="en-US" dirty="0"/>
              <a:t>        int </a:t>
            </a:r>
            <a:r>
              <a:rPr lang="en-US" dirty="0" err="1"/>
              <a:t>totalDiff</a:t>
            </a:r>
            <a:r>
              <a:rPr lang="en-US" dirty="0"/>
              <a:t> = 0;</a:t>
            </a:r>
          </a:p>
          <a:p>
            <a:r>
              <a:rPr lang="en-US" dirty="0"/>
              <a:t>        for (int </a:t>
            </a:r>
            <a:r>
              <a:rPr lang="en-US" dirty="0" err="1"/>
              <a:t>i</a:t>
            </a:r>
            <a:r>
              <a:rPr lang="en-US" dirty="0"/>
              <a:t> = 1; </a:t>
            </a:r>
            <a:r>
              <a:rPr lang="en-US" dirty="0" err="1"/>
              <a:t>i</a:t>
            </a:r>
            <a:r>
              <a:rPr lang="en-US" dirty="0"/>
              <a:t> &lt;= nums.length-1;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        </a:t>
            </a:r>
            <a:r>
              <a:rPr lang="en-US" dirty="0" err="1"/>
              <a:t>totalDiff</a:t>
            </a:r>
            <a:r>
              <a:rPr lang="en-US" dirty="0"/>
              <a:t> += (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] - </a:t>
            </a:r>
            <a:r>
              <a:rPr lang="en-US" dirty="0" err="1"/>
              <a:t>nums</a:t>
            </a:r>
            <a:r>
              <a:rPr lang="en-US" dirty="0"/>
              <a:t>[</a:t>
            </a:r>
            <a:r>
              <a:rPr lang="en-US" dirty="0" err="1"/>
              <a:t>i</a:t>
            </a:r>
            <a:r>
              <a:rPr lang="en-US" dirty="0"/>
              <a:t> - 1]);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      </a:t>
            </a:r>
            <a:r>
              <a:rPr lang="en-US" dirty="0" err="1"/>
              <a:t>System.out.println</a:t>
            </a:r>
            <a:r>
              <a:rPr lang="en-US" dirty="0"/>
              <a:t>("Total Diff = " + </a:t>
            </a:r>
            <a:r>
              <a:rPr lang="en-US" dirty="0" err="1"/>
              <a:t>totalDiff</a:t>
            </a:r>
            <a:r>
              <a:rPr lang="en-US" dirty="0"/>
              <a:t>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0FC8D-3FAB-384B-A523-F958535FCC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0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02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11183"/>
            <a:ext cx="5250244" cy="541006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41686" y="5594680"/>
            <a:ext cx="1225296" cy="1223089"/>
          </a:xfrm>
          <a:prstGeom prst="roundRect">
            <a:avLst>
              <a:gd name="adj" fmla="val 897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209FA387-06B1-64D6-6A15-A0023BB4E02C}"/>
              </a:ext>
            </a:extLst>
          </p:cNvPr>
          <p:cNvSpPr txBox="1"/>
          <p:nvPr userDrawn="1"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25sp Lecture 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10" name="Google Shape;98;p1">
            <a:extLst>
              <a:ext uri="{FF2B5EF4-FFF2-40B4-BE49-F238E27FC236}">
                <a16:creationId xmlns:a16="http://schemas.microsoft.com/office/drawing/2014/main" id="{6D18357B-4946-912E-53C7-65704BD5988D}"/>
              </a:ext>
            </a:extLst>
          </p:cNvPr>
          <p:cNvSpPr txBox="1"/>
          <p:nvPr userDrawn="1"/>
        </p:nvSpPr>
        <p:spPr>
          <a:xfrm>
            <a:off x="8379355" y="455944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12" name="Google Shape;96;p1">
            <a:extLst>
              <a:ext uri="{FF2B5EF4-FFF2-40B4-BE49-F238E27FC236}">
                <a16:creationId xmlns:a16="http://schemas.microsoft.com/office/drawing/2014/main" id="{810F0D78-CBB5-CC79-FF98-6F991B801B42}"/>
              </a:ext>
            </a:extLst>
          </p:cNvPr>
          <p:cNvSpPr txBox="1"/>
          <p:nvPr userDrawn="1"/>
        </p:nvSpPr>
        <p:spPr>
          <a:xfrm>
            <a:off x="7226456" y="455944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7;p1">
            <a:extLst>
              <a:ext uri="{FF2B5EF4-FFF2-40B4-BE49-F238E27FC236}">
                <a16:creationId xmlns:a16="http://schemas.microsoft.com/office/drawing/2014/main" id="{4E6AB83A-193F-5458-B2A3-96980D8FB428}"/>
              </a:ext>
            </a:extLst>
          </p:cNvPr>
          <p:cNvSpPr txBox="1"/>
          <p:nvPr userDrawn="1"/>
        </p:nvSpPr>
        <p:spPr>
          <a:xfrm>
            <a:off x="7226456" y="482005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6" name="Google Shape;99;p1">
            <a:extLst>
              <a:ext uri="{FF2B5EF4-FFF2-40B4-BE49-F238E27FC236}">
                <a16:creationId xmlns:a16="http://schemas.microsoft.com/office/drawing/2014/main" id="{3B0EBD64-BF3F-1646-1FD7-CD94A3A0E300}"/>
              </a:ext>
            </a:extLst>
          </p:cNvPr>
          <p:cNvSpPr txBox="1"/>
          <p:nvPr userDrawn="1"/>
        </p:nvSpPr>
        <p:spPr>
          <a:xfrm>
            <a:off x="8379355" y="4805239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F805696-DF0D-D58C-210A-20D3D9AF2BC7}"/>
              </a:ext>
            </a:extLst>
          </p:cNvPr>
          <p:cNvSpPr/>
          <p:nvPr userDrawn="1"/>
        </p:nvSpPr>
        <p:spPr>
          <a:xfrm>
            <a:off x="3007884" y="5659928"/>
            <a:ext cx="1097280" cy="1076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16F907-B662-8594-9075-FEA8342D6DF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7593" y="347927"/>
            <a:ext cx="652198" cy="6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708CAE-3CE7-393B-D38F-678095D7995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7593" y="347927"/>
            <a:ext cx="652198" cy="6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14 -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05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02: File I/O – Token and line-based processing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washington.edu/courses/cse122/25sp/resubs/" TargetMode="External"/><Relationship Id="rId2" Type="http://schemas.openxmlformats.org/officeDocument/2006/relationships/hyperlink" Target="https://courses.cs.washington.edu/courses/cse122/25sp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e12x.github.io/java-tutorial/index.html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File I/O – Token and</a:t>
            </a:r>
            <a:br>
              <a:rPr lang="en-US" sz="3600" dirty="0"/>
            </a:br>
            <a:r>
              <a:rPr lang="en-US" sz="3600" dirty="0"/>
              <a:t>line-based 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56906" y="1840355"/>
            <a:ext cx="44768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BFB015-FF4C-2845-BA63-4C35130F15D3}"/>
              </a:ext>
            </a:extLst>
          </p:cNvPr>
          <p:cNvSpPr txBox="1"/>
          <p:nvPr/>
        </p:nvSpPr>
        <p:spPr>
          <a:xfrm>
            <a:off x="7847768" y="2367524"/>
            <a:ext cx="392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Are you a cat person or dog person?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77B49C9-F028-7A60-C49F-B33F8B36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55" y="5658927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595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708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quick,</a:t>
            </a:r>
          </a:p>
        </p:txBody>
      </p:sp>
    </p:spTree>
    <p:extLst>
      <p:ext uri="{BB962C8B-B14F-4D97-AF65-F5344CB8AC3E}">
        <p14:creationId xmlns:p14="http://schemas.microsoft.com/office/powerpoint/2010/main" val="1647385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brown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632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brown</a:t>
            </a:r>
          </a:p>
        </p:txBody>
      </p:sp>
    </p:spTree>
    <p:extLst>
      <p:ext uri="{BB962C8B-B14F-4D97-AF65-F5344CB8AC3E}">
        <p14:creationId xmlns:p14="http://schemas.microsoft.com/office/powerpoint/2010/main" val="35590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06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fox</a:t>
            </a:r>
          </a:p>
        </p:txBody>
      </p:sp>
    </p:spTree>
    <p:extLst>
      <p:ext uri="{BB962C8B-B14F-4D97-AF65-F5344CB8AC3E}">
        <p14:creationId xmlns:p14="http://schemas.microsoft.com/office/powerpoint/2010/main" val="406151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5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dirty="0"/>
              <a:t>Token vs. </a:t>
            </a:r>
            <a:r>
              <a:rPr lang="en-US" u="sng" dirty="0"/>
              <a:t>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2771398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7D4BFC-9216-4E97-809F-B2295E680EAB}"/>
              </a:ext>
            </a:extLst>
          </p:cNvPr>
          <p:cNvSpPr txBox="1"/>
          <p:nvPr/>
        </p:nvSpPr>
        <p:spPr>
          <a:xfrm>
            <a:off x="1124798" y="5248354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 quick,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	</a:t>
            </a:r>
            <a:r>
              <a:rPr lang="en-US" sz="6600" b="1" dirty="0">
                <a:latin typeface="Consolas" panose="020B0609020204030204" pitchFamily="49" charset="0"/>
              </a:rPr>
              <a:t>brown fox</a:t>
            </a:r>
          </a:p>
        </p:txBody>
      </p:sp>
    </p:spTree>
    <p:extLst>
      <p:ext uri="{BB962C8B-B14F-4D97-AF65-F5344CB8AC3E}">
        <p14:creationId xmlns:p14="http://schemas.microsoft.com/office/powerpoint/2010/main" val="55481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38199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4549EC-3B6D-41BF-AD17-A565BDAEEEAA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Brett</a:t>
            </a:r>
          </a:p>
        </p:txBody>
      </p:sp>
    </p:spTree>
    <p:extLst>
      <p:ext uri="{BB962C8B-B14F-4D97-AF65-F5344CB8AC3E}">
        <p14:creationId xmlns:p14="http://schemas.microsoft.com/office/powerpoint/2010/main" val="1938513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tokens are in the following line?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248" y="4258553"/>
            <a:ext cx="10816492" cy="2308324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r>
              <a:rPr lang="en-US" sz="4800" b="1" dirty="0"/>
              <a:t>A) </a:t>
            </a:r>
            <a:r>
              <a:rPr lang="en-US" sz="4800" dirty="0"/>
              <a:t>Four</a:t>
            </a:r>
            <a:endParaRPr lang="en-US" sz="4800" b="1" dirty="0"/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B) </a:t>
            </a:r>
            <a:r>
              <a:rPr lang="en-US" sz="4800" dirty="0"/>
              <a:t>Five</a:t>
            </a:r>
          </a:p>
          <a:p>
            <a:endParaRPr lang="en-US" sz="4800" dirty="0"/>
          </a:p>
          <a:p>
            <a:endParaRPr lang="en-US" sz="4800" b="1" dirty="0"/>
          </a:p>
          <a:p>
            <a:r>
              <a:rPr lang="en-US" sz="4800" b="1" dirty="0"/>
              <a:t>C)</a:t>
            </a:r>
            <a:r>
              <a:rPr lang="en-US" sz="4800" dirty="0"/>
              <a:t> Six</a:t>
            </a:r>
            <a:endParaRPr lang="en-US" sz="4800" b="1" dirty="0"/>
          </a:p>
          <a:p>
            <a:endParaRPr lang="en-US" sz="4800" b="1" dirty="0"/>
          </a:p>
          <a:p>
            <a:endParaRPr lang="en-US" sz="4800" b="1" dirty="0"/>
          </a:p>
          <a:p>
            <a:r>
              <a:rPr lang="en-US" sz="4800" b="1" dirty="0"/>
              <a:t>D) </a:t>
            </a:r>
            <a:r>
              <a:rPr lang="en-US" sz="4800" dirty="0"/>
              <a:t>Seven</a:t>
            </a:r>
            <a:endParaRPr lang="en-US" sz="4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40B66-3092-48BA-A001-E3CA59F138F1}"/>
              </a:ext>
            </a:extLst>
          </p:cNvPr>
          <p:cNvSpPr txBox="1"/>
          <p:nvPr/>
        </p:nvSpPr>
        <p:spPr>
          <a:xfrm>
            <a:off x="1259251" y="3292868"/>
            <a:ext cx="10154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“Hello world !” my-name is Brett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364F3CA-2468-6BA6-20C8-FA0C93109A5C}"/>
              </a:ext>
            </a:extLst>
          </p:cNvPr>
          <p:cNvCxnSpPr/>
          <p:nvPr/>
        </p:nvCxnSpPr>
        <p:spPr>
          <a:xfrm>
            <a:off x="241951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960510C-5FE5-06D5-A4FD-128912DE320D}"/>
              </a:ext>
            </a:extLst>
          </p:cNvPr>
          <p:cNvCxnSpPr/>
          <p:nvPr/>
        </p:nvCxnSpPr>
        <p:spPr>
          <a:xfrm>
            <a:off x="4360259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BAE1BD-45D8-B4FB-7A95-1F0015E863D0}"/>
              </a:ext>
            </a:extLst>
          </p:cNvPr>
          <p:cNvCxnSpPr/>
          <p:nvPr/>
        </p:nvCxnSpPr>
        <p:spPr>
          <a:xfrm>
            <a:off x="5677912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AB27BCC-F0F4-405B-4E2C-51D92C038099}"/>
              </a:ext>
            </a:extLst>
          </p:cNvPr>
          <p:cNvCxnSpPr/>
          <p:nvPr/>
        </p:nvCxnSpPr>
        <p:spPr>
          <a:xfrm>
            <a:off x="7303063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96F5C2-F5F9-F15B-F0CB-28A565A8C608}"/>
              </a:ext>
            </a:extLst>
          </p:cNvPr>
          <p:cNvCxnSpPr/>
          <p:nvPr/>
        </p:nvCxnSpPr>
        <p:spPr>
          <a:xfrm>
            <a:off x="900913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E266B-5C5F-7174-60C8-9AAAA31557A3}"/>
              </a:ext>
            </a:extLst>
          </p:cNvPr>
          <p:cNvCxnSpPr/>
          <p:nvPr/>
        </p:nvCxnSpPr>
        <p:spPr>
          <a:xfrm>
            <a:off x="10197314" y="2194560"/>
            <a:ext cx="0" cy="1100517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74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</a:t>
            </a:r>
            <a:r>
              <a:rPr lang="en-US" dirty="0">
                <a:solidFill>
                  <a:srgbClr val="008080"/>
                </a:solidFill>
              </a:rPr>
              <a:t>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File I/O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/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266700" y="1355361"/>
            <a:ext cx="5116286" cy="6040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Scanner</a:t>
            </a:r>
            <a:r>
              <a:rPr lang="en-US" sz="1800" dirty="0"/>
              <a:t>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5382986" y="1543930"/>
            <a:ext cx="665773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File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"Example.txt"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fileScan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Scanner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(file);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55C7B-476D-4A80-A37A-C3C9EED71C8C}"/>
              </a:ext>
            </a:extLst>
          </p:cNvPr>
          <p:cNvSpPr txBox="1"/>
          <p:nvPr/>
        </p:nvSpPr>
        <p:spPr>
          <a:xfrm>
            <a:off x="266700" y="1959429"/>
            <a:ext cx="46863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File</a:t>
            </a:r>
            <a:r>
              <a:rPr lang="en-US" sz="1800" dirty="0"/>
              <a:t> is defined in the </a:t>
            </a:r>
            <a:r>
              <a:rPr lang="en-US" sz="1800" dirty="0">
                <a:latin typeface="Consolas" panose="020B0609020204030204" pitchFamily="49" charset="0"/>
              </a:rPr>
              <a:t>java.io</a:t>
            </a:r>
            <a:r>
              <a:rPr lang="en-US" sz="1800" dirty="0"/>
              <a:t> package </a:t>
            </a:r>
          </a:p>
          <a:p>
            <a:pPr marL="11430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java.io.*;</a:t>
            </a:r>
          </a:p>
        </p:txBody>
      </p:sp>
    </p:spTree>
    <p:extLst>
      <p:ext uri="{BB962C8B-B14F-4D97-AF65-F5344CB8AC3E}">
        <p14:creationId xmlns:p14="http://schemas.microsoft.com/office/powerpoint/2010/main" val="2314544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Checked Exceptions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E0AC3-4D3F-44CB-9C58-C1A2B132C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778" y="1345391"/>
            <a:ext cx="11229552" cy="454287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If you try to compile a program working with file scanners, you may encounter this error message: </a:t>
            </a:r>
          </a:p>
          <a:p>
            <a:pPr marL="571500" lvl="1" indent="0">
              <a:buNone/>
            </a:pP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error: unreported exception </a:t>
            </a:r>
            <a:r>
              <a:rPr lang="en-US" dirty="0" err="1">
                <a:solidFill>
                  <a:srgbClr val="993366"/>
                </a:solidFill>
                <a:latin typeface="Consolas" panose="020B0609020204030204" pitchFamily="49" charset="0"/>
              </a:rPr>
              <a:t>FileNotFoundException</a:t>
            </a:r>
            <a:r>
              <a:rPr lang="en-US" dirty="0">
                <a:solidFill>
                  <a:srgbClr val="993366"/>
                </a:solidFill>
                <a:latin typeface="Consolas" panose="020B0609020204030204" pitchFamily="49" charset="0"/>
              </a:rPr>
              <a:t>; must be caught or declared to be thrown</a:t>
            </a:r>
          </a:p>
          <a:p>
            <a:pPr marL="571500" lvl="1" indent="0">
              <a:buNone/>
            </a:pPr>
            <a:endParaRPr lang="en-US" sz="2000" dirty="0">
              <a:solidFill>
                <a:srgbClr val="993366"/>
              </a:solidFill>
              <a:latin typeface="Consolas" panose="020B0609020204030204" pitchFamily="49" charset="0"/>
            </a:endParaRPr>
          </a:p>
          <a:p>
            <a:pPr marL="114300" indent="0"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resolve this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you need to be </a:t>
            </a:r>
            <a:r>
              <a:rPr lang="en-US" dirty="0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throws </a:t>
            </a:r>
            <a:r>
              <a:rPr lang="en-US" dirty="0" err="1">
                <a:solidFill>
                  <a:srgbClr val="339966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FileNotFoundException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the end of the header of any method containing file Scanner creation code, or any method that calls that method! </a:t>
            </a:r>
          </a:p>
          <a:p>
            <a:pPr marL="5715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like signing a waiver and telling Java – "Hey, I hereby promise to not get mad at you when you bug out and crash my program if I give you a file that doesn't actually exist." </a:t>
            </a:r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54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Line-Processing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nextLine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3314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5468490" y="142726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3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Typical Token-Processing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177D0-6872-4D89-B8C3-DF018FC13483}"/>
              </a:ext>
            </a:extLst>
          </p:cNvPr>
          <p:cNvSpPr txBox="1"/>
          <p:nvPr/>
        </p:nvSpPr>
        <p:spPr>
          <a:xfrm>
            <a:off x="1124799" y="2350240"/>
            <a:ext cx="9942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1910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77358-9337-1BA2-9749-A1C1C5266B77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511365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C243E-EE74-FA98-8FF3-AA172138A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output of this Java program?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C2695-6E85-4361-A674-DB5CA686037D}"/>
              </a:ext>
            </a:extLst>
          </p:cNvPr>
          <p:cNvSpPr txBox="1"/>
          <p:nvPr/>
        </p:nvSpPr>
        <p:spPr>
          <a:xfrm>
            <a:off x="8413819" y="2163814"/>
            <a:ext cx="312675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A) </a:t>
            </a:r>
            <a:r>
              <a:rPr lang="en-US" sz="2800" dirty="0"/>
              <a:t>One,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B) </a:t>
            </a:r>
            <a:r>
              <a:rPr lang="en-US" sz="2800" dirty="0"/>
              <a:t>One,</a:t>
            </a:r>
          </a:p>
          <a:p>
            <a:r>
              <a:rPr lang="en-US" sz="2800" b="1" dirty="0"/>
              <a:t>     </a:t>
            </a:r>
            <a:r>
              <a:rPr lang="en-US" sz="2800" dirty="0"/>
              <a:t>Two,</a:t>
            </a:r>
          </a:p>
          <a:p>
            <a:r>
              <a:rPr lang="en-US" sz="2800" dirty="0"/>
              <a:t>     Three,</a:t>
            </a:r>
          </a:p>
          <a:p>
            <a:endParaRPr lang="en-US" sz="2800" dirty="0"/>
          </a:p>
          <a:p>
            <a:r>
              <a:rPr lang="en-US" sz="2800" b="1" dirty="0"/>
              <a:t>D) </a:t>
            </a:r>
            <a:r>
              <a:rPr lang="en-US" sz="2800" dirty="0"/>
              <a:t>One Two, Three,</a:t>
            </a:r>
            <a:endParaRPr lang="en-US" sz="2800" b="1" dirty="0"/>
          </a:p>
          <a:p>
            <a:endParaRPr lang="en-US" sz="2800" dirty="0"/>
          </a:p>
          <a:p>
            <a:r>
              <a:rPr lang="en-US" sz="2800" b="1" dirty="0"/>
              <a:t>E)</a:t>
            </a:r>
            <a:r>
              <a:rPr lang="en-US" sz="2800" dirty="0"/>
              <a:t> Error / Exception</a:t>
            </a:r>
            <a:endParaRPr lang="en-US" sz="2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45F16-102C-48C9-B6BD-FE87AA991A85}"/>
              </a:ext>
            </a:extLst>
          </p:cNvPr>
          <p:cNvSpPr txBox="1"/>
          <p:nvPr/>
        </p:nvSpPr>
        <p:spPr>
          <a:xfrm>
            <a:off x="9903586" y="2999792"/>
            <a:ext cx="194072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C) </a:t>
            </a:r>
            <a:r>
              <a:rPr lang="en-US" sz="2800" dirty="0"/>
              <a:t>One Two,</a:t>
            </a:r>
          </a:p>
          <a:p>
            <a:r>
              <a:rPr lang="en-US" sz="2800" dirty="0"/>
              <a:t>     Three,</a:t>
            </a:r>
          </a:p>
          <a:p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9E6A50-E60C-43A5-8BBD-75B2D310A035}"/>
              </a:ext>
            </a:extLst>
          </p:cNvPr>
          <p:cNvSpPr txBox="1">
            <a:spLocks/>
          </p:cNvSpPr>
          <p:nvPr/>
        </p:nvSpPr>
        <p:spPr>
          <a:xfrm>
            <a:off x="708879" y="5515388"/>
            <a:ext cx="2268014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r"/>
            <a:r>
              <a:rPr lang="en-US" sz="3200" b="0" dirty="0"/>
              <a:t>Example.txt: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51C1F-E076-4031-96BA-DC44F14899A1}"/>
              </a:ext>
            </a:extLst>
          </p:cNvPr>
          <p:cNvSpPr txBox="1"/>
          <p:nvPr/>
        </p:nvSpPr>
        <p:spPr>
          <a:xfrm>
            <a:off x="838199" y="2157862"/>
            <a:ext cx="7391402" cy="3416320"/>
          </a:xfrm>
          <a:prstGeom prst="rect">
            <a:avLst/>
          </a:prstGeom>
          <a:solidFill>
            <a:srgbClr val="FAFAF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mport </a:t>
            </a:r>
            <a:r>
              <a:rPr lang="en-US" dirty="0" err="1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java.util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.*; </a:t>
            </a: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import </a:t>
            </a:r>
            <a:r>
              <a:rPr lang="en-US" dirty="0"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java.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io.*;</a:t>
            </a:r>
            <a:endParaRPr lang="en-US" dirty="0">
              <a:effectLst/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class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Demo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{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public static void </a:t>
            </a:r>
            <a:r>
              <a:rPr lang="en-US" dirty="0">
                <a:solidFill>
                  <a:srgbClr val="00627A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main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String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[] 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args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throws 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</a:t>
            </a:r>
            <a:r>
              <a:rPr lang="en-US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FileNotFoundException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 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 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 </a:t>
            </a:r>
            <a:r>
              <a:rPr lang="en-US" dirty="0">
                <a:solidFill>
                  <a:srgbClr val="0033B3"/>
                </a:solidFill>
                <a:latin typeface="Consolas" panose="020B0609020204030204" pitchFamily="49" charset="0"/>
              </a:rPr>
              <a:t>File(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"Example.txt"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Scanner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fileScan</a:t>
            </a: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Scanner(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</a:t>
            </a:r>
            <a:r>
              <a:rPr lang="en-US" dirty="0">
                <a:solidFill>
                  <a:srgbClr val="AF00DB"/>
                </a:solidFill>
                <a:latin typeface="Consolas" panose="020B0609020204030204" pitchFamily="49" charset="0"/>
              </a:rPr>
              <a:t>while 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</a:t>
            </a: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 {</a:t>
            </a: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1080"/>
                </a:solidFill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+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",</a:t>
            </a:r>
            <a:r>
              <a:rPr lang="en-US" dirty="0">
                <a:solidFill>
                  <a:srgbClr val="067D17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rgbClr val="067D17"/>
                </a:solidFill>
                <a:effectLst/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latin typeface="Consolas" panose="020B060902020403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}</a:t>
            </a:r>
            <a:b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</a:br>
            <a:r>
              <a:rPr lang="en-US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09316CB-A15A-4E12-ABE1-594681FC8D72}"/>
              </a:ext>
            </a:extLst>
          </p:cNvPr>
          <p:cNvSpPr/>
          <p:nvPr/>
        </p:nvSpPr>
        <p:spPr>
          <a:xfrm>
            <a:off x="3071446" y="5392614"/>
            <a:ext cx="5158155" cy="10081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One Two</a:t>
            </a:r>
          </a:p>
          <a:p>
            <a:r>
              <a:rPr lang="en-US" sz="2400" dirty="0"/>
              <a:t>Three</a:t>
            </a:r>
          </a:p>
        </p:txBody>
      </p:sp>
    </p:spTree>
    <p:extLst>
      <p:ext uri="{BB962C8B-B14F-4D97-AF65-F5344CB8AC3E}">
        <p14:creationId xmlns:p14="http://schemas.microsoft.com/office/powerpoint/2010/main" val="168710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893971" y="398256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2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i="1" dirty="0">
                <a:solidFill>
                  <a:srgbClr val="EF5777"/>
                </a:solidFill>
              </a:rPr>
              <a:t>(Friday's PCM)</a:t>
            </a:r>
            <a:r>
              <a:rPr lang="en-US" b="1" dirty="0">
                <a:solidFill>
                  <a:srgbClr val="008080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Typical Hybrid Pattern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89529D-E11B-42B8-A6FE-280DF8727E08}"/>
              </a:ext>
            </a:extLst>
          </p:cNvPr>
          <p:cNvSpPr txBox="1"/>
          <p:nvPr/>
        </p:nvSpPr>
        <p:spPr>
          <a:xfrm>
            <a:off x="760786" y="1692357"/>
            <a:ext cx="10670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hasNextLine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001080"/>
                </a:solidFill>
                <a:latin typeface="Consolas" panose="020B0609020204030204" pitchFamily="49" charset="0"/>
              </a:rPr>
              <a:t>line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fileScan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nextLine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3200" dirty="0">
                <a:latin typeface="Consolas" panose="020B0609020204030204" pitchFamily="49" charset="0"/>
              </a:rPr>
              <a:t>(line);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</a:t>
            </a:r>
            <a:r>
              <a:rPr lang="en-US" sz="3200" dirty="0">
                <a:solidFill>
                  <a:srgbClr val="AF00DB"/>
                </a:solidFill>
                <a:latin typeface="Consolas" panose="020B0609020204030204" pitchFamily="49" charset="0"/>
              </a:rPr>
              <a:t>while</a:t>
            </a:r>
            <a:r>
              <a:rPr lang="en-US" sz="3200" dirty="0">
                <a:latin typeface="Consolas" panose="020B0609020204030204" pitchFamily="49" charset="0"/>
              </a:rPr>
              <a:t> (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hasNext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()) {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267F99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nextToken</a:t>
            </a:r>
            <a:r>
              <a:rPr lang="en-US" sz="3200" dirty="0">
                <a:latin typeface="Consolas" panose="020B0609020204030204" pitchFamily="49" charset="0"/>
              </a:rPr>
              <a:t> = </a:t>
            </a:r>
            <a:r>
              <a:rPr lang="en-US" sz="3200" dirty="0" err="1">
                <a:solidFill>
                  <a:srgbClr val="001080"/>
                </a:solidFill>
                <a:latin typeface="Consolas" panose="020B0609020204030204" pitchFamily="49" charset="0"/>
              </a:rPr>
              <a:t>lineScan</a:t>
            </a:r>
            <a:r>
              <a:rPr lang="en-US" sz="3200" dirty="0" err="1">
                <a:latin typeface="Consolas" panose="020B0609020204030204" pitchFamily="49" charset="0"/>
              </a:rPr>
              <a:t>.</a:t>
            </a:r>
            <a:r>
              <a:rPr lang="en-US" sz="3200" dirty="0" err="1">
                <a:solidFill>
                  <a:srgbClr val="795E26"/>
                </a:solidFill>
                <a:latin typeface="Consolas" panose="020B0609020204030204" pitchFamily="49" charset="0"/>
              </a:rPr>
              <a:t>next</a:t>
            </a:r>
            <a:r>
              <a:rPr lang="en-US" sz="3200" dirty="0">
                <a:solidFill>
                  <a:srgbClr val="795E26"/>
                </a:solidFill>
                <a:latin typeface="Consolas" panose="020B0609020204030204" pitchFamily="49" charset="0"/>
              </a:rPr>
              <a:t>__</a:t>
            </a:r>
            <a:r>
              <a:rPr lang="en-US" sz="32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        </a:t>
            </a:r>
            <a:r>
              <a:rPr 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// do something with </a:t>
            </a:r>
            <a:r>
              <a:rPr lang="en-US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nextToken</a:t>
            </a:r>
            <a:endParaRPr lang="en-US" sz="3200" dirty="0">
              <a:latin typeface="Consolas" panose="020B0609020204030204" pitchFamily="49" charset="0"/>
            </a:endParaRPr>
          </a:p>
          <a:p>
            <a:r>
              <a:rPr lang="en-US" sz="3200" dirty="0">
                <a:latin typeface="Consolas" panose="020B0609020204030204" pitchFamily="49" charset="0"/>
              </a:rPr>
              <a:t>    }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139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793186" cy="5393342"/>
          </a:xfrm>
        </p:spPr>
        <p:txBody>
          <a:bodyPr>
            <a:normAutofit fontScale="92500" lnSpcReduction="10000"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The IPL is open!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MGH 334, S</a:t>
            </a:r>
            <a:r>
              <a:rPr lang="en-US" dirty="0"/>
              <a:t>chedule is on the course website; staffed by our awesome TAs!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Open 12:30 to 9:30PM most days, but check the schedule…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Creative Project 0 due Thursday, April 10</a:t>
            </a:r>
            <a:r>
              <a:rPr lang="en-US" baseline="30000" dirty="0">
                <a:solidFill>
                  <a:schemeClr val="tx1"/>
                </a:solidFill>
              </a:rPr>
              <a:t>th</a:t>
            </a:r>
            <a:r>
              <a:rPr lang="en-US" dirty="0">
                <a:solidFill>
                  <a:schemeClr val="tx1"/>
                </a:solidFill>
              </a:rPr>
              <a:t>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Make sure to </a:t>
            </a:r>
            <a:r>
              <a:rPr lang="en-US" dirty="0"/>
              <a:t>complete</a:t>
            </a:r>
            <a:r>
              <a:rPr lang="en-US" dirty="0">
                <a:solidFill>
                  <a:schemeClr val="tx1"/>
                </a:solidFill>
              </a:rPr>
              <a:t> the “Final Submission” slide and </a:t>
            </a:r>
            <a:r>
              <a:rPr lang="en-US" b="1" dirty="0">
                <a:solidFill>
                  <a:schemeClr val="tx1"/>
                </a:solidFill>
              </a:rPr>
              <a:t>submit</a:t>
            </a:r>
            <a:r>
              <a:rPr lang="en-US" dirty="0">
                <a:solidFill>
                  <a:schemeClr val="tx1"/>
                </a:solidFill>
              </a:rPr>
              <a:t>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Submit as many times as you’d like—we will only grade the latest submission made </a:t>
            </a:r>
            <a:r>
              <a:rPr lang="en-US" u="sng" dirty="0"/>
              <a:t>before the deadline</a:t>
            </a:r>
            <a:endParaRPr lang="en-US" u="sng" dirty="0">
              <a:solidFill>
                <a:schemeClr val="tx1"/>
              </a:solidFill>
            </a:endParaRP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Just joined CSE 122? That’s okay; look at Ed &amp;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course website</a:t>
            </a:r>
            <a:r>
              <a:rPr lang="en-US" dirty="0">
                <a:solidFill>
                  <a:schemeClr val="tx1"/>
                </a:solidFill>
              </a:rPr>
              <a:t> and catch up!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Freaking out that C0 is due tomorrow? It’s ok! </a:t>
            </a:r>
            <a:r>
              <a:rPr lang="en-US" dirty="0">
                <a:hlinkClick r:id="rId3"/>
              </a:rPr>
              <a:t>Resubmission cycles</a:t>
            </a:r>
            <a:r>
              <a:rPr lang="en-US" dirty="0"/>
              <a:t> allow you to submit it later.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Go to your designated quiz sections! 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dirty="0"/>
              <a:t>Quiz dates:</a:t>
            </a:r>
            <a:br>
              <a:rPr lang="en-US" dirty="0"/>
            </a:br>
            <a:r>
              <a:rPr lang="en-US" sz="400" dirty="0"/>
              <a:t> </a:t>
            </a:r>
          </a:p>
          <a:p>
            <a:pPr marL="0" indent="0" algn="ctr">
              <a:lnSpc>
                <a:spcPct val="100000"/>
              </a:lnSpc>
              <a:buSzPts val="2800"/>
              <a:buNone/>
            </a:pPr>
            <a:r>
              <a:rPr lang="en-US" b="1" dirty="0"/>
              <a:t>Quiz 0</a:t>
            </a:r>
            <a:r>
              <a:rPr lang="en-US" dirty="0"/>
              <a:t>: April 22</a:t>
            </a:r>
            <a:r>
              <a:rPr lang="en-US" baseline="30000" dirty="0"/>
              <a:t>nd</a:t>
            </a:r>
            <a:r>
              <a:rPr lang="en-US" dirty="0"/>
              <a:t> 	</a:t>
            </a:r>
            <a:r>
              <a:rPr lang="en-US" b="1" dirty="0"/>
              <a:t>Quiz 1</a:t>
            </a:r>
            <a:r>
              <a:rPr lang="en-US" dirty="0"/>
              <a:t>: May 13</a:t>
            </a:r>
            <a:r>
              <a:rPr lang="en-US" baseline="30000" dirty="0"/>
              <a:t>th</a:t>
            </a:r>
            <a:r>
              <a:rPr lang="en-US" dirty="0"/>
              <a:t> 	</a:t>
            </a:r>
            <a:r>
              <a:rPr lang="en-US" b="1" dirty="0"/>
              <a:t>Quiz 2</a:t>
            </a:r>
            <a:r>
              <a:rPr lang="en-US" dirty="0"/>
              <a:t>: May 27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Review Java</a:t>
            </a:r>
          </a:p>
          <a:p>
            <a:pPr>
              <a:spcAft>
                <a:spcPts val="1200"/>
              </a:spcAft>
            </a:pPr>
            <a:r>
              <a:rPr lang="en-US" dirty="0"/>
              <a:t>Scanners for user input and Files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074773" y="212107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75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38E38-D08F-8B27-6ED2-C88F6AB9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Reminders: Review Java Syntax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BDEB8-C966-8EC8-50ED-621E3DF23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560646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Java Tutorial</a:t>
            </a:r>
            <a:r>
              <a:rPr lang="en-US" dirty="0"/>
              <a:t> reviews all the relevant programming features you should familiar with (even if you don’t know them in Java).</a:t>
            </a:r>
          </a:p>
          <a:p>
            <a:pPr lvl="1"/>
            <a:r>
              <a:rPr lang="en-US" dirty="0"/>
              <a:t>Printing and comments</a:t>
            </a:r>
          </a:p>
          <a:p>
            <a:pPr lvl="1"/>
            <a:r>
              <a:rPr lang="en-US" dirty="0"/>
              <a:t>Variables, types, expressions</a:t>
            </a:r>
          </a:p>
          <a:p>
            <a:pPr lvl="1"/>
            <a:r>
              <a:rPr lang="en-US" dirty="0"/>
              <a:t>Conditionals (if/else if/ else)</a:t>
            </a:r>
          </a:p>
          <a:p>
            <a:pPr lvl="1"/>
            <a:r>
              <a:rPr lang="en-US" dirty="0"/>
              <a:t>Loops (for and while)</a:t>
            </a:r>
          </a:p>
          <a:p>
            <a:pPr lvl="1"/>
            <a:r>
              <a:rPr lang="en-US" dirty="0"/>
              <a:t>Strings</a:t>
            </a:r>
          </a:p>
          <a:p>
            <a:pPr lvl="1"/>
            <a:r>
              <a:rPr lang="en-US" dirty="0"/>
              <a:t>Methods</a:t>
            </a:r>
          </a:p>
          <a:p>
            <a:pPr lvl="1"/>
            <a:r>
              <a:rPr lang="en-US" dirty="0"/>
              <a:t>Arrays &amp; 2D arrays</a:t>
            </a:r>
          </a:p>
          <a:p>
            <a:r>
              <a:rPr lang="en-US" dirty="0"/>
              <a:t>Review session recording has been posted to the website</a:t>
            </a:r>
          </a:p>
        </p:txBody>
      </p:sp>
    </p:spTree>
    <p:extLst>
      <p:ext uri="{BB962C8B-B14F-4D97-AF65-F5344CB8AC3E}">
        <p14:creationId xmlns:p14="http://schemas.microsoft.com/office/powerpoint/2010/main" val="2695721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Announcements/Reminders</a:t>
            </a:r>
          </a:p>
          <a:p>
            <a:pPr>
              <a:spcAft>
                <a:spcPts val="1200"/>
              </a:spcAft>
            </a:pPr>
            <a:r>
              <a:rPr lang="en-US" dirty="0"/>
              <a:t>Review Java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Scanner for User Input and Files</a:t>
            </a:r>
          </a:p>
          <a:p>
            <a:pPr lvl="1">
              <a:spcAft>
                <a:spcPts val="1200"/>
              </a:spcAft>
            </a:pPr>
            <a:r>
              <a:rPr lang="en-US" b="1" dirty="0">
                <a:solidFill>
                  <a:srgbClr val="FA8231"/>
                </a:solidFill>
              </a:rPr>
              <a:t>Token-based &amp; Line-based Processing</a:t>
            </a:r>
          </a:p>
          <a:p>
            <a:pPr>
              <a:spcAft>
                <a:spcPts val="1200"/>
              </a:spcAft>
            </a:pPr>
            <a:r>
              <a:rPr lang="en-US" dirty="0"/>
              <a:t>File I/O Examples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556979" y="334632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40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(Review) </a:t>
            </a:r>
            <a:r>
              <a:rPr lang="en-US" b="1" dirty="0">
                <a:solidFill>
                  <a:schemeClr val="tx1"/>
                </a:solidFill>
                <a:latin typeface="Consolas" panose="020B0609020204030204" pitchFamily="49" charset="0"/>
              </a:rPr>
              <a:t>Scanner</a:t>
            </a:r>
            <a:r>
              <a:rPr lang="en-US" b="1" dirty="0">
                <a:solidFill>
                  <a:schemeClr val="tx1"/>
                </a:solidFill>
              </a:rPr>
              <a:t> for User input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4F4F1FD-E92B-4504-95F9-16149A4F6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639675"/>
              </p:ext>
            </p:extLst>
          </p:nvPr>
        </p:nvGraphicFramePr>
        <p:xfrm>
          <a:off x="490204" y="2641623"/>
          <a:ext cx="11211592" cy="379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7179">
                  <a:extLst>
                    <a:ext uri="{9D8B030D-6E8A-4147-A177-3AD203B41FA5}">
                      <a16:colId xmlns:a16="http://schemas.microsoft.com/office/drawing/2014/main" val="3917706969"/>
                    </a:ext>
                  </a:extLst>
                </a:gridCol>
                <a:gridCol w="7374413">
                  <a:extLst>
                    <a:ext uri="{9D8B030D-6E8A-4147-A177-3AD203B41FA5}">
                      <a16:colId xmlns:a16="http://schemas.microsoft.com/office/drawing/2014/main" val="1121208282"/>
                    </a:ext>
                  </a:extLst>
                </a:gridCol>
              </a:tblGrid>
              <a:tr h="3564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Scanner</a:t>
                      </a:r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50094"/>
                  </a:ext>
                </a:extLst>
              </a:tr>
              <a:tr h="35647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72606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632044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the next token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996893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Reads an </a:t>
                      </a:r>
                      <a:r>
                        <a:rPr lang="en-US" sz="180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entire line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 the user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String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returns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573530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hasNextInt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an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922307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hasNextDouble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 next token can be read as a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double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3183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token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910"/>
                  </a:ext>
                </a:extLst>
              </a:tr>
              <a:tr h="388215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hasNextLine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Returns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true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there is another line of input to be read in, </a:t>
                      </a:r>
                      <a:r>
                        <a:rPr lang="en-US" sz="18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false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05931"/>
                  </a:ext>
                </a:extLst>
              </a:tr>
            </a:tbl>
          </a:graphicData>
        </a:graphic>
      </p:graphicFrame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E494FE8-A0A7-4938-9979-34B0F6C962AD}"/>
              </a:ext>
            </a:extLst>
          </p:cNvPr>
          <p:cNvSpPr txBox="1">
            <a:spLocks/>
          </p:cNvSpPr>
          <p:nvPr/>
        </p:nvSpPr>
        <p:spPr>
          <a:xfrm>
            <a:off x="838200" y="1355360"/>
            <a:ext cx="3468077" cy="4285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marL="457200" lvl="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ystem Font Regular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/>
              <a:t>Scanner is defined in the </a:t>
            </a:r>
            <a:r>
              <a:rPr lang="en-US" sz="1800" dirty="0" err="1">
                <a:latin typeface="Consolas" panose="020B0609020204030204" pitchFamily="49" charset="0"/>
              </a:rPr>
              <a:t>java.util</a:t>
            </a:r>
            <a:r>
              <a:rPr lang="en-US" sz="1800" dirty="0"/>
              <a:t> package </a:t>
            </a:r>
          </a:p>
          <a:p>
            <a:pPr marL="114300" indent="0">
              <a:buFont typeface="Arial" panose="020B0604020202020204" pitchFamily="34" charset="0"/>
              <a:buNone/>
            </a:pP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import </a:t>
            </a:r>
            <a:r>
              <a:rPr lang="en-US" sz="1800" dirty="0" err="1">
                <a:solidFill>
                  <a:srgbClr val="0066FF"/>
                </a:solidFill>
                <a:latin typeface="Consolas" panose="020B0609020204030204" pitchFamily="49" charset="0"/>
              </a:rPr>
              <a:t>java.util</a:t>
            </a:r>
            <a:r>
              <a:rPr lang="en-US" sz="1800" dirty="0">
                <a:solidFill>
                  <a:srgbClr val="0066FF"/>
                </a:solidFill>
                <a:latin typeface="Consolas" panose="020B0609020204030204" pitchFamily="49" charset="0"/>
              </a:rPr>
              <a:t>.*;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7DDE4-9CA1-4447-89FF-3B1B385354B4}"/>
              </a:ext>
            </a:extLst>
          </p:cNvPr>
          <p:cNvSpPr txBox="1"/>
          <p:nvPr/>
        </p:nvSpPr>
        <p:spPr>
          <a:xfrm>
            <a:off x="4306277" y="1770119"/>
            <a:ext cx="719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67F99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1080"/>
                </a:solidFill>
                <a:latin typeface="Consolas" panose="020B0609020204030204" pitchFamily="49" charset="0"/>
              </a:rPr>
              <a:t>console</a:t>
            </a:r>
            <a:r>
              <a:rPr lang="en-US" sz="2400" dirty="0"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2400" dirty="0"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95E26"/>
                </a:solidFill>
                <a:latin typeface="Consolas" panose="020B0609020204030204" pitchFamily="49" charset="0"/>
              </a:rPr>
              <a:t>Scanner</a:t>
            </a:r>
            <a:r>
              <a:rPr lang="en-US" sz="2400" dirty="0">
                <a:latin typeface="Consolas" panose="020B0609020204030204" pitchFamily="49" charset="0"/>
              </a:rPr>
              <a:t>(System.in);</a:t>
            </a:r>
          </a:p>
        </p:txBody>
      </p:sp>
    </p:spTree>
    <p:extLst>
      <p:ext uri="{BB962C8B-B14F-4D97-AF65-F5344CB8AC3E}">
        <p14:creationId xmlns:p14="http://schemas.microsoft.com/office/powerpoint/2010/main" val="363814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The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8" y="173758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BC4677-B352-41AD-89B3-17600CFE5AA4}"/>
              </a:ext>
            </a:extLst>
          </p:cNvPr>
          <p:cNvSpPr txBox="1"/>
          <p:nvPr/>
        </p:nvSpPr>
        <p:spPr>
          <a:xfrm>
            <a:off x="4816930" y="5442857"/>
            <a:ext cx="7195456" cy="830997"/>
          </a:xfrm>
          <a:custGeom>
            <a:avLst/>
            <a:gdLst>
              <a:gd name="connsiteX0" fmla="*/ 0 w 7195456"/>
              <a:gd name="connsiteY0" fmla="*/ 0 h 830997"/>
              <a:gd name="connsiteX1" fmla="*/ 438269 w 7195456"/>
              <a:gd name="connsiteY1" fmla="*/ 0 h 830997"/>
              <a:gd name="connsiteX2" fmla="*/ 948492 w 7195456"/>
              <a:gd name="connsiteY2" fmla="*/ 0 h 830997"/>
              <a:gd name="connsiteX3" fmla="*/ 1746533 w 7195456"/>
              <a:gd name="connsiteY3" fmla="*/ 0 h 830997"/>
              <a:gd name="connsiteX4" fmla="*/ 2400666 w 7195456"/>
              <a:gd name="connsiteY4" fmla="*/ 0 h 830997"/>
              <a:gd name="connsiteX5" fmla="*/ 3054798 w 7195456"/>
              <a:gd name="connsiteY5" fmla="*/ 0 h 830997"/>
              <a:gd name="connsiteX6" fmla="*/ 3565021 w 7195456"/>
              <a:gd name="connsiteY6" fmla="*/ 0 h 830997"/>
              <a:gd name="connsiteX7" fmla="*/ 4003290 w 7195456"/>
              <a:gd name="connsiteY7" fmla="*/ 0 h 830997"/>
              <a:gd name="connsiteX8" fmla="*/ 4513513 w 7195456"/>
              <a:gd name="connsiteY8" fmla="*/ 0 h 830997"/>
              <a:gd name="connsiteX9" fmla="*/ 5023737 w 7195456"/>
              <a:gd name="connsiteY9" fmla="*/ 0 h 830997"/>
              <a:gd name="connsiteX10" fmla="*/ 5605914 w 7195456"/>
              <a:gd name="connsiteY10" fmla="*/ 0 h 830997"/>
              <a:gd name="connsiteX11" fmla="*/ 6260047 w 7195456"/>
              <a:gd name="connsiteY11" fmla="*/ 0 h 830997"/>
              <a:gd name="connsiteX12" fmla="*/ 7195456 w 7195456"/>
              <a:gd name="connsiteY12" fmla="*/ 0 h 830997"/>
              <a:gd name="connsiteX13" fmla="*/ 7195456 w 7195456"/>
              <a:gd name="connsiteY13" fmla="*/ 432118 h 830997"/>
              <a:gd name="connsiteX14" fmla="*/ 7195456 w 7195456"/>
              <a:gd name="connsiteY14" fmla="*/ 830997 h 830997"/>
              <a:gd name="connsiteX15" fmla="*/ 6469369 w 7195456"/>
              <a:gd name="connsiteY15" fmla="*/ 830997 h 830997"/>
              <a:gd name="connsiteX16" fmla="*/ 5743282 w 7195456"/>
              <a:gd name="connsiteY16" fmla="*/ 830997 h 830997"/>
              <a:gd name="connsiteX17" fmla="*/ 5089150 w 7195456"/>
              <a:gd name="connsiteY17" fmla="*/ 830997 h 830997"/>
              <a:gd name="connsiteX18" fmla="*/ 4506972 w 7195456"/>
              <a:gd name="connsiteY18" fmla="*/ 830997 h 830997"/>
              <a:gd name="connsiteX19" fmla="*/ 3924794 w 7195456"/>
              <a:gd name="connsiteY19" fmla="*/ 830997 h 830997"/>
              <a:gd name="connsiteX20" fmla="*/ 3342616 w 7195456"/>
              <a:gd name="connsiteY20" fmla="*/ 830997 h 830997"/>
              <a:gd name="connsiteX21" fmla="*/ 2616529 w 7195456"/>
              <a:gd name="connsiteY21" fmla="*/ 830997 h 830997"/>
              <a:gd name="connsiteX22" fmla="*/ 1890443 w 7195456"/>
              <a:gd name="connsiteY22" fmla="*/ 830997 h 830997"/>
              <a:gd name="connsiteX23" fmla="*/ 1308265 w 7195456"/>
              <a:gd name="connsiteY23" fmla="*/ 830997 h 830997"/>
              <a:gd name="connsiteX24" fmla="*/ 726087 w 7195456"/>
              <a:gd name="connsiteY24" fmla="*/ 830997 h 830997"/>
              <a:gd name="connsiteX25" fmla="*/ 0 w 7195456"/>
              <a:gd name="connsiteY25" fmla="*/ 830997 h 830997"/>
              <a:gd name="connsiteX26" fmla="*/ 0 w 7195456"/>
              <a:gd name="connsiteY26" fmla="*/ 432118 h 830997"/>
              <a:gd name="connsiteX27" fmla="*/ 0 w 7195456"/>
              <a:gd name="connsiteY27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195456" h="830997" extrusionOk="0">
                <a:moveTo>
                  <a:pt x="0" y="0"/>
                </a:moveTo>
                <a:cubicBezTo>
                  <a:pt x="130391" y="-14845"/>
                  <a:pt x="225219" y="16779"/>
                  <a:pt x="438269" y="0"/>
                </a:cubicBezTo>
                <a:cubicBezTo>
                  <a:pt x="651319" y="-16779"/>
                  <a:pt x="807668" y="13463"/>
                  <a:pt x="948492" y="0"/>
                </a:cubicBezTo>
                <a:cubicBezTo>
                  <a:pt x="1089316" y="-13463"/>
                  <a:pt x="1556324" y="-482"/>
                  <a:pt x="1746533" y="0"/>
                </a:cubicBezTo>
                <a:cubicBezTo>
                  <a:pt x="1936742" y="482"/>
                  <a:pt x="2118608" y="17860"/>
                  <a:pt x="2400666" y="0"/>
                </a:cubicBezTo>
                <a:cubicBezTo>
                  <a:pt x="2682724" y="-17860"/>
                  <a:pt x="2859785" y="21134"/>
                  <a:pt x="3054798" y="0"/>
                </a:cubicBezTo>
                <a:cubicBezTo>
                  <a:pt x="3249811" y="-21134"/>
                  <a:pt x="3417382" y="-13450"/>
                  <a:pt x="3565021" y="0"/>
                </a:cubicBezTo>
                <a:cubicBezTo>
                  <a:pt x="3712660" y="13450"/>
                  <a:pt x="3889806" y="-1805"/>
                  <a:pt x="4003290" y="0"/>
                </a:cubicBezTo>
                <a:cubicBezTo>
                  <a:pt x="4116774" y="1805"/>
                  <a:pt x="4276973" y="8903"/>
                  <a:pt x="4513513" y="0"/>
                </a:cubicBezTo>
                <a:cubicBezTo>
                  <a:pt x="4750053" y="-8903"/>
                  <a:pt x="4833823" y="7025"/>
                  <a:pt x="5023737" y="0"/>
                </a:cubicBezTo>
                <a:cubicBezTo>
                  <a:pt x="5213651" y="-7025"/>
                  <a:pt x="5450268" y="-20386"/>
                  <a:pt x="5605914" y="0"/>
                </a:cubicBezTo>
                <a:cubicBezTo>
                  <a:pt x="5761560" y="20386"/>
                  <a:pt x="5963177" y="-7295"/>
                  <a:pt x="6260047" y="0"/>
                </a:cubicBezTo>
                <a:cubicBezTo>
                  <a:pt x="6556917" y="7295"/>
                  <a:pt x="6875346" y="38702"/>
                  <a:pt x="7195456" y="0"/>
                </a:cubicBezTo>
                <a:cubicBezTo>
                  <a:pt x="7205622" y="202876"/>
                  <a:pt x="7178578" y="344798"/>
                  <a:pt x="7195456" y="432118"/>
                </a:cubicBezTo>
                <a:cubicBezTo>
                  <a:pt x="7212334" y="519438"/>
                  <a:pt x="7200065" y="685849"/>
                  <a:pt x="7195456" y="830997"/>
                </a:cubicBezTo>
                <a:cubicBezTo>
                  <a:pt x="6845473" y="811758"/>
                  <a:pt x="6635657" y="821396"/>
                  <a:pt x="6469369" y="830997"/>
                </a:cubicBezTo>
                <a:cubicBezTo>
                  <a:pt x="6303081" y="840598"/>
                  <a:pt x="6086906" y="857984"/>
                  <a:pt x="5743282" y="830997"/>
                </a:cubicBezTo>
                <a:cubicBezTo>
                  <a:pt x="5399658" y="804010"/>
                  <a:pt x="5393572" y="805020"/>
                  <a:pt x="5089150" y="830997"/>
                </a:cubicBezTo>
                <a:cubicBezTo>
                  <a:pt x="4784728" y="856974"/>
                  <a:pt x="4704310" y="819574"/>
                  <a:pt x="4506972" y="830997"/>
                </a:cubicBezTo>
                <a:cubicBezTo>
                  <a:pt x="4309634" y="842420"/>
                  <a:pt x="4045331" y="825468"/>
                  <a:pt x="3924794" y="830997"/>
                </a:cubicBezTo>
                <a:cubicBezTo>
                  <a:pt x="3804257" y="836526"/>
                  <a:pt x="3578220" y="842289"/>
                  <a:pt x="3342616" y="830997"/>
                </a:cubicBezTo>
                <a:cubicBezTo>
                  <a:pt x="3107012" y="819705"/>
                  <a:pt x="2965878" y="845888"/>
                  <a:pt x="2616529" y="830997"/>
                </a:cubicBezTo>
                <a:cubicBezTo>
                  <a:pt x="2267180" y="816106"/>
                  <a:pt x="2140040" y="830561"/>
                  <a:pt x="1890443" y="830997"/>
                </a:cubicBezTo>
                <a:cubicBezTo>
                  <a:pt x="1640846" y="831433"/>
                  <a:pt x="1496324" y="831652"/>
                  <a:pt x="1308265" y="830997"/>
                </a:cubicBezTo>
                <a:cubicBezTo>
                  <a:pt x="1120206" y="830342"/>
                  <a:pt x="943996" y="810396"/>
                  <a:pt x="726087" y="830997"/>
                </a:cubicBezTo>
                <a:cubicBezTo>
                  <a:pt x="508178" y="851598"/>
                  <a:pt x="333891" y="828109"/>
                  <a:pt x="0" y="830997"/>
                </a:cubicBezTo>
                <a:cubicBezTo>
                  <a:pt x="1779" y="727902"/>
                  <a:pt x="-8430" y="542453"/>
                  <a:pt x="0" y="432118"/>
                </a:cubicBezTo>
                <a:cubicBezTo>
                  <a:pt x="8430" y="321783"/>
                  <a:pt x="7996" y="130566"/>
                  <a:pt x="0" y="0"/>
                </a:cubicBezTo>
                <a:close/>
              </a:path>
            </a:pathLst>
          </a:custGeom>
          <a:noFill/>
          <a:ln w="19050">
            <a:solidFill>
              <a:srgbClr val="54A0FF"/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Token are units of input (as defined by the Scanner) that are separated by </a:t>
            </a:r>
            <a:r>
              <a:rPr lang="en-US" sz="2400" i="1" dirty="0"/>
              <a:t>whitespace </a:t>
            </a:r>
            <a:r>
              <a:rPr lang="en-US" sz="2400" dirty="0"/>
              <a:t>(spaces, tabs, new lines)</a:t>
            </a:r>
          </a:p>
        </p:txBody>
      </p:sp>
    </p:spTree>
    <p:extLst>
      <p:ext uri="{BB962C8B-B14F-4D97-AF65-F5344CB8AC3E}">
        <p14:creationId xmlns:p14="http://schemas.microsoft.com/office/powerpoint/2010/main" val="214392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BE525FB-1A12-48F2-985C-2051806051B2}"/>
              </a:ext>
            </a:extLst>
          </p:cNvPr>
          <p:cNvSpPr txBox="1"/>
          <p:nvPr/>
        </p:nvSpPr>
        <p:spPr>
          <a:xfrm>
            <a:off x="1124799" y="1690688"/>
            <a:ext cx="9942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highlight>
                  <a:srgbClr val="C0C0C0"/>
                </a:highlight>
                <a:latin typeface="Consolas" panose="020B0609020204030204" pitchFamily="49" charset="0"/>
              </a:rPr>
              <a:t>The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quick,	brown fox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Jumped       over	the</a:t>
            </a:r>
          </a:p>
          <a:p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Lazy dog.</a:t>
            </a:r>
          </a:p>
        </p:txBody>
      </p:sp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u="sng" dirty="0"/>
              <a:t>Token</a:t>
            </a:r>
            <a:r>
              <a:rPr lang="en-US" dirty="0"/>
              <a:t> vs. Line-based</a:t>
            </a:r>
            <a:r>
              <a:rPr lang="en-US" b="1" dirty="0">
                <a:solidFill>
                  <a:schemeClr val="tx1"/>
                </a:solidFill>
              </a:rPr>
              <a:t> Scanning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14 - Spring 2023</a:t>
            </a:r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1026" name="Picture 2" descr="Cursor Vertical Text Icon - Free PNG &amp; SVG 1881157 - Noun Project">
            <a:extLst>
              <a:ext uri="{FF2B5EF4-FFF2-40B4-BE49-F238E27FC236}">
                <a16:creationId xmlns:a16="http://schemas.microsoft.com/office/drawing/2014/main" id="{FC8AFA4C-1E1B-40E5-802B-75F6E2739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586" y="1768840"/>
            <a:ext cx="97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CA786-A8D6-4333-9275-B03A737208AB}"/>
              </a:ext>
            </a:extLst>
          </p:cNvPr>
          <p:cNvSpPr txBox="1"/>
          <p:nvPr/>
        </p:nvSpPr>
        <p:spPr>
          <a:xfrm>
            <a:off x="1124798" y="5167312"/>
            <a:ext cx="99424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Consolas" panose="020B0609020204030204" pitchFamily="49" charset="0"/>
              </a:rPr>
              <a:t>The</a:t>
            </a:r>
          </a:p>
        </p:txBody>
      </p:sp>
    </p:spTree>
    <p:extLst>
      <p:ext uri="{BB962C8B-B14F-4D97-AF65-F5344CB8AC3E}">
        <p14:creationId xmlns:p14="http://schemas.microsoft.com/office/powerpoint/2010/main" val="1419968247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14684</TotalTime>
  <Words>1846</Words>
  <Application>Microsoft Office PowerPoint</Application>
  <PresentationFormat>Widescreen</PresentationFormat>
  <Paragraphs>296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File I/O – Token and line-based processing</vt:lpstr>
      <vt:lpstr>Lecture Outline</vt:lpstr>
      <vt:lpstr>Announcements</vt:lpstr>
      <vt:lpstr>Lecture Outline</vt:lpstr>
      <vt:lpstr>Reminders: Review Java Syntax</vt:lpstr>
      <vt:lpstr>Lecture Outline</vt:lpstr>
      <vt:lpstr>(Review) Scanner for User input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(PCM) Token vs. Line-based Scanning</vt:lpstr>
      <vt:lpstr>How many tokens are in the following line?</vt:lpstr>
      <vt:lpstr>How many tokens are in the following line?</vt:lpstr>
      <vt:lpstr>(PCM) Scanner for File I/O</vt:lpstr>
      <vt:lpstr>(PCM) Checked Exceptions</vt:lpstr>
      <vt:lpstr>(PCM) Typical Line-Processing Pattern</vt:lpstr>
      <vt:lpstr>(PCM) Typical Token-Processing Pattern</vt:lpstr>
      <vt:lpstr>What is the output of this Java program?</vt:lpstr>
      <vt:lpstr>What is the output of this Java program?</vt:lpstr>
      <vt:lpstr>Lecture Outline</vt:lpstr>
      <vt:lpstr>(Friday's PCM) Typical Hybrid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277</cp:revision>
  <cp:lastPrinted>2022-09-27T21:33:44Z</cp:lastPrinted>
  <dcterms:created xsi:type="dcterms:W3CDTF">2020-06-13T06:27:42Z</dcterms:created>
  <dcterms:modified xsi:type="dcterms:W3CDTF">2025-04-09T20:41:39Z</dcterms:modified>
</cp:coreProperties>
</file>