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908" r:id="rId3"/>
    <p:sldId id="910" r:id="rId4"/>
    <p:sldId id="890" r:id="rId5"/>
    <p:sldId id="880" r:id="rId6"/>
    <p:sldId id="262" r:id="rId7"/>
    <p:sldId id="283" r:id="rId8"/>
    <p:sldId id="844" r:id="rId9"/>
    <p:sldId id="891" r:id="rId10"/>
    <p:sldId id="892" r:id="rId11"/>
    <p:sldId id="893" r:id="rId12"/>
    <p:sldId id="894" r:id="rId13"/>
    <p:sldId id="895" r:id="rId14"/>
    <p:sldId id="896" r:id="rId15"/>
    <p:sldId id="897" r:id="rId16"/>
    <p:sldId id="909" r:id="rId17"/>
    <p:sldId id="898" r:id="rId18"/>
    <p:sldId id="899" r:id="rId19"/>
    <p:sldId id="900" r:id="rId20"/>
    <p:sldId id="901" r:id="rId21"/>
    <p:sldId id="9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C71387-6F25-40BE-A9C7-2DE5AC23F89B}">
          <p14:sldIdLst>
            <p14:sldId id="256"/>
            <p14:sldId id="908"/>
            <p14:sldId id="910"/>
            <p14:sldId id="890"/>
            <p14:sldId id="880"/>
            <p14:sldId id="262"/>
            <p14:sldId id="283"/>
            <p14:sldId id="844"/>
            <p14:sldId id="891"/>
            <p14:sldId id="892"/>
            <p14:sldId id="893"/>
            <p14:sldId id="894"/>
            <p14:sldId id="895"/>
            <p14:sldId id="896"/>
            <p14:sldId id="897"/>
            <p14:sldId id="909"/>
            <p14:sldId id="898"/>
            <p14:sldId id="899"/>
            <p14:sldId id="900"/>
            <p14:sldId id="901"/>
            <p14:sldId id="90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nats" initials="m" lastIdx="1" clrIdx="0">
    <p:extLst>
      <p:ext uri="{19B8F6BF-5375-455C-9EA6-DF929625EA0E}">
        <p15:presenceInfo xmlns:p15="http://schemas.microsoft.com/office/powerpoint/2012/main" userId="S-1-5-21-2454115528-2111753937-1836222636-1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9B1"/>
    <a:srgbClr val="54A0FF"/>
    <a:srgbClr val="FAFAFA"/>
    <a:srgbClr val="F5F5F5"/>
    <a:srgbClr val="EF5777"/>
    <a:srgbClr val="F7B731"/>
    <a:srgbClr val="FA8231"/>
    <a:srgbClr val="4E408B"/>
    <a:srgbClr val="43367C"/>
    <a:srgbClr val="2E2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BED1B-E058-4899-A96D-97D13A57143D}" v="24" dt="2025-06-06T17:36:04.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2" autoAdjust="0"/>
    <p:restoredTop sz="91633"/>
  </p:normalViewPr>
  <p:slideViewPr>
    <p:cSldViewPr snapToObjects="1">
      <p:cViewPr varScale="1">
        <p:scale>
          <a:sx n="99" d="100"/>
          <a:sy n="99" d="100"/>
        </p:scale>
        <p:origin x="470" y="298"/>
      </p:cViewPr>
      <p:guideLst/>
    </p:cSldViewPr>
  </p:slideViewPr>
  <p:outlineViewPr>
    <p:cViewPr>
      <p:scale>
        <a:sx n="33" d="100"/>
        <a:sy n="33" d="100"/>
      </p:scale>
      <p:origin x="0" y="-1809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Salguero" userId="f921b06be2346e4d" providerId="LiveId" clId="{B4FBED1B-E058-4899-A96D-97D13A57143D}"/>
    <pc:docChg chg="undo custSel addSld delSld modSld modMainMaster">
      <pc:chgData name="Adrian Salguero" userId="f921b06be2346e4d" providerId="LiveId" clId="{B4FBED1B-E058-4899-A96D-97D13A57143D}" dt="2025-06-06T17:38:38.316" v="302" actId="20577"/>
      <pc:docMkLst>
        <pc:docMk/>
      </pc:docMkLst>
      <pc:sldChg chg="addSp delSp modSp mod">
        <pc:chgData name="Adrian Salguero" userId="f921b06be2346e4d" providerId="LiveId" clId="{B4FBED1B-E058-4899-A96D-97D13A57143D}" dt="2025-06-06T17:35:49.649" v="287" actId="1076"/>
        <pc:sldMkLst>
          <pc:docMk/>
          <pc:sldMk cId="3581297674" sldId="256"/>
        </pc:sldMkLst>
        <pc:spChg chg="add del mod">
          <ac:chgData name="Adrian Salguero" userId="f921b06be2346e4d" providerId="LiveId" clId="{B4FBED1B-E058-4899-A96D-97D13A57143D}" dt="2025-06-06T17:35:32.737" v="283" actId="478"/>
          <ac:spMkLst>
            <pc:docMk/>
            <pc:sldMk cId="3581297674" sldId="256"/>
            <ac:spMk id="7" creationId="{D634AF38-8360-8BA8-F581-83C6833EDB9B}"/>
          </ac:spMkLst>
        </pc:spChg>
        <pc:picChg chg="del">
          <ac:chgData name="Adrian Salguero" userId="f921b06be2346e4d" providerId="LiveId" clId="{B4FBED1B-E058-4899-A96D-97D13A57143D}" dt="2025-06-06T17:35:23.261" v="280" actId="478"/>
          <ac:picMkLst>
            <pc:docMk/>
            <pc:sldMk cId="3581297674" sldId="256"/>
            <ac:picMk id="3" creationId="{AFB3C127-8D4A-9A1C-7236-90701B5ACC27}"/>
          </ac:picMkLst>
        </pc:picChg>
        <pc:picChg chg="add mod">
          <ac:chgData name="Adrian Salguero" userId="f921b06be2346e4d" providerId="LiveId" clId="{B4FBED1B-E058-4899-A96D-97D13A57143D}" dt="2025-06-06T17:35:49.649" v="287" actId="1076"/>
          <ac:picMkLst>
            <pc:docMk/>
            <pc:sldMk cId="3581297674" sldId="256"/>
            <ac:picMk id="9" creationId="{98FEAE24-6417-DBC2-0377-ED7C08DFE2EC}"/>
          </ac:picMkLst>
        </pc:picChg>
      </pc:sldChg>
      <pc:sldChg chg="modSp mod">
        <pc:chgData name="Adrian Salguero" userId="f921b06be2346e4d" providerId="LiveId" clId="{B4FBED1B-E058-4899-A96D-97D13A57143D}" dt="2025-06-06T17:38:38.316" v="302" actId="20577"/>
        <pc:sldMkLst>
          <pc:docMk/>
          <pc:sldMk cId="3165003519" sldId="900"/>
        </pc:sldMkLst>
        <pc:spChg chg="mod">
          <ac:chgData name="Adrian Salguero" userId="f921b06be2346e4d" providerId="LiveId" clId="{B4FBED1B-E058-4899-A96D-97D13A57143D}" dt="2025-06-06T17:38:38.316" v="302" actId="20577"/>
          <ac:spMkLst>
            <pc:docMk/>
            <pc:sldMk cId="3165003519" sldId="900"/>
            <ac:spMk id="3" creationId="{A91A48BC-EF0F-25A6-C402-D05B458D4247}"/>
          </ac:spMkLst>
        </pc:spChg>
      </pc:sldChg>
      <pc:sldChg chg="addSp delSp modSp mod">
        <pc:chgData name="Adrian Salguero" userId="f921b06be2346e4d" providerId="LiveId" clId="{B4FBED1B-E058-4899-A96D-97D13A57143D}" dt="2025-06-06T17:30:43.211" v="279" actId="1076"/>
        <pc:sldMkLst>
          <pc:docMk/>
          <pc:sldMk cId="1438220186" sldId="901"/>
        </pc:sldMkLst>
        <pc:spChg chg="mod">
          <ac:chgData name="Adrian Salguero" userId="f921b06be2346e4d" providerId="LiveId" clId="{B4FBED1B-E058-4899-A96D-97D13A57143D}" dt="2025-06-06T17:23:20.454" v="266" actId="20577"/>
          <ac:spMkLst>
            <pc:docMk/>
            <pc:sldMk cId="1438220186" sldId="901"/>
            <ac:spMk id="3" creationId="{57DD24B7-05D1-ECF1-0FA9-8DAA159E53D6}"/>
          </ac:spMkLst>
        </pc:spChg>
        <pc:spChg chg="add del">
          <ac:chgData name="Adrian Salguero" userId="f921b06be2346e4d" providerId="LiveId" clId="{B4FBED1B-E058-4899-A96D-97D13A57143D}" dt="2025-06-06T17:28:38.003" v="273" actId="22"/>
          <ac:spMkLst>
            <pc:docMk/>
            <pc:sldMk cId="1438220186" sldId="901"/>
            <ac:spMk id="10" creationId="{8532B534-C479-DD02-9A3C-1C35DC847438}"/>
          </ac:spMkLst>
        </pc:spChg>
        <pc:picChg chg="del">
          <ac:chgData name="Adrian Salguero" userId="f921b06be2346e4d" providerId="LiveId" clId="{B4FBED1B-E058-4899-A96D-97D13A57143D}" dt="2025-06-06T17:26:31.490" v="267" actId="478"/>
          <ac:picMkLst>
            <pc:docMk/>
            <pc:sldMk cId="1438220186" sldId="901"/>
            <ac:picMk id="4" creationId="{5D87B006-D863-ED9C-EF69-D907BFCD39C6}"/>
          </ac:picMkLst>
        </pc:picChg>
        <pc:picChg chg="del">
          <ac:chgData name="Adrian Salguero" userId="f921b06be2346e4d" providerId="LiveId" clId="{B4FBED1B-E058-4899-A96D-97D13A57143D}" dt="2025-06-06T17:26:33.372" v="269" actId="478"/>
          <ac:picMkLst>
            <pc:docMk/>
            <pc:sldMk cId="1438220186" sldId="901"/>
            <ac:picMk id="5" creationId="{6E34BD04-618A-6946-A832-1755ED76F84B}"/>
          </ac:picMkLst>
        </pc:picChg>
        <pc:picChg chg="del">
          <ac:chgData name="Adrian Salguero" userId="f921b06be2346e4d" providerId="LiveId" clId="{B4FBED1B-E058-4899-A96D-97D13A57143D}" dt="2025-06-06T17:26:31.490" v="267" actId="478"/>
          <ac:picMkLst>
            <pc:docMk/>
            <pc:sldMk cId="1438220186" sldId="901"/>
            <ac:picMk id="15" creationId="{C5458D60-D40E-A422-468A-367EA9AD380D}"/>
          </ac:picMkLst>
        </pc:picChg>
        <pc:picChg chg="del">
          <ac:chgData name="Adrian Salguero" userId="f921b06be2346e4d" providerId="LiveId" clId="{B4FBED1B-E058-4899-A96D-97D13A57143D}" dt="2025-06-06T17:26:31.490" v="267" actId="478"/>
          <ac:picMkLst>
            <pc:docMk/>
            <pc:sldMk cId="1438220186" sldId="901"/>
            <ac:picMk id="16" creationId="{71FFAB56-FA5C-F296-CAB6-7EF4FC15B957}"/>
          </ac:picMkLst>
        </pc:picChg>
        <pc:picChg chg="add mod">
          <ac:chgData name="Adrian Salguero" userId="f921b06be2346e4d" providerId="LiveId" clId="{B4FBED1B-E058-4899-A96D-97D13A57143D}" dt="2025-06-06T17:30:43.211" v="279" actId="1076"/>
          <ac:picMkLst>
            <pc:docMk/>
            <pc:sldMk cId="1438220186" sldId="901"/>
            <ac:picMk id="18" creationId="{4E6C533E-FE6C-35AB-0AE6-3386EBB73C9C}"/>
          </ac:picMkLst>
        </pc:picChg>
        <pc:picChg chg="del">
          <ac:chgData name="Adrian Salguero" userId="f921b06be2346e4d" providerId="LiveId" clId="{B4FBED1B-E058-4899-A96D-97D13A57143D}" dt="2025-06-06T17:26:31.490" v="267" actId="478"/>
          <ac:picMkLst>
            <pc:docMk/>
            <pc:sldMk cId="1438220186" sldId="901"/>
            <ac:picMk id="19" creationId="{50F034C4-933F-9B4E-1E01-66B6664077A1}"/>
          </ac:picMkLst>
        </pc:picChg>
        <pc:picChg chg="del">
          <ac:chgData name="Adrian Salguero" userId="f921b06be2346e4d" providerId="LiveId" clId="{B4FBED1B-E058-4899-A96D-97D13A57143D}" dt="2025-06-06T17:26:31.490" v="267" actId="478"/>
          <ac:picMkLst>
            <pc:docMk/>
            <pc:sldMk cId="1438220186" sldId="901"/>
            <ac:picMk id="20" creationId="{0CD22904-73FC-FF25-96E4-774313901151}"/>
          </ac:picMkLst>
        </pc:picChg>
        <pc:picChg chg="del">
          <ac:chgData name="Adrian Salguero" userId="f921b06be2346e4d" providerId="LiveId" clId="{B4FBED1B-E058-4899-A96D-97D13A57143D}" dt="2025-06-06T17:26:31.490" v="267" actId="478"/>
          <ac:picMkLst>
            <pc:docMk/>
            <pc:sldMk cId="1438220186" sldId="901"/>
            <ac:picMk id="31" creationId="{2AB297FF-32F2-F7E0-96C3-72C442F4D9C3}"/>
          </ac:picMkLst>
        </pc:picChg>
        <pc:picChg chg="del">
          <ac:chgData name="Adrian Salguero" userId="f921b06be2346e4d" providerId="LiveId" clId="{B4FBED1B-E058-4899-A96D-97D13A57143D}" dt="2025-06-06T17:26:31.490" v="267" actId="478"/>
          <ac:picMkLst>
            <pc:docMk/>
            <pc:sldMk cId="1438220186" sldId="901"/>
            <ac:picMk id="32" creationId="{93FD591E-E7FA-7D40-BDC2-EE28E665AD12}"/>
          </ac:picMkLst>
        </pc:picChg>
        <pc:picChg chg="del">
          <ac:chgData name="Adrian Salguero" userId="f921b06be2346e4d" providerId="LiveId" clId="{B4FBED1B-E058-4899-A96D-97D13A57143D}" dt="2025-06-06T17:26:31.490" v="267" actId="478"/>
          <ac:picMkLst>
            <pc:docMk/>
            <pc:sldMk cId="1438220186" sldId="901"/>
            <ac:picMk id="39" creationId="{6AC4E3B2-3C45-BD35-CD67-56B8C1668ACF}"/>
          </ac:picMkLst>
        </pc:picChg>
        <pc:picChg chg="del">
          <ac:chgData name="Adrian Salguero" userId="f921b06be2346e4d" providerId="LiveId" clId="{B4FBED1B-E058-4899-A96D-97D13A57143D}" dt="2025-06-06T17:26:31.490" v="267" actId="478"/>
          <ac:picMkLst>
            <pc:docMk/>
            <pc:sldMk cId="1438220186" sldId="901"/>
            <ac:picMk id="44" creationId="{69E29F79-462D-4655-4409-AE39BDD5CCF7}"/>
          </ac:picMkLst>
        </pc:picChg>
        <pc:picChg chg="del">
          <ac:chgData name="Adrian Salguero" userId="f921b06be2346e4d" providerId="LiveId" clId="{B4FBED1B-E058-4899-A96D-97D13A57143D}" dt="2025-06-06T17:26:32.995" v="268" actId="478"/>
          <ac:picMkLst>
            <pc:docMk/>
            <pc:sldMk cId="1438220186" sldId="901"/>
            <ac:picMk id="49" creationId="{54CC4DC2-5349-6A33-C31F-A31CF3CF8156}"/>
          </ac:picMkLst>
        </pc:picChg>
        <pc:picChg chg="del">
          <ac:chgData name="Adrian Salguero" userId="f921b06be2346e4d" providerId="LiveId" clId="{B4FBED1B-E058-4899-A96D-97D13A57143D}" dt="2025-06-06T17:26:31.490" v="267" actId="478"/>
          <ac:picMkLst>
            <pc:docMk/>
            <pc:sldMk cId="1438220186" sldId="901"/>
            <ac:picMk id="51" creationId="{89E2CF55-AEE7-B3DA-4A6A-E004686CD762}"/>
          </ac:picMkLst>
        </pc:picChg>
        <pc:picChg chg="add">
          <ac:chgData name="Adrian Salguero" userId="f921b06be2346e4d" providerId="LiveId" clId="{B4FBED1B-E058-4899-A96D-97D13A57143D}" dt="2025-06-06T17:26:43.627" v="270"/>
          <ac:picMkLst>
            <pc:docMk/>
            <pc:sldMk cId="1438220186" sldId="901"/>
            <ac:picMk id="1027" creationId="{0FA1C63A-2092-CF55-343D-0F5B0CF570CC}"/>
          </ac:picMkLst>
        </pc:picChg>
        <pc:picChg chg="add">
          <ac:chgData name="Adrian Salguero" userId="f921b06be2346e4d" providerId="LiveId" clId="{B4FBED1B-E058-4899-A96D-97D13A57143D}" dt="2025-06-06T17:26:43.627" v="270"/>
          <ac:picMkLst>
            <pc:docMk/>
            <pc:sldMk cId="1438220186" sldId="901"/>
            <ac:picMk id="1029" creationId="{2DAF0219-F688-EB0D-3C08-BE62300E1D5B}"/>
          </ac:picMkLst>
        </pc:picChg>
        <pc:picChg chg="add">
          <ac:chgData name="Adrian Salguero" userId="f921b06be2346e4d" providerId="LiveId" clId="{B4FBED1B-E058-4899-A96D-97D13A57143D}" dt="2025-06-06T17:26:43.627" v="270"/>
          <ac:picMkLst>
            <pc:docMk/>
            <pc:sldMk cId="1438220186" sldId="901"/>
            <ac:picMk id="1031" creationId="{A5689184-8CE7-7CAA-4AE5-890ECB58FC37}"/>
          </ac:picMkLst>
        </pc:picChg>
        <pc:picChg chg="add">
          <ac:chgData name="Adrian Salguero" userId="f921b06be2346e4d" providerId="LiveId" clId="{B4FBED1B-E058-4899-A96D-97D13A57143D}" dt="2025-06-06T17:26:43.627" v="270"/>
          <ac:picMkLst>
            <pc:docMk/>
            <pc:sldMk cId="1438220186" sldId="901"/>
            <ac:picMk id="1034" creationId="{98DCEC4B-5101-74EF-5A7A-AFD4C353D633}"/>
          </ac:picMkLst>
        </pc:picChg>
        <pc:picChg chg="add">
          <ac:chgData name="Adrian Salguero" userId="f921b06be2346e4d" providerId="LiveId" clId="{B4FBED1B-E058-4899-A96D-97D13A57143D}" dt="2025-06-06T17:26:43.627" v="270"/>
          <ac:picMkLst>
            <pc:docMk/>
            <pc:sldMk cId="1438220186" sldId="901"/>
            <ac:picMk id="1042" creationId="{23EFE24E-8EBA-458A-A1C1-C609FD43C5BD}"/>
          </ac:picMkLst>
        </pc:picChg>
        <pc:picChg chg="add">
          <ac:chgData name="Adrian Salguero" userId="f921b06be2346e4d" providerId="LiveId" clId="{B4FBED1B-E058-4899-A96D-97D13A57143D}" dt="2025-06-06T17:26:43.627" v="270"/>
          <ac:picMkLst>
            <pc:docMk/>
            <pc:sldMk cId="1438220186" sldId="901"/>
            <ac:picMk id="1044" creationId="{CE46594D-0E06-F181-9661-4A318130EA3B}"/>
          </ac:picMkLst>
        </pc:picChg>
        <pc:picChg chg="add">
          <ac:chgData name="Adrian Salguero" userId="f921b06be2346e4d" providerId="LiveId" clId="{B4FBED1B-E058-4899-A96D-97D13A57143D}" dt="2025-06-06T17:26:43.627" v="270"/>
          <ac:picMkLst>
            <pc:docMk/>
            <pc:sldMk cId="1438220186" sldId="901"/>
            <ac:picMk id="1045" creationId="{4C87AB4A-18D6-64AD-9FD9-7349B7DBB781}"/>
          </ac:picMkLst>
        </pc:picChg>
        <pc:picChg chg="add">
          <ac:chgData name="Adrian Salguero" userId="f921b06be2346e4d" providerId="LiveId" clId="{B4FBED1B-E058-4899-A96D-97D13A57143D}" dt="2025-06-06T17:26:43.627" v="270"/>
          <ac:picMkLst>
            <pc:docMk/>
            <pc:sldMk cId="1438220186" sldId="901"/>
            <ac:picMk id="1046" creationId="{E24BCFA1-4BAA-8787-4078-00F1AAAA117C}"/>
          </ac:picMkLst>
        </pc:picChg>
        <pc:picChg chg="add">
          <ac:chgData name="Adrian Salguero" userId="f921b06be2346e4d" providerId="LiveId" clId="{B4FBED1B-E058-4899-A96D-97D13A57143D}" dt="2025-06-06T17:26:43.627" v="270"/>
          <ac:picMkLst>
            <pc:docMk/>
            <pc:sldMk cId="1438220186" sldId="901"/>
            <ac:picMk id="1047" creationId="{B33CC6FE-CD4E-9A0F-DBA8-A0A60C78C2DC}"/>
          </ac:picMkLst>
        </pc:picChg>
        <pc:picChg chg="add">
          <ac:chgData name="Adrian Salguero" userId="f921b06be2346e4d" providerId="LiveId" clId="{B4FBED1B-E058-4899-A96D-97D13A57143D}" dt="2025-06-06T17:26:43.627" v="270"/>
          <ac:picMkLst>
            <pc:docMk/>
            <pc:sldMk cId="1438220186" sldId="901"/>
            <ac:picMk id="1048" creationId="{12869240-7709-ACBC-FF22-8D75A29E76FE}"/>
          </ac:picMkLst>
        </pc:picChg>
        <pc:picChg chg="add">
          <ac:chgData name="Adrian Salguero" userId="f921b06be2346e4d" providerId="LiveId" clId="{B4FBED1B-E058-4899-A96D-97D13A57143D}" dt="2025-06-06T17:26:51.935" v="271"/>
          <ac:picMkLst>
            <pc:docMk/>
            <pc:sldMk cId="1438220186" sldId="901"/>
            <ac:picMk id="1059" creationId="{6F7D8E9F-4CCB-7C52-9A26-46D9ED0C100F}"/>
          </ac:picMkLst>
        </pc:picChg>
        <pc:picChg chg="add">
          <ac:chgData name="Adrian Salguero" userId="f921b06be2346e4d" providerId="LiveId" clId="{B4FBED1B-E058-4899-A96D-97D13A57143D}" dt="2025-06-06T17:26:51.935" v="271"/>
          <ac:picMkLst>
            <pc:docMk/>
            <pc:sldMk cId="1438220186" sldId="901"/>
            <ac:picMk id="1061" creationId="{F8A2AABE-EEB2-7060-3B52-E932FA40110E}"/>
          </ac:picMkLst>
        </pc:picChg>
        <pc:picChg chg="add">
          <ac:chgData name="Adrian Salguero" userId="f921b06be2346e4d" providerId="LiveId" clId="{B4FBED1B-E058-4899-A96D-97D13A57143D}" dt="2025-06-06T17:26:51.935" v="271"/>
          <ac:picMkLst>
            <pc:docMk/>
            <pc:sldMk cId="1438220186" sldId="901"/>
            <ac:picMk id="1063" creationId="{D7E031B2-4A90-7E6E-6CD7-EDEDADF71F04}"/>
          </ac:picMkLst>
        </pc:picChg>
        <pc:picChg chg="add">
          <ac:chgData name="Adrian Salguero" userId="f921b06be2346e4d" providerId="LiveId" clId="{B4FBED1B-E058-4899-A96D-97D13A57143D}" dt="2025-06-06T17:26:51.935" v="271"/>
          <ac:picMkLst>
            <pc:docMk/>
            <pc:sldMk cId="1438220186" sldId="901"/>
            <ac:picMk id="1064" creationId="{47727046-94BE-F3B9-7DA1-8121D34ED997}"/>
          </ac:picMkLst>
        </pc:picChg>
        <pc:picChg chg="add">
          <ac:chgData name="Adrian Salguero" userId="f921b06be2346e4d" providerId="LiveId" clId="{B4FBED1B-E058-4899-A96D-97D13A57143D}" dt="2025-06-06T17:26:51.935" v="271"/>
          <ac:picMkLst>
            <pc:docMk/>
            <pc:sldMk cId="1438220186" sldId="901"/>
            <ac:picMk id="1067" creationId="{7059CD9F-B1CA-7E68-D779-C2ADEF18BEF5}"/>
          </ac:picMkLst>
        </pc:picChg>
        <pc:picChg chg="add">
          <ac:chgData name="Adrian Salguero" userId="f921b06be2346e4d" providerId="LiveId" clId="{B4FBED1B-E058-4899-A96D-97D13A57143D}" dt="2025-06-06T17:26:51.935" v="271"/>
          <ac:picMkLst>
            <pc:docMk/>
            <pc:sldMk cId="1438220186" sldId="901"/>
            <ac:picMk id="1074" creationId="{2DFBFACF-A19A-87E4-8EB9-1F812D60B327}"/>
          </ac:picMkLst>
        </pc:picChg>
        <pc:picChg chg="add">
          <ac:chgData name="Adrian Salguero" userId="f921b06be2346e4d" providerId="LiveId" clId="{B4FBED1B-E058-4899-A96D-97D13A57143D}" dt="2025-06-06T17:26:51.935" v="271"/>
          <ac:picMkLst>
            <pc:docMk/>
            <pc:sldMk cId="1438220186" sldId="901"/>
            <ac:picMk id="1075" creationId="{0870388B-1F95-4BBF-AF3C-D02C698D1D83}"/>
          </ac:picMkLst>
        </pc:picChg>
        <pc:picChg chg="add">
          <ac:chgData name="Adrian Salguero" userId="f921b06be2346e4d" providerId="LiveId" clId="{B4FBED1B-E058-4899-A96D-97D13A57143D}" dt="2025-06-06T17:26:51.935" v="271"/>
          <ac:picMkLst>
            <pc:docMk/>
            <pc:sldMk cId="1438220186" sldId="901"/>
            <ac:picMk id="1077" creationId="{5CB40742-CB41-DF0C-ED9C-D7B5F9D380DC}"/>
          </ac:picMkLst>
        </pc:picChg>
        <pc:picChg chg="add">
          <ac:chgData name="Adrian Salguero" userId="f921b06be2346e4d" providerId="LiveId" clId="{B4FBED1B-E058-4899-A96D-97D13A57143D}" dt="2025-06-06T17:26:51.935" v="271"/>
          <ac:picMkLst>
            <pc:docMk/>
            <pc:sldMk cId="1438220186" sldId="901"/>
            <ac:picMk id="1079" creationId="{3E8E356D-682A-DD4F-FE81-76965D27A6A7}"/>
          </ac:picMkLst>
        </pc:picChg>
        <pc:picChg chg="add">
          <ac:chgData name="Adrian Salguero" userId="f921b06be2346e4d" providerId="LiveId" clId="{B4FBED1B-E058-4899-A96D-97D13A57143D}" dt="2025-06-06T17:26:51.935" v="271"/>
          <ac:picMkLst>
            <pc:docMk/>
            <pc:sldMk cId="1438220186" sldId="901"/>
            <ac:picMk id="1081" creationId="{F41A69E6-EE25-2783-4F51-91F67B265CA8}"/>
          </ac:picMkLst>
        </pc:picChg>
      </pc:sldChg>
      <pc:sldChg chg="addSp modSp mod">
        <pc:chgData name="Adrian Salguero" userId="f921b06be2346e4d" providerId="LiveId" clId="{B4FBED1B-E058-4899-A96D-97D13A57143D}" dt="2025-06-06T17:36:10.457" v="293" actId="1076"/>
        <pc:sldMkLst>
          <pc:docMk/>
          <pc:sldMk cId="1595069236" sldId="905"/>
        </pc:sldMkLst>
        <pc:picChg chg="add mod">
          <ac:chgData name="Adrian Salguero" userId="f921b06be2346e4d" providerId="LiveId" clId="{B4FBED1B-E058-4899-A96D-97D13A57143D}" dt="2025-06-06T17:36:10.457" v="293" actId="1076"/>
          <ac:picMkLst>
            <pc:docMk/>
            <pc:sldMk cId="1595069236" sldId="905"/>
            <ac:picMk id="3" creationId="{51687EA5-91FF-909A-0036-6EC98B8F43D5}"/>
          </ac:picMkLst>
        </pc:picChg>
      </pc:sldChg>
      <pc:sldChg chg="modSp mod">
        <pc:chgData name="Adrian Salguero" userId="f921b06be2346e4d" providerId="LiveId" clId="{B4FBED1B-E058-4899-A96D-97D13A57143D}" dt="2025-06-06T17:22:44.800" v="248" actId="20577"/>
        <pc:sldMkLst>
          <pc:docMk/>
          <pc:sldMk cId="724551764" sldId="908"/>
        </pc:sldMkLst>
        <pc:spChg chg="mod">
          <ac:chgData name="Adrian Salguero" userId="f921b06be2346e4d" providerId="LiveId" clId="{B4FBED1B-E058-4899-A96D-97D13A57143D}" dt="2025-06-06T17:22:44.800" v="248" actId="20577"/>
          <ac:spMkLst>
            <pc:docMk/>
            <pc:sldMk cId="724551764" sldId="908"/>
            <ac:spMk id="3" creationId="{08064303-9F3D-45EC-85B9-C614BE2BFADE}"/>
          </ac:spMkLst>
        </pc:spChg>
      </pc:sldChg>
      <pc:sldChg chg="add del">
        <pc:chgData name="Adrian Salguero" userId="f921b06be2346e4d" providerId="LiveId" clId="{B4FBED1B-E058-4899-A96D-97D13A57143D}" dt="2025-06-06T17:35:56.695" v="289"/>
        <pc:sldMkLst>
          <pc:docMk/>
          <pc:sldMk cId="1284919104" sldId="910"/>
        </pc:sldMkLst>
      </pc:sldChg>
      <pc:sldMasterChg chg="modSp mod modSldLayout">
        <pc:chgData name="Adrian Salguero" userId="f921b06be2346e4d" providerId="LiveId" clId="{B4FBED1B-E058-4899-A96D-97D13A57143D}" dt="2025-06-06T16:58:51.246" v="14"/>
        <pc:sldMasterMkLst>
          <pc:docMk/>
          <pc:sldMasterMk cId="8468274" sldId="2147483648"/>
        </pc:sldMasterMkLst>
        <pc:spChg chg="mod">
          <ac:chgData name="Adrian Salguero" userId="f921b06be2346e4d" providerId="LiveId" clId="{B4FBED1B-E058-4899-A96D-97D13A57143D}" dt="2025-06-06T16:55:03.268" v="5" actId="20577"/>
          <ac:spMkLst>
            <pc:docMk/>
            <pc:sldMasterMk cId="8468274" sldId="2147483648"/>
            <ac:spMk id="9" creationId="{C16FF7FA-8B99-C643-9479-91C32ACC4F6F}"/>
          </ac:spMkLst>
        </pc:spChg>
        <pc:sldLayoutChg chg="addSp delSp modSp mod">
          <pc:chgData name="Adrian Salguero" userId="f921b06be2346e4d" providerId="LiveId" clId="{B4FBED1B-E058-4899-A96D-97D13A57143D}" dt="2025-06-06T16:58:51.246" v="14"/>
          <pc:sldLayoutMkLst>
            <pc:docMk/>
            <pc:sldMasterMk cId="8468274" sldId="2147483648"/>
            <pc:sldLayoutMk cId="3828369656" sldId="2147483649"/>
          </pc:sldLayoutMkLst>
          <pc:spChg chg="add mod">
            <ac:chgData name="Adrian Salguero" userId="f921b06be2346e4d" providerId="LiveId" clId="{B4FBED1B-E058-4899-A96D-97D13A57143D}" dt="2025-06-06T16:57:54.196" v="8" actId="1076"/>
            <ac:spMkLst>
              <pc:docMk/>
              <pc:sldMasterMk cId="8468274" sldId="2147483648"/>
              <pc:sldLayoutMk cId="3828369656" sldId="2147483649"/>
              <ac:spMk id="5" creationId="{50FD1A75-9344-DD77-1B33-2BAF7F96753F}"/>
            </ac:spMkLst>
          </pc:spChg>
          <pc:spChg chg="del mod">
            <ac:chgData name="Adrian Salguero" userId="f921b06be2346e4d" providerId="LiveId" clId="{B4FBED1B-E058-4899-A96D-97D13A57143D}" dt="2025-06-06T16:58:49.387" v="12" actId="478"/>
            <ac:spMkLst>
              <pc:docMk/>
              <pc:sldMasterMk cId="8468274" sldId="2147483648"/>
              <pc:sldLayoutMk cId="3828369656" sldId="2147483649"/>
              <ac:spMk id="7" creationId="{6A1798C4-307F-D3BB-A0B8-DBC464F85C1A}"/>
            </ac:spMkLst>
          </pc:spChg>
          <pc:spChg chg="del">
            <ac:chgData name="Adrian Salguero" userId="f921b06be2346e4d" providerId="LiveId" clId="{B4FBED1B-E058-4899-A96D-97D13A57143D}" dt="2025-06-06T16:58:47.400" v="9" actId="478"/>
            <ac:spMkLst>
              <pc:docMk/>
              <pc:sldMasterMk cId="8468274" sldId="2147483648"/>
              <pc:sldLayoutMk cId="3828369656" sldId="2147483649"/>
              <ac:spMk id="13" creationId="{B94809F7-BA13-88B2-A5FD-59F133FA0346}"/>
            </ac:spMkLst>
          </pc:spChg>
          <pc:spChg chg="del">
            <ac:chgData name="Adrian Salguero" userId="f921b06be2346e4d" providerId="LiveId" clId="{B4FBED1B-E058-4899-A96D-97D13A57143D}" dt="2025-06-06T16:58:49.922" v="13" actId="478"/>
            <ac:spMkLst>
              <pc:docMk/>
              <pc:sldMasterMk cId="8468274" sldId="2147483648"/>
              <pc:sldLayoutMk cId="3828369656" sldId="2147483649"/>
              <ac:spMk id="18" creationId="{97B02180-F37C-2290-24C2-857ABB2D552F}"/>
            </ac:spMkLst>
          </pc:spChg>
          <pc:spChg chg="del">
            <ac:chgData name="Adrian Salguero" userId="f921b06be2346e4d" providerId="LiveId" clId="{B4FBED1B-E058-4899-A96D-97D13A57143D}" dt="2025-06-06T16:58:48.100" v="10" actId="478"/>
            <ac:spMkLst>
              <pc:docMk/>
              <pc:sldMasterMk cId="8468274" sldId="2147483648"/>
              <pc:sldLayoutMk cId="3828369656" sldId="2147483649"/>
              <ac:spMk id="19" creationId="{1C42E65C-513C-B541-64D7-767A83E7B125}"/>
            </ac:spMkLst>
          </pc:spChg>
          <pc:spChg chg="del">
            <ac:chgData name="Adrian Salguero" userId="f921b06be2346e4d" providerId="LiveId" clId="{B4FBED1B-E058-4899-A96D-97D13A57143D}" dt="2025-06-06T16:57:48.699" v="6" actId="478"/>
            <ac:spMkLst>
              <pc:docMk/>
              <pc:sldMasterMk cId="8468274" sldId="2147483648"/>
              <pc:sldLayoutMk cId="3828369656" sldId="2147483649"/>
              <ac:spMk id="20" creationId="{749CFEE7-BD90-2289-99BC-8E75D365467A}"/>
            </ac:spMkLst>
          </pc:spChg>
          <pc:picChg chg="add mod">
            <ac:chgData name="Adrian Salguero" userId="f921b06be2346e4d" providerId="LiveId" clId="{B4FBED1B-E058-4899-A96D-97D13A57143D}" dt="2025-06-06T16:58:51.246" v="14"/>
            <ac:picMkLst>
              <pc:docMk/>
              <pc:sldMasterMk cId="8468274" sldId="2147483648"/>
              <pc:sldLayoutMk cId="3828369656" sldId="2147483649"/>
              <ac:picMk id="8" creationId="{98C70758-5B6C-4E47-05AF-5286D4885CBE}"/>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B3A00-37AE-DF4F-846D-B0E493D1DDE8}"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0FC8D-3FAB-384B-A523-F958535FCC05}" type="slidenum">
              <a:rPr lang="en-US" smtClean="0"/>
              <a:t>‹#›</a:t>
            </a:fld>
            <a:endParaRPr lang="en-US"/>
          </a:p>
        </p:txBody>
      </p:sp>
    </p:spTree>
    <p:extLst>
      <p:ext uri="{BB962C8B-B14F-4D97-AF65-F5344CB8AC3E}">
        <p14:creationId xmlns:p14="http://schemas.microsoft.com/office/powerpoint/2010/main" val="329403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14</a:t>
            </a:fld>
            <a:endParaRPr lang="en-US"/>
          </a:p>
        </p:txBody>
      </p:sp>
    </p:spTree>
    <p:extLst>
      <p:ext uri="{BB962C8B-B14F-4D97-AF65-F5344CB8AC3E}">
        <p14:creationId xmlns:p14="http://schemas.microsoft.com/office/powerpoint/2010/main" val="2008462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15</a:t>
            </a:fld>
            <a:endParaRPr lang="en-US"/>
          </a:p>
        </p:txBody>
      </p:sp>
    </p:spTree>
    <p:extLst>
      <p:ext uri="{BB962C8B-B14F-4D97-AF65-F5344CB8AC3E}">
        <p14:creationId xmlns:p14="http://schemas.microsoft.com/office/powerpoint/2010/main" val="3710434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16</a:t>
            </a:fld>
            <a:endParaRPr lang="en-US"/>
          </a:p>
        </p:txBody>
      </p:sp>
    </p:spTree>
    <p:extLst>
      <p:ext uri="{BB962C8B-B14F-4D97-AF65-F5344CB8AC3E}">
        <p14:creationId xmlns:p14="http://schemas.microsoft.com/office/powerpoint/2010/main" val="839031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a:t>
            </a:r>
          </a:p>
        </p:txBody>
      </p:sp>
      <p:sp>
        <p:nvSpPr>
          <p:cNvPr id="4" name="Slide Number Placeholder 3"/>
          <p:cNvSpPr>
            <a:spLocks noGrp="1"/>
          </p:cNvSpPr>
          <p:nvPr>
            <p:ph type="sldNum" sz="quarter" idx="5"/>
          </p:nvPr>
        </p:nvSpPr>
        <p:spPr/>
        <p:txBody>
          <a:bodyPr/>
          <a:lstStyle/>
          <a:p>
            <a:fld id="{A660FC8D-3FAB-384B-A523-F958535FCC05}" type="slidenum">
              <a:rPr lang="en-US" smtClean="0"/>
              <a:t>17</a:t>
            </a:fld>
            <a:endParaRPr lang="en-US"/>
          </a:p>
        </p:txBody>
      </p:sp>
    </p:spTree>
    <p:extLst>
      <p:ext uri="{BB962C8B-B14F-4D97-AF65-F5344CB8AC3E}">
        <p14:creationId xmlns:p14="http://schemas.microsoft.com/office/powerpoint/2010/main" val="2677564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5</a:t>
            </a:fld>
            <a:endParaRPr lang="en-US"/>
          </a:p>
        </p:txBody>
      </p:sp>
    </p:spTree>
    <p:extLst>
      <p:ext uri="{BB962C8B-B14F-4D97-AF65-F5344CB8AC3E}">
        <p14:creationId xmlns:p14="http://schemas.microsoft.com/office/powerpoint/2010/main" val="323114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Miya</a:t>
            </a:r>
            <a:endParaRPr dirty="0"/>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7</a:t>
            </a:fld>
            <a:endParaRPr lang="en-US"/>
          </a:p>
        </p:txBody>
      </p:sp>
    </p:spTree>
    <p:extLst>
      <p:ext uri="{BB962C8B-B14F-4D97-AF65-F5344CB8AC3E}">
        <p14:creationId xmlns:p14="http://schemas.microsoft.com/office/powerpoint/2010/main" val="48383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8</a:t>
            </a:fld>
            <a:endParaRPr lang="en-US"/>
          </a:p>
        </p:txBody>
      </p:sp>
    </p:spTree>
    <p:extLst>
      <p:ext uri="{BB962C8B-B14F-4D97-AF65-F5344CB8AC3E}">
        <p14:creationId xmlns:p14="http://schemas.microsoft.com/office/powerpoint/2010/main" val="2572781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p:txBody>
      </p:sp>
      <p:sp>
        <p:nvSpPr>
          <p:cNvPr id="4" name="Slide Number Placeholder 3"/>
          <p:cNvSpPr>
            <a:spLocks noGrp="1"/>
          </p:cNvSpPr>
          <p:nvPr>
            <p:ph type="sldNum" sz="quarter" idx="5"/>
          </p:nvPr>
        </p:nvSpPr>
        <p:spPr/>
        <p:txBody>
          <a:bodyPr/>
          <a:lstStyle/>
          <a:p>
            <a:fld id="{A660FC8D-3FAB-384B-A523-F958535FCC05}" type="slidenum">
              <a:rPr lang="en-US" smtClean="0"/>
              <a:t>10</a:t>
            </a:fld>
            <a:endParaRPr lang="en-US"/>
          </a:p>
        </p:txBody>
      </p:sp>
    </p:spTree>
    <p:extLst>
      <p:ext uri="{BB962C8B-B14F-4D97-AF65-F5344CB8AC3E}">
        <p14:creationId xmlns:p14="http://schemas.microsoft.com/office/powerpoint/2010/main" val="4245738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11</a:t>
            </a:fld>
            <a:endParaRPr lang="en-US"/>
          </a:p>
        </p:txBody>
      </p:sp>
    </p:spTree>
    <p:extLst>
      <p:ext uri="{BB962C8B-B14F-4D97-AF65-F5344CB8AC3E}">
        <p14:creationId xmlns:p14="http://schemas.microsoft.com/office/powerpoint/2010/main" val="22042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12</a:t>
            </a:fld>
            <a:endParaRPr lang="en-US"/>
          </a:p>
        </p:txBody>
      </p:sp>
    </p:spTree>
    <p:extLst>
      <p:ext uri="{BB962C8B-B14F-4D97-AF65-F5344CB8AC3E}">
        <p14:creationId xmlns:p14="http://schemas.microsoft.com/office/powerpoint/2010/main" val="1439873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13</a:t>
            </a:fld>
            <a:endParaRPr lang="en-US"/>
          </a:p>
        </p:txBody>
      </p:sp>
    </p:spTree>
    <p:extLst>
      <p:ext uri="{BB962C8B-B14F-4D97-AF65-F5344CB8AC3E}">
        <p14:creationId xmlns:p14="http://schemas.microsoft.com/office/powerpoint/2010/main" val="2020749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open.spotify.com/playlist/5jyHCvYzPfVxzv0oylIYut?si=a9d820106e01498d"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E575A9-56CD-5A42-B9C7-1068F92289D5}"/>
              </a:ext>
            </a:extLst>
          </p:cNvPr>
          <p:cNvSpPr>
            <a:spLocks noGrp="1"/>
          </p:cNvSpPr>
          <p:nvPr>
            <p:ph type="title"/>
          </p:nvPr>
        </p:nvSpPr>
        <p:spPr>
          <a:xfrm>
            <a:off x="292977" y="4013370"/>
            <a:ext cx="6212925" cy="1954786"/>
          </a:xfrm>
        </p:spPr>
        <p:txBody>
          <a:bodyPr anchor="t">
            <a:noAutofit/>
          </a:bodyPr>
          <a:lstStyle>
            <a:lvl1pPr>
              <a:defRPr sz="6000" b="0" i="0">
                <a:solidFill>
                  <a:srgbClr val="F0F0F0"/>
                </a:solidFill>
                <a:latin typeface="Montserrat SemiBold" pitchFamily="2" charset="77"/>
              </a:defRPr>
            </a:lvl1pPr>
          </a:lstStyle>
          <a:p>
            <a:r>
              <a:rPr lang="en-US" dirty="0"/>
              <a:t>Click to edit</a:t>
            </a:r>
          </a:p>
        </p:txBody>
      </p:sp>
      <p:sp>
        <p:nvSpPr>
          <p:cNvPr id="11" name="TextBox 10">
            <a:extLst>
              <a:ext uri="{FF2B5EF4-FFF2-40B4-BE49-F238E27FC236}">
                <a16:creationId xmlns:a16="http://schemas.microsoft.com/office/drawing/2014/main" id="{4AB47C65-C622-BE47-AE97-E148F4F3EA4E}"/>
              </a:ext>
            </a:extLst>
          </p:cNvPr>
          <p:cNvSpPr txBox="1"/>
          <p:nvPr userDrawn="1"/>
        </p:nvSpPr>
        <p:spPr>
          <a:xfrm>
            <a:off x="292977" y="3182200"/>
            <a:ext cx="3154416" cy="646331"/>
          </a:xfrm>
          <a:prstGeom prst="rect">
            <a:avLst/>
          </a:prstGeom>
          <a:noFill/>
        </p:spPr>
        <p:txBody>
          <a:bodyPr wrap="square" rtlCol="0">
            <a:spAutoFit/>
          </a:bodyPr>
          <a:lstStyle/>
          <a:p>
            <a:r>
              <a:rPr lang="en-US" sz="3600" b="1" i="0" spc="100" baseline="0" dirty="0">
                <a:solidFill>
                  <a:srgbClr val="F0F0F0"/>
                </a:solidFill>
                <a:latin typeface="Montserrat ExtraBold" pitchFamily="2" charset="77"/>
              </a:rPr>
              <a:t>CSE 122</a:t>
            </a:r>
          </a:p>
        </p:txBody>
      </p:sp>
      <p:sp>
        <p:nvSpPr>
          <p:cNvPr id="4" name="Rounded Rectangle 3">
            <a:extLst>
              <a:ext uri="{FF2B5EF4-FFF2-40B4-BE49-F238E27FC236}">
                <a16:creationId xmlns:a16="http://schemas.microsoft.com/office/drawing/2014/main" id="{F7A9EB4D-77DA-A446-AC45-F12975CF7B81}"/>
              </a:ext>
            </a:extLst>
          </p:cNvPr>
          <p:cNvSpPr/>
          <p:nvPr userDrawn="1"/>
        </p:nvSpPr>
        <p:spPr>
          <a:xfrm>
            <a:off x="420128" y="2753848"/>
            <a:ext cx="1269523" cy="420130"/>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i="0" spc="300" dirty="0">
                <a:latin typeface="Montserrat" pitchFamily="2" charset="77"/>
              </a:rPr>
              <a:t>LEC 19</a:t>
            </a:r>
          </a:p>
        </p:txBody>
      </p:sp>
      <p:sp>
        <p:nvSpPr>
          <p:cNvPr id="14" name="Rounded Rectangle 13">
            <a:extLst>
              <a:ext uri="{FF2B5EF4-FFF2-40B4-BE49-F238E27FC236}">
                <a16:creationId xmlns:a16="http://schemas.microsoft.com/office/drawing/2014/main" id="{F0E59AED-1ABF-8D47-B5D7-C50109AB6669}"/>
              </a:ext>
            </a:extLst>
          </p:cNvPr>
          <p:cNvSpPr/>
          <p:nvPr userDrawn="1"/>
        </p:nvSpPr>
        <p:spPr>
          <a:xfrm>
            <a:off x="7119063" y="1251643"/>
            <a:ext cx="5250244" cy="5369600"/>
          </a:xfrm>
          <a:prstGeom prst="roundRect">
            <a:avLst>
              <a:gd name="adj" fmla="val 1114"/>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9E204213-5282-9748-829A-B0CF9968EAE3}"/>
              </a:ext>
            </a:extLst>
          </p:cNvPr>
          <p:cNvCxnSpPr/>
          <p:nvPr userDrawn="1"/>
        </p:nvCxnSpPr>
        <p:spPr>
          <a:xfrm>
            <a:off x="7452794" y="4551419"/>
            <a:ext cx="446830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6C7426B-729E-F7D5-0736-3AD7D1926A0A}"/>
              </a:ext>
            </a:extLst>
          </p:cNvPr>
          <p:cNvSpPr/>
          <p:nvPr userDrawn="1"/>
        </p:nvSpPr>
        <p:spPr>
          <a:xfrm>
            <a:off x="-369625" y="5494620"/>
            <a:ext cx="4632957" cy="1688781"/>
          </a:xfrm>
          <a:prstGeom prst="roundRect">
            <a:avLst>
              <a:gd name="adj" fmla="val 9433"/>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808DAC-636A-06AC-ADA9-6F6514C7FCE0}"/>
              </a:ext>
            </a:extLst>
          </p:cNvPr>
          <p:cNvSpPr/>
          <p:nvPr userDrawn="1"/>
        </p:nvSpPr>
        <p:spPr>
          <a:xfrm>
            <a:off x="71163" y="5574803"/>
            <a:ext cx="2250674" cy="276999"/>
          </a:xfrm>
          <a:prstGeom prst="rect">
            <a:avLst/>
          </a:prstGeom>
        </p:spPr>
        <p:txBody>
          <a:bodyPr wrap="square">
            <a:spAutoFit/>
          </a:bodyPr>
          <a:lstStyle/>
          <a:p>
            <a:pPr algn="l"/>
            <a:r>
              <a:rPr lang="en-US" sz="1200" b="1" i="0" dirty="0">
                <a:solidFill>
                  <a:schemeClr val="bg1">
                    <a:lumMod val="65000"/>
                  </a:schemeClr>
                </a:solidFill>
                <a:latin typeface="Montserrat" pitchFamily="2" charset="77"/>
              </a:rPr>
              <a:t>Questions during Class?</a:t>
            </a:r>
          </a:p>
        </p:txBody>
      </p:sp>
      <p:sp>
        <p:nvSpPr>
          <p:cNvPr id="6" name="Rectangle 5">
            <a:extLst>
              <a:ext uri="{FF2B5EF4-FFF2-40B4-BE49-F238E27FC236}">
                <a16:creationId xmlns:a16="http://schemas.microsoft.com/office/drawing/2014/main" id="{99DE38F8-AD40-1DC7-1944-4682FDD989B1}"/>
              </a:ext>
            </a:extLst>
          </p:cNvPr>
          <p:cNvSpPr/>
          <p:nvPr userDrawn="1"/>
        </p:nvSpPr>
        <p:spPr>
          <a:xfrm>
            <a:off x="72629" y="5851802"/>
            <a:ext cx="2432111" cy="769441"/>
          </a:xfrm>
          <a:prstGeom prst="rect">
            <a:avLst/>
          </a:prstGeom>
        </p:spPr>
        <p:txBody>
          <a:bodyPr wrap="square">
            <a:spAutoFit/>
          </a:bodyPr>
          <a:lstStyle/>
          <a:p>
            <a:r>
              <a:rPr lang="en-US" sz="1200" b="1" i="0" dirty="0">
                <a:solidFill>
                  <a:schemeClr val="tx1">
                    <a:lumMod val="65000"/>
                    <a:lumOff val="35000"/>
                  </a:schemeClr>
                </a:solidFill>
                <a:latin typeface="Montserrat SemiBold" pitchFamily="2" charset="77"/>
              </a:rPr>
              <a:t>Raise hand or send here</a:t>
            </a:r>
          </a:p>
          <a:p>
            <a:endParaRPr lang="en-US" sz="1200" b="1" i="0" dirty="0">
              <a:solidFill>
                <a:schemeClr val="tx1">
                  <a:lumMod val="65000"/>
                  <a:lumOff val="35000"/>
                </a:schemeClr>
              </a:solidFill>
              <a:latin typeface="Montserrat SemiBold" pitchFamily="2" charset="77"/>
            </a:endParaRPr>
          </a:p>
          <a:p>
            <a:r>
              <a:rPr lang="en-US" sz="2000" b="0" i="0" dirty="0">
                <a:solidFill>
                  <a:schemeClr val="tx1">
                    <a:lumMod val="65000"/>
                    <a:lumOff val="35000"/>
                  </a:schemeClr>
                </a:solidFill>
                <a:latin typeface="Montserrat SemiBold" pitchFamily="2" charset="77"/>
              </a:rPr>
              <a:t>sli.do    #cse122 </a:t>
            </a:r>
          </a:p>
        </p:txBody>
      </p:sp>
      <p:sp>
        <p:nvSpPr>
          <p:cNvPr id="15" name="Rounded Rectangle 14">
            <a:extLst>
              <a:ext uri="{FF2B5EF4-FFF2-40B4-BE49-F238E27FC236}">
                <a16:creationId xmlns:a16="http://schemas.microsoft.com/office/drawing/2014/main" id="{0F316C5E-94E4-1E69-FEBC-BC7B29D56913}"/>
              </a:ext>
            </a:extLst>
          </p:cNvPr>
          <p:cNvSpPr/>
          <p:nvPr userDrawn="1"/>
        </p:nvSpPr>
        <p:spPr>
          <a:xfrm>
            <a:off x="2950313" y="5594680"/>
            <a:ext cx="1218438" cy="1223089"/>
          </a:xfrm>
          <a:prstGeom prst="roundRect">
            <a:avLst>
              <a:gd name="adj" fmla="val 443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12E5B9-6441-D570-80D2-EDAB0084D27E}"/>
              </a:ext>
            </a:extLst>
          </p:cNvPr>
          <p:cNvSpPr/>
          <p:nvPr userDrawn="1"/>
        </p:nvSpPr>
        <p:spPr>
          <a:xfrm>
            <a:off x="3061816" y="5696776"/>
            <a:ext cx="1005840" cy="10058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95;p1">
            <a:extLst>
              <a:ext uri="{FF2B5EF4-FFF2-40B4-BE49-F238E27FC236}">
                <a16:creationId xmlns:a16="http://schemas.microsoft.com/office/drawing/2014/main" id="{50FD1A75-9344-DD77-1B33-2BAF7F96753F}"/>
              </a:ext>
            </a:extLst>
          </p:cNvPr>
          <p:cNvSpPr txBox="1"/>
          <p:nvPr userDrawn="1"/>
        </p:nvSpPr>
        <p:spPr>
          <a:xfrm>
            <a:off x="7684235" y="3982448"/>
            <a:ext cx="4119900" cy="43084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0" i="0" u="none" strike="noStrike" cap="none" dirty="0">
                <a:solidFill>
                  <a:srgbClr val="404040"/>
                </a:solidFill>
                <a:latin typeface="Calibri"/>
                <a:ea typeface="Calibri"/>
                <a:cs typeface="Calibri"/>
                <a:sym typeface="Calibri"/>
              </a:rPr>
              <a:t>Music:</a:t>
            </a:r>
            <a:r>
              <a:rPr lang="en-US" sz="2200" dirty="0">
                <a:solidFill>
                  <a:srgbClr val="404040"/>
                </a:solidFill>
                <a:latin typeface="Calibri"/>
                <a:ea typeface="Calibri"/>
                <a:cs typeface="Calibri"/>
                <a:sym typeface="Calibri"/>
              </a:rPr>
              <a:t> </a:t>
            </a:r>
            <a:r>
              <a:rPr lang="fr-FR" sz="2200" u="sng" dirty="0">
                <a:solidFill>
                  <a:srgbClr val="0563C1"/>
                </a:solidFill>
                <a:latin typeface="Calibri"/>
                <a:ea typeface="Calibri"/>
                <a:cs typeface="Calibri"/>
                <a:sym typeface="Calibri"/>
              </a:rPr>
              <a:t>122 25sp Lecture </a:t>
            </a:r>
            <a:r>
              <a:rPr lang="fr-FR" sz="2200" u="sng" dirty="0">
                <a:solidFill>
                  <a:srgbClr val="0563C1"/>
                </a:solidFill>
                <a:latin typeface="Calibri"/>
                <a:ea typeface="Calibri"/>
                <a:cs typeface="Calibri"/>
                <a:sym typeface="Calibri"/>
                <a:hlinkClick r:id="rId3"/>
              </a:rPr>
              <a:t>Tunes</a:t>
            </a:r>
            <a:r>
              <a:rPr lang="fr-FR" sz="2200" u="sng" dirty="0">
                <a:solidFill>
                  <a:srgbClr val="0563C1"/>
                </a:solidFill>
                <a:latin typeface="Calibri"/>
                <a:ea typeface="Calibri"/>
                <a:cs typeface="Calibri"/>
                <a:sym typeface="Calibri"/>
              </a:rPr>
              <a:t> </a:t>
            </a:r>
            <a:r>
              <a:rPr lang="en-US" sz="2200" u="sng" dirty="0">
                <a:solidFill>
                  <a:srgbClr val="0563C1"/>
                </a:solidFill>
                <a:latin typeface="Calibri"/>
                <a:ea typeface="Calibri"/>
                <a:cs typeface="Calibri"/>
                <a:sym typeface="Calibri"/>
              </a:rPr>
              <a:t>🌸</a:t>
            </a:r>
            <a:endParaRPr dirty="0">
              <a:solidFill>
                <a:srgbClr val="0563C1"/>
              </a:solidFill>
            </a:endParaRPr>
          </a:p>
        </p:txBody>
      </p:sp>
      <p:pic>
        <p:nvPicPr>
          <p:cNvPr id="8" name="Picture 7">
            <a:extLst>
              <a:ext uri="{FF2B5EF4-FFF2-40B4-BE49-F238E27FC236}">
                <a16:creationId xmlns:a16="http://schemas.microsoft.com/office/drawing/2014/main" id="{98C70758-5B6C-4E47-05AF-5286D4885CBE}"/>
              </a:ext>
            </a:extLst>
          </p:cNvPr>
          <p:cNvPicPr>
            <a:picLocks noChangeAspect="1"/>
          </p:cNvPicPr>
          <p:nvPr userDrawn="1"/>
        </p:nvPicPr>
        <p:blipFill>
          <a:blip r:embed="rId4"/>
          <a:stretch>
            <a:fillRect/>
          </a:stretch>
        </p:blipFill>
        <p:spPr>
          <a:xfrm>
            <a:off x="7144465" y="4461164"/>
            <a:ext cx="5084305" cy="2015902"/>
          </a:xfrm>
          <a:prstGeom prst="rect">
            <a:avLst/>
          </a:prstGeom>
        </p:spPr>
      </p:pic>
    </p:spTree>
    <p:extLst>
      <p:ext uri="{BB962C8B-B14F-4D97-AF65-F5344CB8AC3E}">
        <p14:creationId xmlns:p14="http://schemas.microsoft.com/office/powerpoint/2010/main" val="382836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2788E2-53AC-E040-9733-D210E8554D6E}"/>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5" name="TextBox 4">
            <a:extLst>
              <a:ext uri="{FF2B5EF4-FFF2-40B4-BE49-F238E27FC236}">
                <a16:creationId xmlns:a16="http://schemas.microsoft.com/office/drawing/2014/main" id="{6F10CAD9-D825-5C41-812F-1D2BA3804933}"/>
              </a:ext>
            </a:extLst>
          </p:cNvPr>
          <p:cNvSpPr txBox="1"/>
          <p:nvPr userDrawn="1"/>
        </p:nvSpPr>
        <p:spPr>
          <a:xfrm>
            <a:off x="568410" y="469557"/>
            <a:ext cx="2014152" cy="769441"/>
          </a:xfrm>
          <a:prstGeom prst="rect">
            <a:avLst/>
          </a:prstGeom>
          <a:noFill/>
        </p:spPr>
        <p:txBody>
          <a:bodyPr wrap="square" rtlCol="0">
            <a:spAutoFit/>
          </a:bodyPr>
          <a:lstStyle/>
          <a:p>
            <a:r>
              <a:rPr lang="en-US" sz="4400" b="1" i="0" dirty="0">
                <a:latin typeface="Calibri" panose="020F0502020204030204" pitchFamily="34" charset="0"/>
                <a:cs typeface="Calibri" panose="020F0502020204030204" pitchFamily="34" charset="0"/>
              </a:rPr>
              <a:t>Agenda</a:t>
            </a:r>
          </a:p>
        </p:txBody>
      </p:sp>
    </p:spTree>
    <p:extLst>
      <p:ext uri="{BB962C8B-B14F-4D97-AF65-F5344CB8AC3E}">
        <p14:creationId xmlns:p14="http://schemas.microsoft.com/office/powerpoint/2010/main" val="251727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B8B3-3837-584A-94CD-BA26A8EFFBB5}"/>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AA6CF4A-8D26-7E47-BE24-56CAFA2BF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2DA4DA-0832-AD49-906C-ED72A76C79FD}"/>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205881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actice: Th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B3AA407-1DA0-3243-8E37-6DD02AC469B7}"/>
              </a:ext>
            </a:extLst>
          </p:cNvPr>
          <p:cNvSpPr/>
          <p:nvPr userDrawn="1"/>
        </p:nvSpPr>
        <p:spPr>
          <a:xfrm>
            <a:off x="8365340" y="393723"/>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11" name="TextBox 10">
            <a:extLst>
              <a:ext uri="{FF2B5EF4-FFF2-40B4-BE49-F238E27FC236}">
                <a16:creationId xmlns:a16="http://schemas.microsoft.com/office/drawing/2014/main" id="{28B2FB86-FF62-31DF-F83C-54AC220C7122}"/>
              </a:ext>
            </a:extLst>
          </p:cNvPr>
          <p:cNvSpPr txBox="1"/>
          <p:nvPr userDrawn="1"/>
        </p:nvSpPr>
        <p:spPr>
          <a:xfrm>
            <a:off x="1106916" y="300371"/>
            <a:ext cx="3741730" cy="769441"/>
          </a:xfrm>
          <a:prstGeom prst="rect">
            <a:avLst/>
          </a:prstGeom>
          <a:noFill/>
        </p:spPr>
        <p:txBody>
          <a:bodyPr wrap="none" rtlCol="0">
            <a:spAutoFit/>
          </a:bodyPr>
          <a:lstStyle/>
          <a:p>
            <a:r>
              <a:rPr lang="en-US" sz="4400" b="1" dirty="0">
                <a:solidFill>
                  <a:schemeClr val="bg1"/>
                </a:solidFill>
              </a:rPr>
              <a:t>Practice : Think</a:t>
            </a:r>
          </a:p>
        </p:txBody>
      </p:sp>
      <p:pic>
        <p:nvPicPr>
          <p:cNvPr id="13" name="Graphic 12">
            <a:extLst>
              <a:ext uri="{FF2B5EF4-FFF2-40B4-BE49-F238E27FC236}">
                <a16:creationId xmlns:a16="http://schemas.microsoft.com/office/drawing/2014/main" id="{C7D0B743-6487-A3F6-EBE7-3E0368CD2E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flipH="1">
            <a:off x="154039" y="300371"/>
            <a:ext cx="684160" cy="781897"/>
          </a:xfrm>
          <a:prstGeom prst="rect">
            <a:avLst/>
          </a:prstGeom>
        </p:spPr>
      </p:pic>
      <p:sp>
        <p:nvSpPr>
          <p:cNvPr id="14" name="Rounded Rectangle 13">
            <a:extLst>
              <a:ext uri="{FF2B5EF4-FFF2-40B4-BE49-F238E27FC236}">
                <a16:creationId xmlns:a16="http://schemas.microsoft.com/office/drawing/2014/main" id="{1F486DBF-0D75-55DB-9928-3E596B345D51}"/>
              </a:ext>
            </a:extLst>
          </p:cNvPr>
          <p:cNvSpPr/>
          <p:nvPr userDrawn="1"/>
        </p:nvSpPr>
        <p:spPr>
          <a:xfrm>
            <a:off x="7256995" y="195215"/>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D5B7D14-FA34-B2D9-C621-221E813EEED7}"/>
              </a:ext>
            </a:extLst>
          </p:cNvPr>
          <p:cNvSpPr/>
          <p:nvPr userDrawn="1"/>
        </p:nvSpPr>
        <p:spPr>
          <a:xfrm>
            <a:off x="7362151" y="300371"/>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05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acitce: Pai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5A96D726-B7B5-E5FD-95E9-944FA8727D3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039" y="300371"/>
            <a:ext cx="961802" cy="769442"/>
          </a:xfrm>
          <a:prstGeom prst="rect">
            <a:avLst/>
          </a:prstGeom>
        </p:spPr>
      </p:pic>
      <p:sp>
        <p:nvSpPr>
          <p:cNvPr id="5" name="Rounded Rectangle 4">
            <a:extLst>
              <a:ext uri="{FF2B5EF4-FFF2-40B4-BE49-F238E27FC236}">
                <a16:creationId xmlns:a16="http://schemas.microsoft.com/office/drawing/2014/main" id="{80FA711B-19AB-5E1A-7C37-14ED2D5431ED}"/>
              </a:ext>
            </a:extLst>
          </p:cNvPr>
          <p:cNvSpPr/>
          <p:nvPr userDrawn="1"/>
        </p:nvSpPr>
        <p:spPr>
          <a:xfrm>
            <a:off x="8365340" y="393723"/>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7" name="Rounded Rectangle 6">
            <a:extLst>
              <a:ext uri="{FF2B5EF4-FFF2-40B4-BE49-F238E27FC236}">
                <a16:creationId xmlns:a16="http://schemas.microsoft.com/office/drawing/2014/main" id="{592366A2-C9D8-2580-7B79-3B1F6DDAB802}"/>
              </a:ext>
            </a:extLst>
          </p:cNvPr>
          <p:cNvSpPr/>
          <p:nvPr userDrawn="1"/>
        </p:nvSpPr>
        <p:spPr>
          <a:xfrm>
            <a:off x="7256995" y="195215"/>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7261646E-9F5C-9C61-C30B-3DF312AA0AE9}"/>
              </a:ext>
            </a:extLst>
          </p:cNvPr>
          <p:cNvSpPr/>
          <p:nvPr userDrawn="1"/>
        </p:nvSpPr>
        <p:spPr>
          <a:xfrm>
            <a:off x="7362151" y="300371"/>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522D9B-890F-87AE-E16B-BD76B76C8428}"/>
              </a:ext>
            </a:extLst>
          </p:cNvPr>
          <p:cNvSpPr txBox="1"/>
          <p:nvPr userDrawn="1"/>
        </p:nvSpPr>
        <p:spPr>
          <a:xfrm>
            <a:off x="1106916" y="300371"/>
            <a:ext cx="3357650" cy="769441"/>
          </a:xfrm>
          <a:prstGeom prst="rect">
            <a:avLst/>
          </a:prstGeom>
          <a:noFill/>
        </p:spPr>
        <p:txBody>
          <a:bodyPr wrap="none" rtlCol="0">
            <a:spAutoFit/>
          </a:bodyPr>
          <a:lstStyle/>
          <a:p>
            <a:r>
              <a:rPr lang="en-US" sz="4400" b="1" dirty="0">
                <a:solidFill>
                  <a:schemeClr val="bg1"/>
                </a:solidFill>
              </a:rPr>
              <a:t>Practice : Pair</a:t>
            </a:r>
          </a:p>
        </p:txBody>
      </p:sp>
    </p:spTree>
    <p:extLst>
      <p:ext uri="{BB962C8B-B14F-4D97-AF65-F5344CB8AC3E}">
        <p14:creationId xmlns:p14="http://schemas.microsoft.com/office/powerpoint/2010/main" val="403959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231-F19F-A840-B5BC-F29C9E5212F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0AC8BA-BD64-6945-A342-22D2048343E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0902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4148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2" name="Rectangle 1">
            <a:extLst>
              <a:ext uri="{FF2B5EF4-FFF2-40B4-BE49-F238E27FC236}">
                <a16:creationId xmlns:a16="http://schemas.microsoft.com/office/drawing/2014/main" id="{58089E5C-1734-84A0-4F44-513C66539477}"/>
              </a:ext>
            </a:extLst>
          </p:cNvPr>
          <p:cNvSpPr/>
          <p:nvPr userDrawn="1"/>
        </p:nvSpPr>
        <p:spPr>
          <a:xfrm>
            <a:off x="-101416" y="0"/>
            <a:ext cx="12628848" cy="744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14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460B4-70F4-B145-8648-892BD7385F5F}"/>
              </a:ext>
            </a:extLst>
          </p:cNvPr>
          <p:cNvSpPr>
            <a:spLocks noGrp="1"/>
          </p:cNvSpPr>
          <p:nvPr>
            <p:ph type="title"/>
          </p:nvPr>
        </p:nvSpPr>
        <p:spPr>
          <a:xfrm>
            <a:off x="838200" y="456565"/>
            <a:ext cx="10515600" cy="7626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6173FE4-2A2D-D54E-9CA7-3BE743A500E7}"/>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20E522-6C81-E146-9573-8B2A26576090}"/>
              </a:ext>
            </a:extLst>
          </p:cNvPr>
          <p:cNvSpPr>
            <a:spLocks noGrp="1"/>
          </p:cNvSpPr>
          <p:nvPr>
            <p:ph type="sldNum" sz="quarter" idx="4"/>
          </p:nvPr>
        </p:nvSpPr>
        <p:spPr>
          <a:xfrm>
            <a:off x="11487150" y="6329363"/>
            <a:ext cx="552450" cy="365125"/>
          </a:xfrm>
          <a:prstGeom prst="rect">
            <a:avLst/>
          </a:prstGeom>
        </p:spPr>
        <p:txBody>
          <a:bodyPr vert="horz" lIns="91440" tIns="45720" rIns="91440" bIns="45720" rtlCol="0" anchor="ctr"/>
          <a:lstStyle>
            <a:lvl1pPr algn="r">
              <a:defRPr sz="1100" b="1">
                <a:solidFill>
                  <a:srgbClr val="2E235D"/>
                </a:solidFill>
              </a:defRPr>
            </a:lvl1pPr>
          </a:lstStyle>
          <a:p>
            <a:fld id="{B84CCEFC-A9FF-8249-A3D3-21FB7B7CCB8D}" type="slidenum">
              <a:rPr lang="en-US" smtClean="0"/>
              <a:pPr/>
              <a:t>‹#›</a:t>
            </a:fld>
            <a:endParaRPr lang="en-US"/>
          </a:p>
        </p:txBody>
      </p:sp>
      <p:sp>
        <p:nvSpPr>
          <p:cNvPr id="8" name="Rectangle 7">
            <a:extLst>
              <a:ext uri="{FF2B5EF4-FFF2-40B4-BE49-F238E27FC236}">
                <a16:creationId xmlns:a16="http://schemas.microsoft.com/office/drawing/2014/main" id="{27829BDB-00F0-1A4D-85ED-E7EECB1665B0}"/>
              </a:ext>
            </a:extLst>
          </p:cNvPr>
          <p:cNvSpPr/>
          <p:nvPr userDrawn="1"/>
        </p:nvSpPr>
        <p:spPr>
          <a:xfrm>
            <a:off x="-89452" y="-2819"/>
            <a:ext cx="12503426" cy="23955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F99840-7979-4642-ADBB-375B21C7BD9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9" name="TextBox 8">
            <a:extLst>
              <a:ext uri="{FF2B5EF4-FFF2-40B4-BE49-F238E27FC236}">
                <a16:creationId xmlns:a16="http://schemas.microsoft.com/office/drawing/2014/main" id="{C16FF7FA-8B99-C643-9479-91C32ACC4F6F}"/>
              </a:ext>
            </a:extLst>
          </p:cNvPr>
          <p:cNvSpPr txBox="1"/>
          <p:nvPr userDrawn="1"/>
        </p:nvSpPr>
        <p:spPr>
          <a:xfrm>
            <a:off x="10569575" y="0"/>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122 Spring 2025</a:t>
            </a:r>
          </a:p>
        </p:txBody>
      </p:sp>
      <p:sp>
        <p:nvSpPr>
          <p:cNvPr id="10" name="TextBox 9">
            <a:extLst>
              <a:ext uri="{FF2B5EF4-FFF2-40B4-BE49-F238E27FC236}">
                <a16:creationId xmlns:a16="http://schemas.microsoft.com/office/drawing/2014/main" id="{2982E279-6D9E-BC4A-A9B9-46E4512D586D}"/>
              </a:ext>
            </a:extLst>
          </p:cNvPr>
          <p:cNvSpPr txBox="1"/>
          <p:nvPr userDrawn="1"/>
        </p:nvSpPr>
        <p:spPr>
          <a:xfrm>
            <a:off x="3000376" y="-2819"/>
            <a:ext cx="6191248" cy="230832"/>
          </a:xfrm>
          <a:prstGeom prst="rect">
            <a:avLst/>
          </a:prstGeom>
          <a:noFill/>
        </p:spPr>
        <p:txBody>
          <a:bodyPr wrap="square" rtlCol="0">
            <a:spAutoFit/>
          </a:bodyPr>
          <a:lstStyle/>
          <a:p>
            <a:pPr algn="ctr"/>
            <a:r>
              <a:rPr lang="en-US" sz="900" b="1" i="0" dirty="0">
                <a:solidFill>
                  <a:schemeClr val="bg1"/>
                </a:solidFill>
                <a:latin typeface="Montserrat SemiBold" pitchFamily="2" charset="77"/>
              </a:rPr>
              <a:t>LEC 19: Victory Lap &amp; Next Steps</a:t>
            </a:r>
          </a:p>
        </p:txBody>
      </p:sp>
    </p:spTree>
    <p:extLst>
      <p:ext uri="{BB962C8B-B14F-4D97-AF65-F5344CB8AC3E}">
        <p14:creationId xmlns:p14="http://schemas.microsoft.com/office/powerpoint/2010/main" val="846827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6" r:id="rId4"/>
    <p:sldLayoutId id="2147483657" r:id="rId5"/>
    <p:sldLayoutId id="2147483654" r:id="rId6"/>
    <p:sldLayoutId id="2147483655" r:id="rId7"/>
    <p:sldLayoutId id="2147483658" r:id="rId8"/>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karan/Project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htdp.org/" TargetMode="External"/><Relationship Id="rId3" Type="http://schemas.openxmlformats.org/officeDocument/2006/relationships/hyperlink" Target="https://developer.apple.com/swift/" TargetMode="External"/><Relationship Id="rId7" Type="http://schemas.openxmlformats.org/officeDocument/2006/relationships/hyperlink" Target="https://www.codecademy.com/learn/learn-sql"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interactivepython.org/courselib/static/thinkcspy/index.html" TargetMode="External"/><Relationship Id="rId5" Type="http://schemas.openxmlformats.org/officeDocument/2006/relationships/hyperlink" Target="http://processing.org/" TargetMode="External"/><Relationship Id="rId10" Type="http://schemas.openxmlformats.org/officeDocument/2006/relationships/hyperlink" Target="http://www.scala-lang.org/" TargetMode="External"/><Relationship Id="rId4" Type="http://schemas.openxmlformats.org/officeDocument/2006/relationships/hyperlink" Target="https://www.javascript.com/" TargetMode="External"/><Relationship Id="rId9" Type="http://schemas.openxmlformats.org/officeDocument/2006/relationships/hyperlink" Target="http://learnyouahaskell.co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jetbrains.com/help/idea/your-first-spring-application.html" TargetMode="External"/><Relationship Id="rId3" Type="http://schemas.openxmlformats.org/officeDocument/2006/relationships/hyperlink" Target="http://nlp.stanford.edu/software/" TargetMode="External"/><Relationship Id="rId7" Type="http://schemas.openxmlformats.org/officeDocument/2006/relationships/hyperlink" Target="http://restfb.co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biojava.org/wiki/Main_Page" TargetMode="External"/><Relationship Id="rId5" Type="http://schemas.openxmlformats.org/officeDocument/2006/relationships/hyperlink" Target="http://jbox2d.org/" TargetMode="External"/><Relationship Id="rId4" Type="http://schemas.openxmlformats.org/officeDocument/2006/relationships/hyperlink" Target="http://lwjgl.org/" TargetMode="External"/><Relationship Id="rId9" Type="http://schemas.openxmlformats.org/officeDocument/2006/relationships/hyperlink" Target="https://github.com/akullpp/awesome-java#scienc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s.washington.edu/academics/ugrad/current-students/degree/specialization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cs.washington.edu/academics/ugrad/nonmajor-options/nonmajor-cours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homes.cs.washington.edu/~mones/production.html" TargetMode="External"/><Relationship Id="rId13" Type="http://schemas.openxmlformats.org/officeDocument/2006/relationships/hyperlink" Target="http://dub.washington.edu/" TargetMode="External"/><Relationship Id="rId18" Type="http://schemas.openxmlformats.org/officeDocument/2006/relationships/hyperlink" Target="https://www.huskyrobotics.me/" TargetMode="External"/><Relationship Id="rId26" Type="http://schemas.openxmlformats.org/officeDocument/2006/relationships/image" Target="../media/image26.jpeg"/><Relationship Id="rId3" Type="http://schemas.openxmlformats.org/officeDocument/2006/relationships/hyperlink" Target="https://www.youtube.com/watch?v=h1NqpK4gDrM&amp;list=PLTPQEx-31JXhusD9twkKlguRlaQowh-Vw&amp;index=10" TargetMode="External"/><Relationship Id="rId21" Type="http://schemas.openxmlformats.org/officeDocument/2006/relationships/hyperlink" Target="https://www.amazon.com/Dear-Data-Giorgia-Lupi/dp/1616895322/ref=sr_1_1?keywords=dear+data&amp;qid=1639123903&amp;sr=8-1" TargetMode="External"/><Relationship Id="rId7" Type="http://schemas.openxmlformats.org/officeDocument/2006/relationships/hyperlink" Target="https://www.youtube.com/watch?v=DEESvghKBUc&amp;list=PLTPQEx-31JXhosblxX6bQnCK_qy2No6uC&amp;index=3" TargetMode="External"/><Relationship Id="rId12" Type="http://schemas.openxmlformats.org/officeDocument/2006/relationships/hyperlink" Target="http://change.washington.edu/" TargetMode="External"/><Relationship Id="rId17" Type="http://schemas.openxmlformats.org/officeDocument/2006/relationships/hyperlink" Target="http://uwgamedev.com/" TargetMode="External"/><Relationship Id="rId25" Type="http://schemas.openxmlformats.org/officeDocument/2006/relationships/hyperlink" Target="https://www.amazon.com/Algorithms-Oppression-Search-Engines-Reinforce-ebook/dp/B075XS7Y7D/ref=sr_1_1?crid=OCN36V6ETEX4&amp;keywords=algorithms+of+oppression&amp;qid=1639123940&amp;sprefix=algorithms+of+opp%2Caps%2C223&amp;sr=8-1" TargetMode="External"/><Relationship Id="rId2" Type="http://schemas.openxmlformats.org/officeDocument/2006/relationships/notesSlide" Target="../notesSlides/notesSlide13.xml"/><Relationship Id="rId16" Type="http://schemas.openxmlformats.org/officeDocument/2006/relationships/hyperlink" Target="https://dubhacks.co/" TargetMode="External"/><Relationship Id="rId20" Type="http://schemas.openxmlformats.org/officeDocument/2006/relationships/image" Target="../media/image23.png"/><Relationship Id="rId29" Type="http://schemas.openxmlformats.org/officeDocument/2006/relationships/hyperlink" Target="https://www.amazon.com/Weapons-Math-Destruction-Increases-Inequality-ebook/dp/B019B6VCLO/ref=sr_1_1?crid=1IXMNIFBZ5184&amp;keywords=weapons+of+math+destruction&amp;qid=1639124014&amp;sprefix=weapons+of+math+%2Caps%2C260&amp;sr=8-1" TargetMode="External"/><Relationship Id="rId1" Type="http://schemas.openxmlformats.org/officeDocument/2006/relationships/slideLayout" Target="../slideLayouts/slideLayout3.xml"/><Relationship Id="rId6" Type="http://schemas.openxmlformats.org/officeDocument/2006/relationships/hyperlink" Target="https://www.youtube.com/watch?v=S7nL9IGWGqk" TargetMode="External"/><Relationship Id="rId11" Type="http://schemas.openxmlformats.org/officeDocument/2006/relationships/hyperlink" Target="https://youtu.be/MTqUYFN5BbI?list=PLTPQEx-31JXhusD9twkKlguRlaQowh-Vw&amp;t=2285" TargetMode="External"/><Relationship Id="rId24" Type="http://schemas.openxmlformats.org/officeDocument/2006/relationships/image" Target="../media/image25.jpeg"/><Relationship Id="rId5" Type="http://schemas.openxmlformats.org/officeDocument/2006/relationships/hyperlink" Target="https://www.youtube.com/watch?v=iMj9yz24gP8" TargetMode="External"/><Relationship Id="rId15" Type="http://schemas.openxmlformats.org/officeDocument/2006/relationships/hyperlink" Target="https://hcp-uw.vercel.app/" TargetMode="External"/><Relationship Id="rId23" Type="http://schemas.openxmlformats.org/officeDocument/2006/relationships/hyperlink" Target="https://www.amazon.com/Nine-Algorithms-That-Changed-Future-ebook/dp/B08F2GWN6X/ref=sr_1_1?crid=2NQLSHTFOGEU&amp;keywords=9+algorithms+that+changed+the+future&amp;qid=1639123864&amp;sprefix=9+algorit%2Caps%2C212&amp;sr=8-1" TargetMode="External"/><Relationship Id="rId28" Type="http://schemas.openxmlformats.org/officeDocument/2006/relationships/image" Target="../media/image27.jpeg"/><Relationship Id="rId10" Type="http://schemas.openxmlformats.org/officeDocument/2006/relationships/hyperlink" Target="https://www.youtube.com/watch?v=nTs6CEU2QaM" TargetMode="External"/><Relationship Id="rId19" Type="http://schemas.openxmlformats.org/officeDocument/2006/relationships/hyperlink" Target="https://www.amazon.com/Code-Language-Computer-Hardware-Software/dp/0735611319/ref=sr_1_4?keywords=code+book&amp;qid=1639123846&amp;sr=8-4" TargetMode="External"/><Relationship Id="rId4" Type="http://schemas.openxmlformats.org/officeDocument/2006/relationships/hyperlink" Target="http://grail.cs.washington.edu/projects/nba_players/" TargetMode="External"/><Relationship Id="rId9" Type="http://schemas.openxmlformats.org/officeDocument/2006/relationships/hyperlink" Target="https://www.youtube.com/watch?v=heLdAGZu-VY&amp;list=PLTPQEx-31JXhosblxX6bQnCK_qy2No6uC&amp;index=14" TargetMode="External"/><Relationship Id="rId14" Type="http://schemas.openxmlformats.org/officeDocument/2006/relationships/hyperlink" Target="https://computinged.uw.edu/" TargetMode="External"/><Relationship Id="rId22" Type="http://schemas.openxmlformats.org/officeDocument/2006/relationships/image" Target="../media/image24.png"/><Relationship Id="rId27" Type="http://schemas.openxmlformats.org/officeDocument/2006/relationships/hyperlink" Target="https://www.amazon.com/Ethical-Algorithm-Science-Socially-Design-ebook/dp/B07XLTXBXV/ref=sr_1_1?keywords=the+ethical+algorithm&amp;qid=1639123979&amp;sr=8-1" TargetMode="External"/><Relationship Id="rId30"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washington.edu/maps/#!/jhn" TargetMode="External"/><Relationship Id="rId2" Type="http://schemas.openxmlformats.org/officeDocument/2006/relationships/hyperlink" Target="https://www.cs.washington.edu/academics/teaching-assistants/bob-bandes-award/" TargetMode="External"/><Relationship Id="rId1" Type="http://schemas.openxmlformats.org/officeDocument/2006/relationships/slideLayout" Target="../slideLayouts/slideLayout3.xml"/><Relationship Id="rId5" Type="http://schemas.openxmlformats.org/officeDocument/2006/relationships/hyperlink" Target="https://courses.cs.washington.edu/courses/cse122/25sp/uwnetid/exam-seating/" TargetMode="External"/><Relationship Id="rId4" Type="http://schemas.openxmlformats.org/officeDocument/2006/relationships/hyperlink" Target="https://courses.cs.washington.edu/courses/cse122/25sp/exam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gif"/><Relationship Id="rId7"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 Id="rId9" Type="http://schemas.openxmlformats.org/officeDocument/2006/relationships/image" Target="../media/image1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E336-7FEF-924C-B9A0-DBFB9A4D8162}"/>
              </a:ext>
            </a:extLst>
          </p:cNvPr>
          <p:cNvSpPr>
            <a:spLocks noGrp="1"/>
          </p:cNvSpPr>
          <p:nvPr>
            <p:ph type="title"/>
          </p:nvPr>
        </p:nvSpPr>
        <p:spPr>
          <a:xfrm>
            <a:off x="305333" y="4125093"/>
            <a:ext cx="6591226" cy="1954786"/>
          </a:xfrm>
        </p:spPr>
        <p:txBody>
          <a:bodyPr/>
          <a:lstStyle/>
          <a:p>
            <a:r>
              <a:rPr lang="en-US" sz="3600" dirty="0"/>
              <a:t>Victory Lap &amp; Next Steps</a:t>
            </a:r>
          </a:p>
        </p:txBody>
      </p:sp>
      <p:sp>
        <p:nvSpPr>
          <p:cNvPr id="4" name="TextBox 3">
            <a:extLst>
              <a:ext uri="{FF2B5EF4-FFF2-40B4-BE49-F238E27FC236}">
                <a16:creationId xmlns:a16="http://schemas.microsoft.com/office/drawing/2014/main" id="{1140A5DD-90C5-8F48-BFF7-AE8301DF7CEF}"/>
              </a:ext>
            </a:extLst>
          </p:cNvPr>
          <p:cNvSpPr txBox="1"/>
          <p:nvPr/>
        </p:nvSpPr>
        <p:spPr>
          <a:xfrm>
            <a:off x="7203441" y="2041170"/>
            <a:ext cx="4988559" cy="1323439"/>
          </a:xfrm>
          <a:prstGeom prst="rect">
            <a:avLst/>
          </a:prstGeom>
          <a:noFill/>
        </p:spPr>
        <p:txBody>
          <a:bodyPr wrap="square" rtlCol="0">
            <a:spAutoFit/>
          </a:bodyPr>
          <a:lstStyle/>
          <a:p>
            <a:pPr algn="ctr"/>
            <a:r>
              <a:rPr lang="en-US" sz="2000" b="1" i="1" dirty="0" err="1">
                <a:solidFill>
                  <a:schemeClr val="tx1">
                    <a:lumMod val="75000"/>
                    <a:lumOff val="25000"/>
                  </a:schemeClr>
                </a:solidFill>
                <a:latin typeface="Calibri" panose="020F0502020204030204" pitchFamily="34" charset="0"/>
                <a:cs typeface="Calibri" panose="020F0502020204030204" pitchFamily="34" charset="0"/>
              </a:rPr>
              <a:t>Slido</a:t>
            </a:r>
            <a:r>
              <a:rPr lang="en-US" sz="2000" b="1" i="1" dirty="0">
                <a:solidFill>
                  <a:schemeClr val="tx1">
                    <a:lumMod val="75000"/>
                    <a:lumOff val="25000"/>
                  </a:schemeClr>
                </a:solidFill>
                <a:latin typeface="Calibri" panose="020F0502020204030204" pitchFamily="34" charset="0"/>
                <a:cs typeface="Calibri" panose="020F0502020204030204" pitchFamily="34" charset="0"/>
              </a:rPr>
              <a:t> Vote &amp; chat </a:t>
            </a:r>
            <a:r>
              <a:rPr lang="en-US" sz="2000" b="1" i="1">
                <a:solidFill>
                  <a:schemeClr val="tx1">
                    <a:lumMod val="75000"/>
                    <a:lumOff val="25000"/>
                  </a:schemeClr>
                </a:solidFill>
                <a:latin typeface="Calibri" panose="020F0502020204030204" pitchFamily="34" charset="0"/>
                <a:cs typeface="Calibri" panose="020F0502020204030204" pitchFamily="34" charset="0"/>
              </a:rPr>
              <a:t>with neighbors</a:t>
            </a:r>
            <a:r>
              <a:rPr lang="en-US" sz="2000" b="1" i="1" dirty="0">
                <a:solidFill>
                  <a:schemeClr val="tx1">
                    <a:lumMod val="75000"/>
                    <a:lumOff val="25000"/>
                  </a:schemeClr>
                </a:solidFill>
                <a:latin typeface="Calibri" panose="020F0502020204030204" pitchFamily="34" charset="0"/>
                <a:cs typeface="Calibri" panose="020F0502020204030204" pitchFamily="34" charset="0"/>
              </a:rPr>
              <a:t>:</a:t>
            </a:r>
          </a:p>
          <a:p>
            <a:pPr algn="ctr"/>
            <a:r>
              <a:rPr lang="en-US" sz="2000" i="1" dirty="0">
                <a:solidFill>
                  <a:schemeClr val="tx1">
                    <a:lumMod val="75000"/>
                    <a:lumOff val="25000"/>
                  </a:schemeClr>
                </a:solidFill>
                <a:latin typeface="Calibri" panose="020F0502020204030204" pitchFamily="34" charset="0"/>
                <a:cs typeface="Calibri" panose="020F0502020204030204" pitchFamily="34" charset="0"/>
              </a:rPr>
              <a:t>For science &amp; to improve course timing, what was the most time-consuming/difficult assignment in CSE 122 for you? </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CB3FA4D-2EA7-2844-8846-AA5A5AC61268}"/>
              </a:ext>
            </a:extLst>
          </p:cNvPr>
          <p:cNvSpPr txBox="1"/>
          <p:nvPr/>
        </p:nvSpPr>
        <p:spPr>
          <a:xfrm>
            <a:off x="7379594" y="1403798"/>
            <a:ext cx="4631431" cy="338554"/>
          </a:xfrm>
          <a:prstGeom prst="rect">
            <a:avLst/>
          </a:prstGeom>
          <a:noFill/>
        </p:spPr>
        <p:txBody>
          <a:bodyPr wrap="square" rtlCol="0">
            <a:spAutoFit/>
          </a:bodyPr>
          <a:lstStyle/>
          <a:p>
            <a:pPr algn="ctr"/>
            <a:r>
              <a:rPr lang="en-US" sz="1600" b="1" spc="80" dirty="0">
                <a:solidFill>
                  <a:schemeClr val="bg1">
                    <a:lumMod val="65000"/>
                  </a:schemeClr>
                </a:solidFill>
                <a:latin typeface="Montserrat SemiBold" pitchFamily="2" charset="77"/>
              </a:rPr>
              <a:t>BEFORE WE START</a:t>
            </a:r>
          </a:p>
        </p:txBody>
      </p:sp>
      <p:sp>
        <p:nvSpPr>
          <p:cNvPr id="5" name="TextBox 4">
            <a:extLst>
              <a:ext uri="{FF2B5EF4-FFF2-40B4-BE49-F238E27FC236}">
                <a16:creationId xmlns:a16="http://schemas.microsoft.com/office/drawing/2014/main" id="{1F091194-9BA3-DC0C-576E-A9EC735CB7EA}"/>
              </a:ext>
            </a:extLst>
          </p:cNvPr>
          <p:cNvSpPr txBox="1"/>
          <p:nvPr/>
        </p:nvSpPr>
        <p:spPr>
          <a:xfrm>
            <a:off x="10308566" y="4830792"/>
            <a:ext cx="184731" cy="369332"/>
          </a:xfrm>
          <a:prstGeom prst="rect">
            <a:avLst/>
          </a:prstGeom>
          <a:noFill/>
        </p:spPr>
        <p:txBody>
          <a:bodyPr wrap="none" rtlCol="0">
            <a:spAutoFit/>
          </a:bodyPr>
          <a:lstStyle/>
          <a:p>
            <a:endParaRPr lang="en-US" dirty="0"/>
          </a:p>
        </p:txBody>
      </p:sp>
      <p:pic>
        <p:nvPicPr>
          <p:cNvPr id="9" name="Graphic 8">
            <a:extLst>
              <a:ext uri="{FF2B5EF4-FFF2-40B4-BE49-F238E27FC236}">
                <a16:creationId xmlns:a16="http://schemas.microsoft.com/office/drawing/2014/main" id="{98FEAE24-6417-DBC2-0377-ED7C08DFE2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37367" y="5648326"/>
            <a:ext cx="1066800" cy="1066800"/>
          </a:xfrm>
          <a:prstGeom prst="rect">
            <a:avLst/>
          </a:prstGeom>
        </p:spPr>
      </p:pic>
    </p:spTree>
    <p:extLst>
      <p:ext uri="{BB962C8B-B14F-4D97-AF65-F5344CB8AC3E}">
        <p14:creationId xmlns:p14="http://schemas.microsoft.com/office/powerpoint/2010/main" val="358129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10DF-B5CC-E010-F254-8633A60E20A7}"/>
              </a:ext>
            </a:extLst>
          </p:cNvPr>
          <p:cNvSpPr>
            <a:spLocks noGrp="1"/>
          </p:cNvSpPr>
          <p:nvPr>
            <p:ph type="title"/>
          </p:nvPr>
        </p:nvSpPr>
        <p:spPr/>
        <p:txBody>
          <a:bodyPr/>
          <a:lstStyle/>
          <a:p>
            <a:r>
              <a:rPr lang="en-US" dirty="0"/>
              <a:t>What Can Come Next?</a:t>
            </a:r>
          </a:p>
        </p:txBody>
      </p:sp>
      <p:sp>
        <p:nvSpPr>
          <p:cNvPr id="3" name="Content Placeholder 2">
            <a:extLst>
              <a:ext uri="{FF2B5EF4-FFF2-40B4-BE49-F238E27FC236}">
                <a16:creationId xmlns:a16="http://schemas.microsoft.com/office/drawing/2014/main" id="{287A75AE-C516-A696-412C-D1E2EA4052E6}"/>
              </a:ext>
            </a:extLst>
          </p:cNvPr>
          <p:cNvSpPr>
            <a:spLocks noGrp="1"/>
          </p:cNvSpPr>
          <p:nvPr>
            <p:ph idx="1"/>
          </p:nvPr>
        </p:nvSpPr>
        <p:spPr/>
        <p:txBody>
          <a:bodyPr/>
          <a:lstStyle/>
          <a:p>
            <a:r>
              <a:rPr lang="en-US" dirty="0"/>
              <a:t>Some ideas</a:t>
            </a:r>
          </a:p>
          <a:p>
            <a:pPr lvl="1"/>
            <a:r>
              <a:rPr lang="en-US" dirty="0"/>
              <a:t>Work on a project</a:t>
            </a:r>
          </a:p>
          <a:p>
            <a:pPr lvl="1"/>
            <a:r>
              <a:rPr lang="en-US" dirty="0"/>
              <a:t>Learn a new (programming) language</a:t>
            </a:r>
          </a:p>
          <a:p>
            <a:pPr lvl="1"/>
            <a:r>
              <a:rPr lang="en-US" dirty="0"/>
              <a:t>Learn a new library</a:t>
            </a:r>
          </a:p>
          <a:p>
            <a:pPr lvl="1"/>
            <a:r>
              <a:rPr lang="en-US" dirty="0"/>
              <a:t>Take more courses</a:t>
            </a:r>
          </a:p>
          <a:p>
            <a:pPr lvl="1"/>
            <a:r>
              <a:rPr lang="en-US" dirty="0"/>
              <a:t>Explore CS beyond programming</a:t>
            </a:r>
          </a:p>
          <a:p>
            <a:r>
              <a:rPr lang="en-US" dirty="0"/>
              <a:t>The general idea though is… whatever you want!</a:t>
            </a:r>
          </a:p>
          <a:p>
            <a:pPr lvl="1"/>
            <a:r>
              <a:rPr lang="en-US" dirty="0"/>
              <a:t>You’ve learned an extremely powerful set of skills, use it on what you are most interested in pursuing!</a:t>
            </a:r>
          </a:p>
        </p:txBody>
      </p:sp>
    </p:spTree>
    <p:extLst>
      <p:ext uri="{BB962C8B-B14F-4D97-AF65-F5344CB8AC3E}">
        <p14:creationId xmlns:p14="http://schemas.microsoft.com/office/powerpoint/2010/main" val="1854686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6615-DB33-8AE0-4DA7-9A587F8374FE}"/>
              </a:ext>
            </a:extLst>
          </p:cNvPr>
          <p:cNvSpPr>
            <a:spLocks noGrp="1"/>
          </p:cNvSpPr>
          <p:nvPr>
            <p:ph type="title"/>
          </p:nvPr>
        </p:nvSpPr>
        <p:spPr/>
        <p:txBody>
          <a:bodyPr/>
          <a:lstStyle/>
          <a:p>
            <a:r>
              <a:rPr lang="en-US" dirty="0"/>
              <a:t>What Project?</a:t>
            </a:r>
          </a:p>
        </p:txBody>
      </p:sp>
      <p:sp>
        <p:nvSpPr>
          <p:cNvPr id="3" name="Content Placeholder 2">
            <a:extLst>
              <a:ext uri="{FF2B5EF4-FFF2-40B4-BE49-F238E27FC236}">
                <a16:creationId xmlns:a16="http://schemas.microsoft.com/office/drawing/2014/main" id="{D72E686D-F6E0-7326-F3FF-37CF6DF9F6EE}"/>
              </a:ext>
            </a:extLst>
          </p:cNvPr>
          <p:cNvSpPr>
            <a:spLocks noGrp="1"/>
          </p:cNvSpPr>
          <p:nvPr>
            <p:ph idx="1"/>
          </p:nvPr>
        </p:nvSpPr>
        <p:spPr/>
        <p:txBody>
          <a:bodyPr>
            <a:normAutofit/>
          </a:bodyPr>
          <a:lstStyle/>
          <a:p>
            <a:pPr eaLnBrk="1" hangingPunct="1"/>
            <a:r>
              <a:rPr lang="en-US" altLang="en-US" dirty="0">
                <a:ea typeface="ＭＳ Ｐゴシック" panose="020B0600070205080204" pitchFamily="34" charset="-128"/>
              </a:rPr>
              <a:t>Add a Graphical User Interface (GUI) to an assignment</a:t>
            </a:r>
          </a:p>
          <a:p>
            <a:pPr eaLnBrk="1" hangingPunct="1"/>
            <a:r>
              <a:rPr lang="en-US" altLang="en-US" dirty="0">
                <a:ea typeface="ＭＳ Ｐゴシック" panose="020B0600070205080204" pitchFamily="34" charset="-128"/>
              </a:rPr>
              <a:t>Automate some boring tasks in your life</a:t>
            </a:r>
          </a:p>
          <a:p>
            <a:pPr lvl="1" eaLnBrk="1" hangingPunct="1"/>
            <a:r>
              <a:rPr lang="en-US" altLang="en-US" dirty="0">
                <a:ea typeface="ＭＳ Ｐゴシック" panose="020B0600070205080204" pitchFamily="34" charset="-128"/>
              </a:rPr>
              <a:t>Maybe even automate writing code with good style?</a:t>
            </a:r>
          </a:p>
          <a:p>
            <a:pPr eaLnBrk="1" hangingPunct="1"/>
            <a:r>
              <a:rPr lang="en-US" altLang="en-US" dirty="0">
                <a:ea typeface="ＭＳ Ｐゴシック" panose="020B0600070205080204" pitchFamily="34" charset="-128"/>
              </a:rPr>
              <a:t>Organize and process data from your life (favorite quotes, your calendar, etc.)</a:t>
            </a:r>
          </a:p>
          <a:p>
            <a:pPr eaLnBrk="1" hangingPunct="1"/>
            <a:r>
              <a:rPr lang="en-US" altLang="en-US" dirty="0">
                <a:ea typeface="ＭＳ Ｐゴシック" panose="020B0600070205080204" pitchFamily="34" charset="-128"/>
              </a:rPr>
              <a:t>What are you currently doing that a computer could do?</a:t>
            </a:r>
          </a:p>
          <a:p>
            <a:pPr eaLnBrk="1" hangingPunct="1"/>
            <a:r>
              <a:rPr lang="en-US" altLang="en-US" dirty="0">
                <a:ea typeface="ＭＳ Ｐゴシック" panose="020B0600070205080204" pitchFamily="34" charset="-128"/>
                <a:hlinkClick r:id="rId3"/>
              </a:rPr>
              <a:t>List of some project ideas</a:t>
            </a:r>
            <a:r>
              <a:rPr lang="en-US" altLang="en-US" dirty="0">
                <a:ea typeface="ＭＳ Ｐゴシック" panose="020B0600070205080204" pitchFamily="34" charset="-128"/>
              </a:rPr>
              <a:t> (UW CSE alum)</a:t>
            </a:r>
          </a:p>
          <a:p>
            <a:endParaRPr lang="en-US" dirty="0"/>
          </a:p>
        </p:txBody>
      </p:sp>
    </p:spTree>
    <p:extLst>
      <p:ext uri="{BB962C8B-B14F-4D97-AF65-F5344CB8AC3E}">
        <p14:creationId xmlns:p14="http://schemas.microsoft.com/office/powerpoint/2010/main" val="2934682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9FDD-840A-8A5C-9457-6BF1BD858505}"/>
              </a:ext>
            </a:extLst>
          </p:cNvPr>
          <p:cNvSpPr>
            <a:spLocks noGrp="1"/>
          </p:cNvSpPr>
          <p:nvPr>
            <p:ph type="title"/>
          </p:nvPr>
        </p:nvSpPr>
        <p:spPr/>
        <p:txBody>
          <a:bodyPr/>
          <a:lstStyle/>
          <a:p>
            <a:r>
              <a:rPr lang="en-US" dirty="0"/>
              <a:t>What Language?</a:t>
            </a:r>
          </a:p>
        </p:txBody>
      </p:sp>
      <p:sp>
        <p:nvSpPr>
          <p:cNvPr id="3" name="Content Placeholder 2">
            <a:extLst>
              <a:ext uri="{FF2B5EF4-FFF2-40B4-BE49-F238E27FC236}">
                <a16:creationId xmlns:a16="http://schemas.microsoft.com/office/drawing/2014/main" id="{D026E5C4-C642-BFAB-23E6-BFE3B75BE22D}"/>
              </a:ext>
            </a:extLst>
          </p:cNvPr>
          <p:cNvSpPr>
            <a:spLocks noGrp="1"/>
          </p:cNvSpPr>
          <p:nvPr>
            <p:ph idx="1"/>
          </p:nvPr>
        </p:nvSpPr>
        <p:spPr/>
        <p:txBody>
          <a:bodyPr>
            <a:normAutofit fontScale="92500" lnSpcReduction="20000"/>
          </a:bodyPr>
          <a:lstStyle/>
          <a:p>
            <a:pPr eaLnBrk="1" hangingPunct="1"/>
            <a:r>
              <a:rPr lang="en-US" altLang="en-US" dirty="0">
                <a:ea typeface="ＭＳ Ｐゴシック" panose="020B0600070205080204" pitchFamily="34" charset="-128"/>
              </a:rPr>
              <a:t>Expanding your Java knowledge with a project is valuable. Or use a project to learn a new language!</a:t>
            </a:r>
          </a:p>
          <a:p>
            <a:pPr eaLnBrk="1" hangingPunct="1"/>
            <a:r>
              <a:rPr lang="en-US" altLang="en-US" dirty="0">
                <a:ea typeface="ＭＳ Ｐゴシック" panose="020B0600070205080204" pitchFamily="34" charset="-128"/>
              </a:rPr>
              <a:t>Pick a project, see what similar projects use! No wrong language to learn, certain tasks favor certain languages</a:t>
            </a:r>
          </a:p>
          <a:p>
            <a:pPr lvl="1" eaLnBrk="1" hangingPunct="1"/>
            <a:r>
              <a:rPr lang="en-US" altLang="en-US" dirty="0">
                <a:ea typeface="ＭＳ Ｐゴシック" panose="020B0600070205080204" pitchFamily="34" charset="-128"/>
              </a:rPr>
              <a:t>iOS: </a:t>
            </a:r>
            <a:r>
              <a:rPr lang="en-US" altLang="en-US" dirty="0">
                <a:ea typeface="ＭＳ Ｐゴシック" panose="020B0600070205080204" pitchFamily="34" charset="-128"/>
                <a:hlinkClick r:id="rId3"/>
              </a:rPr>
              <a:t>Swift</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Android: Java, Kotlin</a:t>
            </a:r>
          </a:p>
          <a:p>
            <a:pPr lvl="1" eaLnBrk="1" hangingPunct="1"/>
            <a:r>
              <a:rPr lang="en-US" altLang="en-US" dirty="0">
                <a:ea typeface="ＭＳ Ｐゴシック" panose="020B0600070205080204" pitchFamily="34" charset="-128"/>
              </a:rPr>
              <a:t>Client-side web: </a:t>
            </a:r>
            <a:r>
              <a:rPr lang="en-US" altLang="en-US" dirty="0">
                <a:ea typeface="ＭＳ Ｐゴシック" panose="020B0600070205080204" pitchFamily="34" charset="-128"/>
                <a:hlinkClick r:id="rId4"/>
              </a:rPr>
              <a:t>Javascript</a:t>
            </a:r>
            <a:r>
              <a:rPr lang="en-US" altLang="en-US" dirty="0">
                <a:ea typeface="ＭＳ Ｐゴシック" panose="020B0600070205080204" pitchFamily="34" charset="-128"/>
              </a:rPr>
              <a:t> (many frameworks to choose from)</a:t>
            </a:r>
          </a:p>
          <a:p>
            <a:pPr lvl="1" eaLnBrk="1" hangingPunct="1"/>
            <a:r>
              <a:rPr lang="en-US" altLang="en-US" dirty="0">
                <a:ea typeface="ＭＳ Ｐゴシック" panose="020B0600070205080204" pitchFamily="34" charset="-128"/>
              </a:rPr>
              <a:t>Beautiful visuals: </a:t>
            </a:r>
            <a:r>
              <a:rPr lang="en-US" altLang="en-US" dirty="0">
                <a:ea typeface="ＭＳ Ｐゴシック" panose="020B0600070205080204" pitchFamily="34" charset="-128"/>
                <a:hlinkClick r:id="rId5"/>
              </a:rPr>
              <a:t>Processing</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Data Processing + Machine Learning: </a:t>
            </a:r>
            <a:r>
              <a:rPr lang="en-US" altLang="en-US" dirty="0">
                <a:ea typeface="ＭＳ Ｐゴシック" panose="020B0600070205080204" pitchFamily="34" charset="-128"/>
                <a:hlinkClick r:id="rId6"/>
              </a:rPr>
              <a:t>Python</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Data Management: </a:t>
            </a:r>
            <a:r>
              <a:rPr lang="en-US" altLang="en-US" dirty="0">
                <a:ea typeface="ＭＳ Ｐゴシック" panose="020B0600070205080204" pitchFamily="34" charset="-128"/>
                <a:hlinkClick r:id="rId7"/>
              </a:rPr>
              <a:t>SQL</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Embedded systems: C / C++ / Rust</a:t>
            </a:r>
          </a:p>
          <a:p>
            <a:pPr lvl="1"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Learn a new programming paradigm</a:t>
            </a:r>
          </a:p>
          <a:p>
            <a:pPr lvl="1" eaLnBrk="1" hangingPunct="1"/>
            <a:r>
              <a:rPr lang="en-US" altLang="en-US" dirty="0">
                <a:ea typeface="ＭＳ Ｐゴシック" panose="020B0600070205080204" pitchFamily="34" charset="-128"/>
              </a:rPr>
              <a:t>Functional languages: </a:t>
            </a:r>
            <a:r>
              <a:rPr lang="en-US" altLang="en-US" dirty="0">
                <a:ea typeface="ＭＳ Ｐゴシック" panose="020B0600070205080204" pitchFamily="34" charset="-128"/>
                <a:hlinkClick r:id="rId8"/>
              </a:rPr>
              <a:t>Racket</a:t>
            </a:r>
            <a:r>
              <a:rPr lang="en-US" altLang="en-US" dirty="0">
                <a:ea typeface="ＭＳ Ｐゴシック" panose="020B0600070205080204" pitchFamily="34" charset="-128"/>
              </a:rPr>
              <a:t>, </a:t>
            </a:r>
            <a:r>
              <a:rPr lang="en-US" altLang="en-US" dirty="0">
                <a:ea typeface="ＭＳ Ｐゴシック" panose="020B0600070205080204" pitchFamily="34" charset="-128"/>
                <a:hlinkClick r:id="rId9"/>
              </a:rPr>
              <a:t>Haskell</a:t>
            </a:r>
            <a:r>
              <a:rPr lang="en-US" altLang="en-US" dirty="0">
                <a:ea typeface="ＭＳ Ｐゴシック" panose="020B0600070205080204" pitchFamily="34" charset="-128"/>
              </a:rPr>
              <a:t>, </a:t>
            </a:r>
            <a:r>
              <a:rPr lang="en-US" altLang="en-US" dirty="0">
                <a:ea typeface="ＭＳ Ｐゴシック" panose="020B0600070205080204" pitchFamily="34" charset="-128"/>
                <a:hlinkClick r:id="rId10"/>
              </a:rPr>
              <a:t>Scala</a:t>
            </a:r>
            <a:r>
              <a:rPr lang="en-US" altLang="en-US" dirty="0">
                <a:ea typeface="ＭＳ Ｐゴシック" panose="020B0600070205080204" pitchFamily="34" charset="-128"/>
              </a:rPr>
              <a:t>, (now, Java 8!)</a:t>
            </a:r>
          </a:p>
        </p:txBody>
      </p:sp>
    </p:spTree>
    <p:extLst>
      <p:ext uri="{BB962C8B-B14F-4D97-AF65-F5344CB8AC3E}">
        <p14:creationId xmlns:p14="http://schemas.microsoft.com/office/powerpoint/2010/main" val="486519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96F9-3380-878F-FD24-271CFED04A8D}"/>
              </a:ext>
            </a:extLst>
          </p:cNvPr>
          <p:cNvSpPr>
            <a:spLocks noGrp="1"/>
          </p:cNvSpPr>
          <p:nvPr>
            <p:ph type="title"/>
          </p:nvPr>
        </p:nvSpPr>
        <p:spPr/>
        <p:txBody>
          <a:bodyPr/>
          <a:lstStyle/>
          <a:p>
            <a:r>
              <a:rPr lang="en-US" dirty="0"/>
              <a:t>What Library?</a:t>
            </a:r>
          </a:p>
        </p:txBody>
      </p:sp>
      <p:sp>
        <p:nvSpPr>
          <p:cNvPr id="3" name="Content Placeholder 2">
            <a:extLst>
              <a:ext uri="{FF2B5EF4-FFF2-40B4-BE49-F238E27FC236}">
                <a16:creationId xmlns:a16="http://schemas.microsoft.com/office/drawing/2014/main" id="{2680C54E-EC44-0044-9CCF-AF9D5D7494F8}"/>
              </a:ext>
            </a:extLst>
          </p:cNvPr>
          <p:cNvSpPr>
            <a:spLocks noGrp="1"/>
          </p:cNvSpPr>
          <p:nvPr>
            <p:ph idx="1"/>
          </p:nvPr>
        </p:nvSpPr>
        <p:spPr/>
        <p:txBody>
          <a:bodyPr>
            <a:normAutofit fontScale="92500" lnSpcReduction="20000"/>
          </a:bodyPr>
          <a:lstStyle/>
          <a:p>
            <a:pPr marL="0" indent="0" eaLnBrk="1" hangingPunct="1">
              <a:buNone/>
              <a:defRPr/>
            </a:pPr>
            <a:r>
              <a:rPr lang="en-US" dirty="0"/>
              <a:t>Here are just a FEW examples. There is so much more!</a:t>
            </a:r>
          </a:p>
          <a:p>
            <a:pPr>
              <a:defRPr/>
            </a:pPr>
            <a:r>
              <a:rPr lang="en-US" dirty="0"/>
              <a:t>Processing language</a:t>
            </a:r>
          </a:p>
          <a:p>
            <a:pPr lvl="1">
              <a:defRPr/>
            </a:pPr>
            <a:r>
              <a:rPr lang="en-US" dirty="0">
                <a:cs typeface="+mn-cs"/>
                <a:hlinkClick r:id="rId3"/>
              </a:rPr>
              <a:t>http://nlp.stanford.edu/software/</a:t>
            </a:r>
            <a:endParaRPr lang="en-US" dirty="0">
              <a:cs typeface="+mn-cs"/>
            </a:endParaRPr>
          </a:p>
          <a:p>
            <a:pPr>
              <a:defRPr/>
            </a:pPr>
            <a:r>
              <a:rPr lang="en-US" dirty="0"/>
              <a:t>Building games</a:t>
            </a:r>
          </a:p>
          <a:p>
            <a:pPr lvl="1">
              <a:defRPr/>
            </a:pPr>
            <a:r>
              <a:rPr lang="en-US" dirty="0">
                <a:cs typeface="+mn-cs"/>
                <a:hlinkClick r:id="rId4"/>
              </a:rPr>
              <a:t>http://lwjgl.org/</a:t>
            </a:r>
            <a:endParaRPr lang="en-US" dirty="0">
              <a:cs typeface="+mn-cs"/>
            </a:endParaRPr>
          </a:p>
          <a:p>
            <a:pPr lvl="1">
              <a:defRPr/>
            </a:pPr>
            <a:r>
              <a:rPr lang="en-US" dirty="0">
                <a:cs typeface="+mn-cs"/>
                <a:hlinkClick r:id="rId5"/>
              </a:rPr>
              <a:t>http://jbox2d.org/</a:t>
            </a:r>
            <a:r>
              <a:rPr lang="en-US" dirty="0">
                <a:cs typeface="+mn-cs"/>
              </a:rPr>
              <a:t> (with physics!)</a:t>
            </a:r>
          </a:p>
          <a:p>
            <a:pPr>
              <a:defRPr/>
            </a:pPr>
            <a:r>
              <a:rPr lang="en-US" dirty="0"/>
              <a:t>Processing biological data</a:t>
            </a:r>
          </a:p>
          <a:p>
            <a:pPr lvl="1">
              <a:defRPr/>
            </a:pPr>
            <a:r>
              <a:rPr lang="en-US" dirty="0">
                <a:cs typeface="+mn-cs"/>
                <a:hlinkClick r:id="rId6"/>
              </a:rPr>
              <a:t>http://biojava.org/wiki/Main_Page</a:t>
            </a:r>
            <a:endParaRPr lang="en-US" dirty="0">
              <a:cs typeface="+mn-cs"/>
            </a:endParaRPr>
          </a:p>
          <a:p>
            <a:pPr>
              <a:defRPr/>
            </a:pPr>
            <a:r>
              <a:rPr lang="en-US" dirty="0"/>
              <a:t>Accessing Facebook data</a:t>
            </a:r>
          </a:p>
          <a:p>
            <a:pPr lvl="1">
              <a:defRPr/>
            </a:pPr>
            <a:r>
              <a:rPr lang="en-US" dirty="0">
                <a:cs typeface="+mn-cs"/>
                <a:hlinkClick r:id="rId7"/>
              </a:rPr>
              <a:t>http://restfb.com/</a:t>
            </a:r>
            <a:endParaRPr lang="en-US" dirty="0">
              <a:cs typeface="+mn-cs"/>
            </a:endParaRPr>
          </a:p>
          <a:p>
            <a:pPr>
              <a:defRPr/>
            </a:pPr>
            <a:r>
              <a:rPr lang="en-US" dirty="0"/>
              <a:t>Make a website backed by Java</a:t>
            </a:r>
          </a:p>
          <a:p>
            <a:pPr lvl="1">
              <a:defRPr/>
            </a:pPr>
            <a:r>
              <a:rPr lang="en-US" dirty="0">
                <a:cs typeface="+mn-cs"/>
                <a:hlinkClick r:id="rId8"/>
              </a:rPr>
              <a:t>https://www.jetbrains.com/help/idea/your-first-spring-application.html</a:t>
            </a:r>
            <a:endParaRPr lang="en-US" dirty="0"/>
          </a:p>
          <a:p>
            <a:pPr>
              <a:defRPr/>
            </a:pPr>
            <a:r>
              <a:rPr lang="en-US" dirty="0">
                <a:cs typeface="+mn-cs"/>
              </a:rPr>
              <a:t>And </a:t>
            </a:r>
            <a:r>
              <a:rPr lang="en-US" dirty="0">
                <a:cs typeface="+mn-cs"/>
                <a:hlinkClick r:id="rId9"/>
              </a:rPr>
              <a:t>more</a:t>
            </a:r>
            <a:r>
              <a:rPr lang="en-US" dirty="0">
                <a:cs typeface="+mn-cs"/>
              </a:rPr>
              <a:t>! </a:t>
            </a:r>
          </a:p>
          <a:p>
            <a:pPr marL="393700" lvl="1" indent="0" eaLnBrk="1" hangingPunct="1">
              <a:buFont typeface="Wingdings 2" charset="0"/>
              <a:buNone/>
              <a:defRPr/>
            </a:pPr>
            <a:endParaRPr lang="en-US" dirty="0">
              <a:cs typeface="+mn-cs"/>
            </a:endParaRPr>
          </a:p>
          <a:p>
            <a:endParaRPr lang="en-US" dirty="0"/>
          </a:p>
        </p:txBody>
      </p:sp>
    </p:spTree>
    <p:extLst>
      <p:ext uri="{BB962C8B-B14F-4D97-AF65-F5344CB8AC3E}">
        <p14:creationId xmlns:p14="http://schemas.microsoft.com/office/powerpoint/2010/main" val="238342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20A4-057E-438E-3B68-1E558BF5DBD1}"/>
              </a:ext>
            </a:extLst>
          </p:cNvPr>
          <p:cNvSpPr>
            <a:spLocks noGrp="1"/>
          </p:cNvSpPr>
          <p:nvPr>
            <p:ph type="title"/>
          </p:nvPr>
        </p:nvSpPr>
        <p:spPr/>
        <p:txBody>
          <a:bodyPr/>
          <a:lstStyle/>
          <a:p>
            <a:r>
              <a:rPr lang="en-US" dirty="0"/>
              <a:t>What Classes?</a:t>
            </a:r>
          </a:p>
        </p:txBody>
      </p:sp>
      <p:sp>
        <p:nvSpPr>
          <p:cNvPr id="3" name="Content Placeholder 2">
            <a:extLst>
              <a:ext uri="{FF2B5EF4-FFF2-40B4-BE49-F238E27FC236}">
                <a16:creationId xmlns:a16="http://schemas.microsoft.com/office/drawing/2014/main" id="{0A93C44D-0DDB-55D3-AACE-1C637AEEAA41}"/>
              </a:ext>
            </a:extLst>
          </p:cNvPr>
          <p:cNvSpPr>
            <a:spLocks noGrp="1"/>
          </p:cNvSpPr>
          <p:nvPr>
            <p:ph idx="1"/>
          </p:nvPr>
        </p:nvSpPr>
        <p:spPr/>
        <p:txBody>
          <a:bodyPr>
            <a:normAutofit/>
          </a:bodyPr>
          <a:lstStyle/>
          <a:p>
            <a:pPr>
              <a:defRPr/>
            </a:pPr>
            <a:r>
              <a:rPr lang="en-US" dirty="0"/>
              <a:t>CSE 123 is the most common next class. Continue the story, learn how data structures are implemented</a:t>
            </a:r>
          </a:p>
          <a:p>
            <a:pPr>
              <a:defRPr/>
            </a:pPr>
            <a:r>
              <a:rPr lang="en-US" dirty="0"/>
              <a:t>Other courses</a:t>
            </a:r>
          </a:p>
          <a:p>
            <a:pPr lvl="1">
              <a:defRPr/>
            </a:pPr>
            <a:r>
              <a:rPr lang="en-US" dirty="0"/>
              <a:t>CSE 154: Web Programming (HTML/CSS/</a:t>
            </a:r>
            <a:r>
              <a:rPr lang="en-US" dirty="0" err="1"/>
              <a:t>Javascript</a:t>
            </a:r>
            <a:r>
              <a:rPr lang="en-US" dirty="0"/>
              <a:t>)</a:t>
            </a:r>
          </a:p>
          <a:p>
            <a:pPr lvl="1">
              <a:defRPr/>
            </a:pPr>
            <a:r>
              <a:rPr lang="en-US" dirty="0"/>
              <a:t>CSE 163: Intermediate Data Programming (Python)</a:t>
            </a:r>
          </a:p>
          <a:p>
            <a:pPr>
              <a:defRPr/>
            </a:pPr>
            <a:r>
              <a:rPr lang="en-US" b="1" dirty="0">
                <a:cs typeface="+mn-cs"/>
              </a:rPr>
              <a:t>Large</a:t>
            </a:r>
            <a:r>
              <a:rPr lang="en-US" dirty="0">
                <a:cs typeface="+mn-cs"/>
              </a:rPr>
              <a:t> set of CSE courses for </a:t>
            </a:r>
            <a:r>
              <a:rPr lang="en-US" i="1" dirty="0">
                <a:cs typeface="+mn-cs"/>
              </a:rPr>
              <a:t>both</a:t>
            </a:r>
            <a:r>
              <a:rPr lang="en-US" dirty="0">
                <a:cs typeface="+mn-cs"/>
              </a:rPr>
              <a:t> Allen School majors and students from all over UW campus. Many exciting courses, many (but not all) require CSE 123.</a:t>
            </a:r>
          </a:p>
          <a:p>
            <a:pPr lvl="1">
              <a:defRPr/>
            </a:pPr>
            <a:r>
              <a:rPr lang="en-US" dirty="0">
                <a:cs typeface="+mn-cs"/>
                <a:hlinkClick r:id="rId3"/>
              </a:rPr>
              <a:t>Allen School Majors</a:t>
            </a:r>
            <a:endParaRPr lang="en-US" dirty="0">
              <a:cs typeface="+mn-cs"/>
            </a:endParaRPr>
          </a:p>
          <a:p>
            <a:pPr lvl="1">
              <a:defRPr/>
            </a:pPr>
            <a:r>
              <a:rPr lang="en-US" dirty="0">
                <a:cs typeface="+mn-cs"/>
                <a:hlinkClick r:id="rId4"/>
              </a:rPr>
              <a:t>All UW Students</a:t>
            </a:r>
            <a:endParaRPr lang="en-US" dirty="0">
              <a:cs typeface="+mn-cs"/>
            </a:endParaRPr>
          </a:p>
          <a:p>
            <a:pPr>
              <a:defRPr/>
            </a:pPr>
            <a:r>
              <a:rPr lang="en-US" dirty="0">
                <a:cs typeface="+mn-cs"/>
              </a:rPr>
              <a:t>Courses in Tech Related Majors: INFO, AMATH, HCDE, DXARTS, ...</a:t>
            </a:r>
          </a:p>
          <a:p>
            <a:endParaRPr lang="en-US" dirty="0"/>
          </a:p>
        </p:txBody>
      </p:sp>
    </p:spTree>
    <p:extLst>
      <p:ext uri="{BB962C8B-B14F-4D97-AF65-F5344CB8AC3E}">
        <p14:creationId xmlns:p14="http://schemas.microsoft.com/office/powerpoint/2010/main" val="3008352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54BA-0AC4-26BC-2B11-06020539C89C}"/>
              </a:ext>
            </a:extLst>
          </p:cNvPr>
          <p:cNvSpPr>
            <a:spLocks noGrp="1"/>
          </p:cNvSpPr>
          <p:nvPr>
            <p:ph type="title"/>
          </p:nvPr>
        </p:nvSpPr>
        <p:spPr/>
        <p:txBody>
          <a:bodyPr/>
          <a:lstStyle/>
          <a:p>
            <a:r>
              <a:rPr lang="en-US" dirty="0"/>
              <a:t>What is CSE?</a:t>
            </a:r>
          </a:p>
        </p:txBody>
      </p:sp>
      <p:pic>
        <p:nvPicPr>
          <p:cNvPr id="4" name="Picture 3">
            <a:extLst>
              <a:ext uri="{FF2B5EF4-FFF2-40B4-BE49-F238E27FC236}">
                <a16:creationId xmlns:a16="http://schemas.microsoft.com/office/drawing/2014/main" id="{295B8BF4-DB6D-2698-99E9-93A395D38935}"/>
              </a:ext>
            </a:extLst>
          </p:cNvPr>
          <p:cNvPicPr>
            <a:picLocks noChangeAspect="1"/>
          </p:cNvPicPr>
          <p:nvPr/>
        </p:nvPicPr>
        <p:blipFill>
          <a:blip r:embed="rId3"/>
          <a:stretch>
            <a:fillRect/>
          </a:stretch>
        </p:blipFill>
        <p:spPr>
          <a:xfrm>
            <a:off x="1414007" y="1283455"/>
            <a:ext cx="9939793" cy="5223310"/>
          </a:xfrm>
          <a:prstGeom prst="rect">
            <a:avLst/>
          </a:prstGeom>
        </p:spPr>
      </p:pic>
    </p:spTree>
    <p:extLst>
      <p:ext uri="{BB962C8B-B14F-4D97-AF65-F5344CB8AC3E}">
        <p14:creationId xmlns:p14="http://schemas.microsoft.com/office/powerpoint/2010/main" val="3893631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54BA-0AC4-26BC-2B11-06020539C89C}"/>
              </a:ext>
            </a:extLst>
          </p:cNvPr>
          <p:cNvSpPr>
            <a:spLocks noGrp="1"/>
          </p:cNvSpPr>
          <p:nvPr>
            <p:ph type="title"/>
          </p:nvPr>
        </p:nvSpPr>
        <p:spPr/>
        <p:txBody>
          <a:bodyPr/>
          <a:lstStyle/>
          <a:p>
            <a:r>
              <a:rPr lang="en-US" dirty="0"/>
              <a:t>What is CSE?</a:t>
            </a:r>
          </a:p>
        </p:txBody>
      </p:sp>
      <p:pic>
        <p:nvPicPr>
          <p:cNvPr id="1026" name="Picture 2" descr="Page">
            <a:extLst>
              <a:ext uri="{FF2B5EF4-FFF2-40B4-BE49-F238E27FC236}">
                <a16:creationId xmlns:a16="http://schemas.microsoft.com/office/drawing/2014/main" id="{9329DCB2-2781-46DF-9C8C-E918AA152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461" y="1402079"/>
            <a:ext cx="7279077" cy="512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88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6230-3D2D-8FF9-C206-260BB19700E6}"/>
              </a:ext>
            </a:extLst>
          </p:cNvPr>
          <p:cNvSpPr>
            <a:spLocks noGrp="1"/>
          </p:cNvSpPr>
          <p:nvPr>
            <p:ph type="title"/>
          </p:nvPr>
        </p:nvSpPr>
        <p:spPr/>
        <p:txBody>
          <a:bodyPr/>
          <a:lstStyle/>
          <a:p>
            <a:r>
              <a:rPr lang="en-US" dirty="0"/>
              <a:t>Research Beyond Programming</a:t>
            </a:r>
          </a:p>
        </p:txBody>
      </p:sp>
      <p:sp>
        <p:nvSpPr>
          <p:cNvPr id="3" name="Content Placeholder 2">
            <a:extLst>
              <a:ext uri="{FF2B5EF4-FFF2-40B4-BE49-F238E27FC236}">
                <a16:creationId xmlns:a16="http://schemas.microsoft.com/office/drawing/2014/main" id="{488F1F8C-B834-3CC5-6584-411D2F21EA64}"/>
              </a:ext>
            </a:extLst>
          </p:cNvPr>
          <p:cNvSpPr>
            <a:spLocks noGrp="1"/>
          </p:cNvSpPr>
          <p:nvPr>
            <p:ph idx="1"/>
          </p:nvPr>
        </p:nvSpPr>
        <p:spPr>
          <a:xfrm>
            <a:off x="838200" y="1371600"/>
            <a:ext cx="3694043" cy="4805363"/>
          </a:xfrm>
        </p:spPr>
        <p:txBody>
          <a:bodyPr>
            <a:normAutofit fontScale="62500" lnSpcReduction="20000"/>
          </a:bodyPr>
          <a:lstStyle/>
          <a:p>
            <a:pPr marL="0" indent="0">
              <a:buNone/>
            </a:pPr>
            <a:r>
              <a:rPr lang="en-US" b="1" dirty="0"/>
              <a:t>Learn a new CS Topic</a:t>
            </a:r>
          </a:p>
          <a:p>
            <a:r>
              <a:rPr lang="en-US" dirty="0">
                <a:hlinkClick r:id="rId3"/>
              </a:rPr>
              <a:t>Investigate how to best distribute relief funds</a:t>
            </a:r>
            <a:endParaRPr lang="en-US" dirty="0">
              <a:hlinkClick r:id="rId4"/>
            </a:endParaRPr>
          </a:p>
          <a:p>
            <a:r>
              <a:rPr lang="en-US" dirty="0">
                <a:hlinkClick r:id="rId4"/>
              </a:rPr>
              <a:t>Digitize basketball players</a:t>
            </a:r>
            <a:endParaRPr lang="en-US" dirty="0"/>
          </a:p>
          <a:p>
            <a:r>
              <a:rPr lang="en-US" dirty="0">
                <a:hlinkClick r:id="rId5"/>
              </a:rPr>
              <a:t>Help deaf/hard-of-hearing people identify sounds</a:t>
            </a:r>
            <a:endParaRPr lang="en-US" dirty="0"/>
          </a:p>
          <a:p>
            <a:r>
              <a:rPr lang="en-US" dirty="0">
                <a:hlinkClick r:id="rId6"/>
              </a:rPr>
              <a:t>Detect and prevent toxicity online</a:t>
            </a:r>
            <a:endParaRPr lang="en-US" dirty="0"/>
          </a:p>
          <a:p>
            <a:r>
              <a:rPr lang="en-US" dirty="0">
                <a:hlinkClick r:id="rId7"/>
              </a:rPr>
              <a:t>Recognize disinformation online</a:t>
            </a:r>
            <a:endParaRPr lang="en-US" dirty="0"/>
          </a:p>
          <a:p>
            <a:r>
              <a:rPr lang="en-US" dirty="0">
                <a:hlinkClick r:id="rId8"/>
              </a:rPr>
              <a:t>Make movies</a:t>
            </a:r>
            <a:endParaRPr lang="en-US" dirty="0"/>
          </a:p>
          <a:p>
            <a:r>
              <a:rPr lang="en-US" dirty="0">
                <a:hlinkClick r:id="rId9"/>
              </a:rPr>
              <a:t>Improve digital collaboration</a:t>
            </a:r>
            <a:endParaRPr lang="en-US" dirty="0"/>
          </a:p>
          <a:p>
            <a:r>
              <a:rPr lang="en-US" dirty="0">
                <a:hlinkClick r:id="rId10"/>
              </a:rPr>
              <a:t>Design algorithms that are more fair and better respect privacy</a:t>
            </a:r>
            <a:endParaRPr lang="en-US" dirty="0"/>
          </a:p>
          <a:p>
            <a:r>
              <a:rPr lang="en-US" dirty="0">
                <a:hlinkClick r:id="rId11"/>
              </a:rPr>
              <a:t>Fix Olympic badminton</a:t>
            </a:r>
            <a:endParaRPr lang="en-US" dirty="0"/>
          </a:p>
          <a:p>
            <a:r>
              <a:rPr lang="en-US" dirty="0"/>
              <a:t>And so much more!</a:t>
            </a:r>
          </a:p>
          <a:p>
            <a:endParaRPr lang="en-US" dirty="0"/>
          </a:p>
          <a:p>
            <a:endParaRPr lang="en-US" dirty="0"/>
          </a:p>
          <a:p>
            <a:pPr marL="0" indent="0">
              <a:buNone/>
            </a:pPr>
            <a:endParaRPr lang="en-US" dirty="0"/>
          </a:p>
        </p:txBody>
      </p:sp>
      <p:sp>
        <p:nvSpPr>
          <p:cNvPr id="4" name="Content Placeholder 2">
            <a:extLst>
              <a:ext uri="{FF2B5EF4-FFF2-40B4-BE49-F238E27FC236}">
                <a16:creationId xmlns:a16="http://schemas.microsoft.com/office/drawing/2014/main" id="{DE3E320B-FC3A-BCB8-0232-BC75B2498F76}"/>
              </a:ext>
            </a:extLst>
          </p:cNvPr>
          <p:cNvSpPr txBox="1">
            <a:spLocks/>
          </p:cNvSpPr>
          <p:nvPr/>
        </p:nvSpPr>
        <p:spPr>
          <a:xfrm>
            <a:off x="4532243" y="1368950"/>
            <a:ext cx="3694043" cy="48053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Attend Weekly Meetings</a:t>
            </a:r>
          </a:p>
          <a:p>
            <a:pPr eaLnBrk="1" hangingPunct="1"/>
            <a:r>
              <a:rPr lang="en-US" altLang="en-US" sz="1800" dirty="0">
                <a:ea typeface="ＭＳ Ｐゴシック" panose="020B0600070205080204" pitchFamily="34" charset="-128"/>
                <a:hlinkClick r:id="rId12"/>
              </a:rPr>
              <a:t>Change</a:t>
            </a:r>
            <a:r>
              <a:rPr lang="en-US" altLang="en-US" sz="1800" dirty="0">
                <a:ea typeface="ＭＳ Ｐゴシック" panose="020B0600070205080204" pitchFamily="34" charset="-128"/>
              </a:rPr>
              <a:t> – technologies for low-income regions</a:t>
            </a:r>
          </a:p>
          <a:p>
            <a:pPr eaLnBrk="1" hangingPunct="1"/>
            <a:r>
              <a:rPr lang="en-US" altLang="en-US" sz="1800" dirty="0">
                <a:ea typeface="ＭＳ Ｐゴシック" panose="020B0600070205080204" pitchFamily="34" charset="-128"/>
                <a:hlinkClick r:id="rId13"/>
              </a:rPr>
              <a:t>Dub</a:t>
            </a:r>
            <a:r>
              <a:rPr lang="en-US" altLang="en-US" sz="1800" dirty="0">
                <a:ea typeface="ＭＳ Ｐゴシック" panose="020B0600070205080204" pitchFamily="34" charset="-128"/>
              </a:rPr>
              <a:t> – human-computer interaction and design</a:t>
            </a:r>
          </a:p>
          <a:p>
            <a:pPr eaLnBrk="1" hangingPunct="1"/>
            <a:r>
              <a:rPr lang="en-US" altLang="en-US" sz="1800" dirty="0">
                <a:ea typeface="ＭＳ Ｐゴシック" panose="020B0600070205080204" pitchFamily="34" charset="-128"/>
                <a:hlinkClick r:id="rId14"/>
              </a:rPr>
              <a:t>ComputingEd@UW </a:t>
            </a:r>
            <a:r>
              <a:rPr lang="en-US" altLang="en-US" sz="1800" dirty="0">
                <a:ea typeface="ＭＳ Ｐゴシック" panose="020B0600070205080204" pitchFamily="34" charset="-128"/>
              </a:rPr>
              <a:t>– computer science education</a:t>
            </a:r>
          </a:p>
          <a:p>
            <a:pPr eaLnBrk="1" hangingPunct="1"/>
            <a:endParaRPr lang="en-US" altLang="en-US" sz="1800" dirty="0">
              <a:ea typeface="ＭＳ Ｐゴシック" panose="020B0600070205080204" pitchFamily="34" charset="-128"/>
            </a:endParaRPr>
          </a:p>
          <a:p>
            <a:pPr marL="0" indent="0" eaLnBrk="1" hangingPunct="1">
              <a:buNone/>
            </a:pPr>
            <a:r>
              <a:rPr lang="en-US" altLang="en-US" sz="1800" b="1" dirty="0">
                <a:ea typeface="ＭＳ Ｐゴシック" panose="020B0600070205080204" pitchFamily="34" charset="-128"/>
              </a:rPr>
              <a:t>Registered Student Organizations (RSOs)</a:t>
            </a:r>
          </a:p>
          <a:p>
            <a:r>
              <a:rPr lang="en-US" altLang="en-US" sz="1800" dirty="0">
                <a:ea typeface="ＭＳ Ｐゴシック" panose="020B0600070205080204" pitchFamily="34" charset="-128"/>
                <a:hlinkClick r:id="rId15"/>
              </a:rPr>
              <a:t>Husky Coding Project</a:t>
            </a:r>
            <a:r>
              <a:rPr lang="en-US" altLang="en-US" sz="1800" dirty="0">
                <a:ea typeface="ＭＳ Ｐゴシック" panose="020B0600070205080204" pitchFamily="34" charset="-128"/>
              </a:rPr>
              <a:t> – group projects, internship simulation</a:t>
            </a:r>
          </a:p>
          <a:p>
            <a:r>
              <a:rPr lang="en-US" altLang="en-US" sz="1800" dirty="0" err="1">
                <a:ea typeface="ＭＳ Ｐゴシック" panose="020B0600070205080204" pitchFamily="34" charset="-128"/>
                <a:hlinkClick r:id="rId16"/>
              </a:rPr>
              <a:t>DubHacks</a:t>
            </a:r>
            <a:r>
              <a:rPr lang="en-US" altLang="en-US" sz="1800" dirty="0">
                <a:ea typeface="ＭＳ Ｐゴシック" panose="020B0600070205080204" pitchFamily="34" charset="-128"/>
              </a:rPr>
              <a:t> – student-run tech and entrepreneurship non-profit</a:t>
            </a:r>
          </a:p>
          <a:p>
            <a:r>
              <a:rPr lang="en-US" altLang="en-US" sz="1800" dirty="0">
                <a:ea typeface="ＭＳ Ｐゴシック" panose="020B0600070205080204" pitchFamily="34" charset="-128"/>
                <a:hlinkClick r:id="rId17"/>
              </a:rPr>
              <a:t>UW Game Dev Club</a:t>
            </a:r>
            <a:r>
              <a:rPr lang="en-US" altLang="en-US" sz="1800" dirty="0">
                <a:ea typeface="ＭＳ Ｐゴシック" panose="020B0600070205080204" pitchFamily="34" charset="-128"/>
              </a:rPr>
              <a:t> – indie game development group</a:t>
            </a:r>
          </a:p>
          <a:p>
            <a:r>
              <a:rPr lang="en-US" altLang="en-US" sz="1800" dirty="0">
                <a:ea typeface="ＭＳ Ｐゴシック" panose="020B0600070205080204" pitchFamily="34" charset="-128"/>
                <a:hlinkClick r:id="rId18"/>
              </a:rPr>
              <a:t>Husky Robotics</a:t>
            </a:r>
            <a:r>
              <a:rPr lang="en-US" altLang="en-US" sz="1800" dirty="0">
                <a:ea typeface="ＭＳ Ｐゴシック" panose="020B0600070205080204" pitchFamily="34" charset="-128"/>
              </a:rPr>
              <a:t> – robotics</a:t>
            </a:r>
          </a:p>
        </p:txBody>
      </p:sp>
      <p:sp>
        <p:nvSpPr>
          <p:cNvPr id="5" name="Content Placeholder 2">
            <a:extLst>
              <a:ext uri="{FF2B5EF4-FFF2-40B4-BE49-F238E27FC236}">
                <a16:creationId xmlns:a16="http://schemas.microsoft.com/office/drawing/2014/main" id="{829F8137-3193-B482-89FD-D00A47275FF6}"/>
              </a:ext>
            </a:extLst>
          </p:cNvPr>
          <p:cNvSpPr txBox="1">
            <a:spLocks/>
          </p:cNvSpPr>
          <p:nvPr/>
        </p:nvSpPr>
        <p:spPr>
          <a:xfrm>
            <a:off x="7920824" y="1368950"/>
            <a:ext cx="3694043"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Read a Book! </a:t>
            </a:r>
            <a:r>
              <a:rPr lang="en-US" sz="1800" dirty="0"/>
              <a:t>(links on pictures)</a:t>
            </a:r>
            <a:endParaRPr lang="en-US" sz="1800" b="1" dirty="0"/>
          </a:p>
        </p:txBody>
      </p:sp>
      <p:pic>
        <p:nvPicPr>
          <p:cNvPr id="6" name="Picture 5" descr="CODE by Charles Petzold&#10;&#10;The Hidden Language of Computer Hardware and Software">
            <a:hlinkClick r:id="rId19"/>
            <a:extLst>
              <a:ext uri="{FF2B5EF4-FFF2-40B4-BE49-F238E27FC236}">
                <a16:creationId xmlns:a16="http://schemas.microsoft.com/office/drawing/2014/main" id="{5C9DB669-8332-8C46-BFA7-EF038EB44428}"/>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92985" y="1755610"/>
            <a:ext cx="1219882" cy="170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ear Data by [Giorgia Lupi &amp; Stefanie Posavec]">
            <a:hlinkClick r:id="rId21"/>
            <a:extLst>
              <a:ext uri="{FF2B5EF4-FFF2-40B4-BE49-F238E27FC236}">
                <a16:creationId xmlns:a16="http://schemas.microsoft.com/office/drawing/2014/main" id="{DFC83297-8009-C9A6-4148-DDFAB0642896}"/>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0827391" y="4001435"/>
            <a:ext cx="1281089" cy="174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Nine Algorithms That Changed the Future: The Ingenious Ideas That Drive Today's Computers (Princeton Science Library Book 112) by [John MacCormick]">
            <a:hlinkClick r:id="rId23"/>
            <a:extLst>
              <a:ext uri="{FF2B5EF4-FFF2-40B4-BE49-F238E27FC236}">
                <a16:creationId xmlns:a16="http://schemas.microsoft.com/office/drawing/2014/main" id="{A7193212-6FB6-9A0A-2297-80B0B2F1CCE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87048" y="1795030"/>
            <a:ext cx="1155314" cy="17828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lgorithms of Oppression: How Search Engines Reinforce Racism by [Safiya Umoja Noble]">
            <a:hlinkClick r:id="rId25"/>
            <a:extLst>
              <a:ext uri="{FF2B5EF4-FFF2-40B4-BE49-F238E27FC236}">
                <a16:creationId xmlns:a16="http://schemas.microsoft.com/office/drawing/2014/main" id="{7C9710C7-90A3-A245-9220-7B2F6AF3ECE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92985" y="3928279"/>
            <a:ext cx="1219883" cy="1822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e Ethical Algorithm: The Science of Socially Aware Algorithm Design by [Michael Kearns &amp; Aaron Roth]">
            <a:hlinkClick r:id="rId27"/>
            <a:extLst>
              <a:ext uri="{FF2B5EF4-FFF2-40B4-BE49-F238E27FC236}">
                <a16:creationId xmlns:a16="http://schemas.microsoft.com/office/drawing/2014/main" id="{3A975F30-7D14-74DF-A01F-1535DD1322D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2302" y="4001435"/>
            <a:ext cx="1155313" cy="1752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apons of Math Destruction: How Big Data Increases Inequality and Threatens Democracy by [Cathy O'Neil]">
            <a:hlinkClick r:id="rId29"/>
            <a:extLst>
              <a:ext uri="{FF2B5EF4-FFF2-40B4-BE49-F238E27FC236}">
                <a16:creationId xmlns:a16="http://schemas.microsoft.com/office/drawing/2014/main" id="{E6059F94-D28C-0D86-E682-8374114F17A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72301" y="1783375"/>
            <a:ext cx="1155313" cy="174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18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Looking Back</a:t>
            </a:r>
          </a:p>
          <a:p>
            <a:pPr>
              <a:spcAft>
                <a:spcPts val="1200"/>
              </a:spcAft>
            </a:pPr>
            <a:r>
              <a:rPr lang="en-US" dirty="0"/>
              <a:t>Looking Forward</a:t>
            </a:r>
          </a:p>
          <a:p>
            <a:pPr>
              <a:spcAft>
                <a:spcPts val="1200"/>
              </a:spcAft>
            </a:pPr>
            <a:r>
              <a:rPr lang="en-US" b="1" dirty="0">
                <a:solidFill>
                  <a:schemeClr val="accent5"/>
                </a:solidFill>
              </a:rPr>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2927726" y="2767645"/>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31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A219-4E76-D581-5A79-BAA7BBB02683}"/>
              </a:ext>
            </a:extLst>
          </p:cNvPr>
          <p:cNvSpPr>
            <a:spLocks noGrp="1"/>
          </p:cNvSpPr>
          <p:nvPr>
            <p:ph type="title"/>
          </p:nvPr>
        </p:nvSpPr>
        <p:spPr/>
        <p:txBody>
          <a:bodyPr/>
          <a:lstStyle/>
          <a:p>
            <a:r>
              <a:rPr lang="en-US" dirty="0"/>
              <a:t>Thank You! (Students)</a:t>
            </a:r>
          </a:p>
        </p:txBody>
      </p:sp>
      <p:sp>
        <p:nvSpPr>
          <p:cNvPr id="3" name="Content Placeholder 2">
            <a:extLst>
              <a:ext uri="{FF2B5EF4-FFF2-40B4-BE49-F238E27FC236}">
                <a16:creationId xmlns:a16="http://schemas.microsoft.com/office/drawing/2014/main" id="{A91A48BC-EF0F-25A6-C402-D05B458D4247}"/>
              </a:ext>
            </a:extLst>
          </p:cNvPr>
          <p:cNvSpPr>
            <a:spLocks noGrp="1"/>
          </p:cNvSpPr>
          <p:nvPr>
            <p:ph idx="1"/>
          </p:nvPr>
        </p:nvSpPr>
        <p:spPr/>
        <p:txBody>
          <a:bodyPr/>
          <a:lstStyle/>
          <a:p>
            <a:r>
              <a:rPr lang="en-US" dirty="0"/>
              <a:t>This is still a relatively new course! We are always looking for feedback on how to improve the class for you and for future students! Thank you for your patience and understanding as we develop everything. </a:t>
            </a:r>
            <a:r>
              <a:rPr lang="en-US" dirty="0">
                <a:sym typeface="Wingdings" pitchFamily="2" charset="2"/>
              </a:rPr>
              <a:t> </a:t>
            </a:r>
            <a:endParaRPr lang="en-US" dirty="0"/>
          </a:p>
          <a:p>
            <a:pPr lvl="1"/>
            <a:r>
              <a:rPr lang="en-US" dirty="0"/>
              <a:t>We </a:t>
            </a:r>
            <a:r>
              <a:rPr lang="en-US" u="sng" dirty="0"/>
              <a:t>really</a:t>
            </a:r>
            <a:r>
              <a:rPr lang="en-US" dirty="0"/>
              <a:t> value your feedback!</a:t>
            </a:r>
          </a:p>
          <a:p>
            <a:pPr lvl="1"/>
            <a:r>
              <a:rPr lang="en-US" dirty="0"/>
              <a:t>Let us know what’s working and what isn’t working for you</a:t>
            </a:r>
          </a:p>
          <a:p>
            <a:pPr lvl="1"/>
            <a:r>
              <a:rPr lang="en-US" dirty="0"/>
              <a:t>Something that went well in another course? Tell us about it!</a:t>
            </a:r>
          </a:p>
          <a:p>
            <a:r>
              <a:rPr lang="en-US" b="1" dirty="0"/>
              <a:t>Please fill out the Course Evaluation by Sunday June 8th at 11:59 PM </a:t>
            </a:r>
            <a:r>
              <a:rPr lang="en-US" dirty="0"/>
              <a:t>to provide feedback about the course!</a:t>
            </a:r>
            <a:endParaRPr lang="en-US" b="1" dirty="0"/>
          </a:p>
          <a:p>
            <a:endParaRPr lang="en-US" dirty="0"/>
          </a:p>
        </p:txBody>
      </p:sp>
    </p:spTree>
    <p:extLst>
      <p:ext uri="{BB962C8B-B14F-4D97-AF65-F5344CB8AC3E}">
        <p14:creationId xmlns:p14="http://schemas.microsoft.com/office/powerpoint/2010/main" val="3165003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DE29-1FFF-4EFC-BBC3-12805646976F}"/>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08064303-9F3D-45EC-85B9-C614BE2BFADE}"/>
              </a:ext>
            </a:extLst>
          </p:cNvPr>
          <p:cNvSpPr>
            <a:spLocks noGrp="1"/>
          </p:cNvSpPr>
          <p:nvPr>
            <p:ph idx="1"/>
          </p:nvPr>
        </p:nvSpPr>
        <p:spPr/>
        <p:txBody>
          <a:bodyPr>
            <a:normAutofit lnSpcReduction="10000"/>
          </a:bodyPr>
          <a:lstStyle/>
          <a:p>
            <a:r>
              <a:rPr lang="en-US" dirty="0"/>
              <a:t>Lots of information posted this week!</a:t>
            </a:r>
          </a:p>
          <a:p>
            <a:pPr lvl="1"/>
            <a:r>
              <a:rPr lang="en-US" dirty="0">
                <a:hlinkClick r:id="rId2"/>
              </a:rPr>
              <a:t>Bob </a:t>
            </a:r>
            <a:r>
              <a:rPr lang="en-US" dirty="0" err="1">
                <a:hlinkClick r:id="rId2"/>
              </a:rPr>
              <a:t>Bandes</a:t>
            </a:r>
            <a:r>
              <a:rPr lang="en-US" dirty="0">
                <a:hlinkClick r:id="rId2"/>
              </a:rPr>
              <a:t> TA Award</a:t>
            </a:r>
            <a:endParaRPr lang="en-US" dirty="0"/>
          </a:p>
          <a:p>
            <a:pPr lvl="1"/>
            <a:r>
              <a:rPr lang="en-US" dirty="0"/>
              <a:t>Course Evaluations (due by Sunday, June 8</a:t>
            </a:r>
            <a:r>
              <a:rPr lang="en-US" baseline="30000" dirty="0"/>
              <a:t>th</a:t>
            </a:r>
            <a:r>
              <a:rPr lang="en-US" dirty="0"/>
              <a:t>)</a:t>
            </a:r>
          </a:p>
          <a:p>
            <a:pPr lvl="1"/>
            <a:r>
              <a:rPr lang="en-US" dirty="0"/>
              <a:t>TA Feedback form (due Sunday, June 8</a:t>
            </a:r>
            <a:r>
              <a:rPr lang="en-US" baseline="30000" dirty="0"/>
              <a:t>th</a:t>
            </a:r>
            <a:r>
              <a:rPr lang="en-US" dirty="0"/>
              <a:t>)</a:t>
            </a:r>
          </a:p>
          <a:p>
            <a:pPr lvl="1"/>
            <a:r>
              <a:rPr lang="en-US" dirty="0"/>
              <a:t>IPL closes today (Friday, June 6</a:t>
            </a:r>
            <a:r>
              <a:rPr lang="en-US" baseline="30000" dirty="0"/>
              <a:t>th</a:t>
            </a:r>
            <a:r>
              <a:rPr lang="en-US" dirty="0"/>
              <a:t>)</a:t>
            </a:r>
          </a:p>
          <a:p>
            <a:pPr lvl="1"/>
            <a:r>
              <a:rPr lang="en-US" dirty="0"/>
              <a:t>Review Session Monday (June 9</a:t>
            </a:r>
            <a:r>
              <a:rPr lang="en-US" baseline="30000" dirty="0"/>
              <a:t>th </a:t>
            </a:r>
            <a:r>
              <a:rPr lang="en-US" dirty="0"/>
              <a:t>2:30pm – 5:00pm in </a:t>
            </a:r>
            <a:r>
              <a:rPr lang="en-US" dirty="0">
                <a:hlinkClick r:id="rId3"/>
              </a:rPr>
              <a:t>JHN</a:t>
            </a:r>
            <a:r>
              <a:rPr lang="en-US" dirty="0"/>
              <a:t> 120)</a:t>
            </a:r>
          </a:p>
          <a:p>
            <a:r>
              <a:rPr lang="en-US" dirty="0"/>
              <a:t>Resubmission cycles R7 and R8 due Wednesday, June 11</a:t>
            </a:r>
            <a:r>
              <a:rPr lang="en-US" baseline="30000" dirty="0"/>
              <a:t>th</a:t>
            </a:r>
            <a:endParaRPr lang="en-US" dirty="0"/>
          </a:p>
          <a:p>
            <a:pPr lvl="1"/>
            <a:r>
              <a:rPr lang="en-US" dirty="0"/>
              <a:t>All assignments eligible for resubmission!</a:t>
            </a:r>
          </a:p>
          <a:p>
            <a:pPr lvl="1"/>
            <a:r>
              <a:rPr lang="en-US" dirty="0"/>
              <a:t>Also, info sent about R8 👀 </a:t>
            </a:r>
          </a:p>
          <a:p>
            <a:r>
              <a:rPr lang="en-US" dirty="0"/>
              <a:t>Quiz 2 grades out sometime this weekend</a:t>
            </a:r>
          </a:p>
          <a:p>
            <a:r>
              <a:rPr lang="en-US" dirty="0">
                <a:hlinkClick r:id="rId4"/>
              </a:rPr>
              <a:t>Final exam</a:t>
            </a:r>
            <a:r>
              <a:rPr lang="en-US" dirty="0"/>
              <a:t>: </a:t>
            </a:r>
            <a:r>
              <a:rPr lang="en-US" b="1" dirty="0"/>
              <a:t>Tuesday, June 10</a:t>
            </a:r>
            <a:r>
              <a:rPr lang="en-US" b="1" baseline="30000" dirty="0"/>
              <a:t>th</a:t>
            </a:r>
            <a:r>
              <a:rPr lang="en-US" b="1" dirty="0"/>
              <a:t> 2:30 – 4:20 PM </a:t>
            </a:r>
            <a:r>
              <a:rPr lang="en-US" dirty="0"/>
              <a:t>in KNE 120 (here!)</a:t>
            </a:r>
          </a:p>
          <a:p>
            <a:pPr lvl="1"/>
            <a:r>
              <a:rPr lang="en-US" dirty="0">
                <a:hlinkClick r:id="rId5"/>
              </a:rPr>
              <a:t>Seating assignments</a:t>
            </a:r>
            <a:r>
              <a:rPr lang="en-US" dirty="0"/>
              <a:t> are now posted</a:t>
            </a:r>
          </a:p>
        </p:txBody>
      </p:sp>
    </p:spTree>
    <p:extLst>
      <p:ext uri="{BB962C8B-B14F-4D97-AF65-F5344CB8AC3E}">
        <p14:creationId xmlns:p14="http://schemas.microsoft.com/office/powerpoint/2010/main" val="72455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345A-B77E-0D5A-2150-5862C5B17131}"/>
              </a:ext>
            </a:extLst>
          </p:cNvPr>
          <p:cNvSpPr>
            <a:spLocks noGrp="1"/>
          </p:cNvSpPr>
          <p:nvPr>
            <p:ph type="title"/>
          </p:nvPr>
        </p:nvSpPr>
        <p:spPr/>
        <p:txBody>
          <a:bodyPr/>
          <a:lstStyle/>
          <a:p>
            <a:r>
              <a:rPr lang="en-US" dirty="0"/>
              <a:t>Thank You! (TAs)</a:t>
            </a:r>
          </a:p>
        </p:txBody>
      </p:sp>
      <p:sp>
        <p:nvSpPr>
          <p:cNvPr id="3" name="Content Placeholder 2">
            <a:extLst>
              <a:ext uri="{FF2B5EF4-FFF2-40B4-BE49-F238E27FC236}">
                <a16:creationId xmlns:a16="http://schemas.microsoft.com/office/drawing/2014/main" id="{57DD24B7-05D1-ECF1-0FA9-8DAA159E53D6}"/>
              </a:ext>
            </a:extLst>
          </p:cNvPr>
          <p:cNvSpPr>
            <a:spLocks noGrp="1"/>
          </p:cNvSpPr>
          <p:nvPr>
            <p:ph idx="1"/>
          </p:nvPr>
        </p:nvSpPr>
        <p:spPr>
          <a:xfrm>
            <a:off x="799192" y="1371600"/>
            <a:ext cx="10515600" cy="4805363"/>
          </a:xfrm>
        </p:spPr>
        <p:txBody>
          <a:bodyPr>
            <a:normAutofit/>
          </a:bodyPr>
          <a:lstStyle/>
          <a:p>
            <a:pPr marL="0" indent="0" algn="ctr">
              <a:buNone/>
            </a:pPr>
            <a:r>
              <a:rPr lang="en-US" sz="3600" dirty="0"/>
              <a:t>Brett, Adrian, and you all couldn’t have done this quarter without all of your amazing TAs! Thanks to them for running the course!</a:t>
            </a:r>
          </a:p>
        </p:txBody>
      </p:sp>
      <p:pic>
        <p:nvPicPr>
          <p:cNvPr id="18" name="Picture 17" descr="A group of people in a collage&#10;&#10;AI-generated content may be incorrect.">
            <a:extLst>
              <a:ext uri="{FF2B5EF4-FFF2-40B4-BE49-F238E27FC236}">
                <a16:creationId xmlns:a16="http://schemas.microsoft.com/office/drawing/2014/main" id="{4E6C533E-FE6C-35AB-0AE6-3386EBB73C9C}"/>
              </a:ext>
            </a:extLst>
          </p:cNvPr>
          <p:cNvPicPr>
            <a:picLocks noChangeAspect="1"/>
          </p:cNvPicPr>
          <p:nvPr/>
        </p:nvPicPr>
        <p:blipFill>
          <a:blip r:embed="rId2"/>
          <a:stretch>
            <a:fillRect/>
          </a:stretch>
        </p:blipFill>
        <p:spPr>
          <a:xfrm>
            <a:off x="1453611" y="2947026"/>
            <a:ext cx="9206761" cy="3229937"/>
          </a:xfrm>
          <a:prstGeom prst="rect">
            <a:avLst/>
          </a:prstGeom>
        </p:spPr>
      </p:pic>
    </p:spTree>
    <p:extLst>
      <p:ext uri="{BB962C8B-B14F-4D97-AF65-F5344CB8AC3E}">
        <p14:creationId xmlns:p14="http://schemas.microsoft.com/office/powerpoint/2010/main" val="1438220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0382-9059-A967-615B-832C81E49BA1}"/>
              </a:ext>
            </a:extLst>
          </p:cNvPr>
          <p:cNvSpPr>
            <a:spLocks noGrp="1"/>
          </p:cNvSpPr>
          <p:nvPr>
            <p:ph type="title"/>
          </p:nvPr>
        </p:nvSpPr>
        <p:spPr>
          <a:xfrm>
            <a:off x="1828800" y="3047682"/>
            <a:ext cx="8534400" cy="762635"/>
          </a:xfrm>
        </p:spPr>
        <p:txBody>
          <a:bodyPr>
            <a:noAutofit/>
          </a:bodyPr>
          <a:lstStyle/>
          <a:p>
            <a:pPr algn="ctr"/>
            <a:r>
              <a:rPr lang="en-US" sz="8800" dirty="0"/>
              <a:t>Ask Me Anything</a:t>
            </a:r>
            <a:br>
              <a:rPr lang="en-US" sz="8800" dirty="0"/>
            </a:br>
            <a:r>
              <a:rPr lang="en-US" sz="8800" dirty="0">
                <a:solidFill>
                  <a:schemeClr val="accent1"/>
                </a:solidFill>
              </a:rPr>
              <a:t>AMA</a:t>
            </a:r>
            <a:br>
              <a:rPr lang="en-US" sz="8800" dirty="0"/>
            </a:br>
            <a:r>
              <a:rPr lang="en-US" sz="7200" b="0" dirty="0"/>
              <a:t>sli.do   #cse122</a:t>
            </a:r>
            <a:endParaRPr lang="en-US" sz="8800" b="0" dirty="0"/>
          </a:p>
        </p:txBody>
      </p:sp>
      <p:pic>
        <p:nvPicPr>
          <p:cNvPr id="3" name="Graphic 2">
            <a:extLst>
              <a:ext uri="{FF2B5EF4-FFF2-40B4-BE49-F238E27FC236}">
                <a16:creationId xmlns:a16="http://schemas.microsoft.com/office/drawing/2014/main" id="{51687EA5-91FF-909A-0036-6EC98B8F43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5400" y="5029200"/>
            <a:ext cx="1752600" cy="1752600"/>
          </a:xfrm>
          <a:prstGeom prst="rect">
            <a:avLst/>
          </a:prstGeom>
        </p:spPr>
      </p:pic>
    </p:spTree>
    <p:extLst>
      <p:ext uri="{BB962C8B-B14F-4D97-AF65-F5344CB8AC3E}">
        <p14:creationId xmlns:p14="http://schemas.microsoft.com/office/powerpoint/2010/main" val="159506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Calibri"/>
              <a:buNone/>
            </a:pPr>
            <a:r>
              <a:rPr lang="en-US" sz="6000"/>
              <a:t>You Made It!</a:t>
            </a:r>
            <a:endParaRPr/>
          </a:p>
        </p:txBody>
      </p:sp>
      <p:sp>
        <p:nvSpPr>
          <p:cNvPr id="90" name="Google Shape;90;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ctr" rtl="0">
              <a:spcBef>
                <a:spcPts val="0"/>
              </a:spcBef>
              <a:spcAft>
                <a:spcPts val="0"/>
              </a:spcAft>
              <a:buNone/>
            </a:pPr>
            <a:endParaRPr dirty="0"/>
          </a:p>
        </p:txBody>
      </p:sp>
      <p:sp>
        <p:nvSpPr>
          <p:cNvPr id="91" name="Google Shape;9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92" name="Google Shape;92;p1" descr="rocky GIF"/>
          <p:cNvPicPr preferRelativeResize="0"/>
          <p:nvPr/>
        </p:nvPicPr>
        <p:blipFill rotWithShape="1">
          <a:blip r:embed="rId3">
            <a:alphaModFix/>
          </a:blip>
          <a:srcRect/>
          <a:stretch/>
        </p:blipFill>
        <p:spPr>
          <a:xfrm>
            <a:off x="4654525" y="1830800"/>
            <a:ext cx="2561499" cy="1918726"/>
          </a:xfrm>
          <a:prstGeom prst="rect">
            <a:avLst/>
          </a:prstGeom>
          <a:noFill/>
          <a:ln>
            <a:noFill/>
          </a:ln>
        </p:spPr>
      </p:pic>
      <p:pic>
        <p:nvPicPr>
          <p:cNvPr id="93" name="Google Shape;93;p1" descr="will smith wow GIF by IFC"/>
          <p:cNvPicPr preferRelativeResize="0"/>
          <p:nvPr/>
        </p:nvPicPr>
        <p:blipFill rotWithShape="1">
          <a:blip r:embed="rId4">
            <a:alphaModFix/>
          </a:blip>
          <a:srcRect/>
          <a:stretch/>
        </p:blipFill>
        <p:spPr>
          <a:xfrm>
            <a:off x="958940" y="4355720"/>
            <a:ext cx="2672585" cy="1496649"/>
          </a:xfrm>
          <a:prstGeom prst="rect">
            <a:avLst/>
          </a:prstGeom>
          <a:noFill/>
          <a:ln>
            <a:noFill/>
          </a:ln>
        </p:spPr>
      </p:pic>
      <p:pic>
        <p:nvPicPr>
          <p:cNvPr id="94" name="Google Shape;94;p1" descr="ftw win GIF"/>
          <p:cNvPicPr preferRelativeResize="0"/>
          <p:nvPr/>
        </p:nvPicPr>
        <p:blipFill rotWithShape="1">
          <a:blip r:embed="rId5">
            <a:alphaModFix/>
          </a:blip>
          <a:srcRect/>
          <a:stretch/>
        </p:blipFill>
        <p:spPr>
          <a:xfrm>
            <a:off x="9544595" y="3749526"/>
            <a:ext cx="1905000" cy="1905000"/>
          </a:xfrm>
          <a:prstGeom prst="rect">
            <a:avLst/>
          </a:prstGeom>
          <a:noFill/>
          <a:ln>
            <a:noFill/>
          </a:ln>
        </p:spPr>
      </p:pic>
      <p:pic>
        <p:nvPicPr>
          <p:cNvPr id="95" name="Google Shape;95;p1" descr="My Work Is Done Reaction GIF by SpongeBob SquarePants"/>
          <p:cNvPicPr preferRelativeResize="0"/>
          <p:nvPr/>
        </p:nvPicPr>
        <p:blipFill rotWithShape="1">
          <a:blip r:embed="rId6">
            <a:alphaModFix/>
          </a:blip>
          <a:srcRect/>
          <a:stretch/>
        </p:blipFill>
        <p:spPr>
          <a:xfrm>
            <a:off x="7892821" y="1618438"/>
            <a:ext cx="2581275" cy="1905000"/>
          </a:xfrm>
          <a:prstGeom prst="rect">
            <a:avLst/>
          </a:prstGeom>
          <a:noFill/>
          <a:ln>
            <a:noFill/>
          </a:ln>
        </p:spPr>
      </p:pic>
      <p:pic>
        <p:nvPicPr>
          <p:cNvPr id="96" name="Google Shape;96;p1" descr="that's all folks mic drop GIF by Kehlani"/>
          <p:cNvPicPr preferRelativeResize="0"/>
          <p:nvPr/>
        </p:nvPicPr>
        <p:blipFill rotWithShape="1">
          <a:blip r:embed="rId7">
            <a:alphaModFix/>
          </a:blip>
          <a:srcRect/>
          <a:stretch/>
        </p:blipFill>
        <p:spPr>
          <a:xfrm>
            <a:off x="4038600" y="4027719"/>
            <a:ext cx="2346125" cy="1325562"/>
          </a:xfrm>
          <a:prstGeom prst="rect">
            <a:avLst/>
          </a:prstGeom>
          <a:noFill/>
          <a:ln>
            <a:noFill/>
          </a:ln>
        </p:spPr>
      </p:pic>
      <p:pic>
        <p:nvPicPr>
          <p:cNvPr id="97" name="Google Shape;97;p1" descr="Serena Williams Queen GIF by WTA"/>
          <p:cNvPicPr preferRelativeResize="0"/>
          <p:nvPr/>
        </p:nvPicPr>
        <p:blipFill rotWithShape="1">
          <a:blip r:embed="rId8">
            <a:alphaModFix/>
          </a:blip>
          <a:srcRect/>
          <a:stretch/>
        </p:blipFill>
        <p:spPr>
          <a:xfrm>
            <a:off x="997871" y="862721"/>
            <a:ext cx="2667000" cy="2667000"/>
          </a:xfrm>
          <a:prstGeom prst="rect">
            <a:avLst/>
          </a:prstGeom>
          <a:noFill/>
          <a:ln>
            <a:noFill/>
          </a:ln>
        </p:spPr>
      </p:pic>
      <p:pic>
        <p:nvPicPr>
          <p:cNvPr id="98" name="Google Shape;98;p1" descr="neil patrick harris success GIF"/>
          <p:cNvPicPr preferRelativeResize="0"/>
          <p:nvPr/>
        </p:nvPicPr>
        <p:blipFill rotWithShape="1">
          <a:blip r:embed="rId9">
            <a:alphaModFix/>
          </a:blip>
          <a:srcRect/>
          <a:stretch/>
        </p:blipFill>
        <p:spPr>
          <a:xfrm>
            <a:off x="6702422" y="4352044"/>
            <a:ext cx="2481036" cy="14017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b="1" dirty="0">
                <a:solidFill>
                  <a:schemeClr val="accent5"/>
                </a:solidFill>
              </a:rPr>
              <a:t>Looking Back</a:t>
            </a:r>
          </a:p>
          <a:p>
            <a:pPr>
              <a:spcAft>
                <a:spcPts val="1200"/>
              </a:spcAft>
            </a:pPr>
            <a:r>
              <a:rPr lang="en-US" dirty="0"/>
              <a:t>Looking Forward</a:t>
            </a:r>
          </a:p>
          <a:p>
            <a:pPr>
              <a:spcAft>
                <a:spcPts val="1200"/>
              </a:spcAft>
            </a:pPr>
            <a:r>
              <a:rPr lang="en-US" dirty="0"/>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261681" y="1459544"/>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98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973E-C7B7-AE07-3B12-2CEB25FDCA46}"/>
              </a:ext>
            </a:extLst>
          </p:cNvPr>
          <p:cNvSpPr>
            <a:spLocks noGrp="1"/>
          </p:cNvSpPr>
          <p:nvPr>
            <p:ph type="title"/>
          </p:nvPr>
        </p:nvSpPr>
        <p:spPr/>
        <p:txBody>
          <a:bodyPr/>
          <a:lstStyle/>
          <a:p>
            <a:r>
              <a:rPr lang="en-US" dirty="0"/>
              <a:t>CSE 121 (or CS1) vs. CSE 122</a:t>
            </a:r>
          </a:p>
        </p:txBody>
      </p:sp>
      <p:sp>
        <p:nvSpPr>
          <p:cNvPr id="11" name="Text Placeholder 2">
            <a:extLst>
              <a:ext uri="{FF2B5EF4-FFF2-40B4-BE49-F238E27FC236}">
                <a16:creationId xmlns:a16="http://schemas.microsoft.com/office/drawing/2014/main" id="{2646A057-B103-3598-5D39-EC0C3AF9325F}"/>
              </a:ext>
            </a:extLst>
          </p:cNvPr>
          <p:cNvSpPr txBox="1">
            <a:spLocks/>
          </p:cNvSpPr>
          <p:nvPr/>
        </p:nvSpPr>
        <p:spPr>
          <a:xfrm>
            <a:off x="575239" y="1531279"/>
            <a:ext cx="5397688" cy="447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121 / AP CS / IB CS / CS1</a:t>
            </a:r>
            <a:br>
              <a:rPr lang="en-US" sz="2600" b="1" dirty="0"/>
            </a:br>
            <a:r>
              <a:rPr lang="en-US" sz="2600" dirty="0"/>
              <a:t>or </a:t>
            </a:r>
            <a:r>
              <a:rPr lang="en-US" sz="2600" b="1" dirty="0"/>
              <a:t>Other Programming Experience</a:t>
            </a:r>
          </a:p>
        </p:txBody>
      </p:sp>
      <p:sp>
        <p:nvSpPr>
          <p:cNvPr id="12" name="Content Placeholder 5">
            <a:extLst>
              <a:ext uri="{FF2B5EF4-FFF2-40B4-BE49-F238E27FC236}">
                <a16:creationId xmlns:a16="http://schemas.microsoft.com/office/drawing/2014/main" id="{170E0142-179E-D5A9-CD95-A7E0E5909D1E}"/>
              </a:ext>
            </a:extLst>
          </p:cNvPr>
          <p:cNvSpPr txBox="1">
            <a:spLocks/>
          </p:cNvSpPr>
          <p:nvPr/>
        </p:nvSpPr>
        <p:spPr>
          <a:xfrm>
            <a:off x="584218" y="2485623"/>
            <a:ext cx="5397689" cy="394125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Print statements</a:t>
            </a:r>
          </a:p>
          <a:p>
            <a:pPr lvl="1"/>
            <a:r>
              <a:rPr lang="en-US" dirty="0"/>
              <a:t>Data types (</a:t>
            </a:r>
            <a:r>
              <a:rPr lang="en-US" dirty="0">
                <a:latin typeface="Consolas" panose="020B0609020204030204" pitchFamily="49" charset="0"/>
                <a:cs typeface="Consolas" panose="020B0609020204030204" pitchFamily="49" charset="0"/>
              </a:rPr>
              <a:t>int</a:t>
            </a:r>
            <a:r>
              <a:rPr lang="en-US" dirty="0"/>
              <a:t>, </a:t>
            </a:r>
            <a:r>
              <a:rPr lang="en-US" dirty="0">
                <a:latin typeface="Consolas" panose="020B0609020204030204" pitchFamily="49" charset="0"/>
                <a:cs typeface="Consolas" panose="020B0609020204030204" pitchFamily="49" charset="0"/>
              </a:rPr>
              <a:t>String</a:t>
            </a:r>
            <a:r>
              <a:rPr lang="en-US" dirty="0"/>
              <a:t>, </a:t>
            </a:r>
            <a:r>
              <a:rPr lang="en-US" dirty="0" err="1">
                <a:latin typeface="Consolas" panose="020B0609020204030204" pitchFamily="49" charset="0"/>
                <a:cs typeface="Consolas" panose="020B0609020204030204" pitchFamily="49" charset="0"/>
              </a:rPr>
              <a:t>boolean</a:t>
            </a:r>
            <a:r>
              <a:rPr lang="en-US" dirty="0"/>
              <a:t>)</a:t>
            </a:r>
          </a:p>
          <a:p>
            <a:pPr lvl="1"/>
            <a:r>
              <a:rPr lang="en-US" dirty="0"/>
              <a:t>Methods / Functions</a:t>
            </a:r>
          </a:p>
          <a:p>
            <a:pPr lvl="2"/>
            <a:r>
              <a:rPr lang="en-US" dirty="0"/>
              <a:t>Parameters</a:t>
            </a:r>
          </a:p>
          <a:p>
            <a:pPr lvl="2"/>
            <a:r>
              <a:rPr lang="en-US" dirty="0"/>
              <a:t>Returns</a:t>
            </a:r>
          </a:p>
          <a:p>
            <a:pPr lvl="1"/>
            <a:r>
              <a:rPr lang="en-US" dirty="0"/>
              <a:t>Control structures</a:t>
            </a:r>
          </a:p>
          <a:p>
            <a:pPr lvl="2"/>
            <a:r>
              <a:rPr lang="en-US" dirty="0"/>
              <a:t>Loops</a:t>
            </a:r>
          </a:p>
          <a:p>
            <a:pPr lvl="2"/>
            <a:r>
              <a:rPr lang="en-US" dirty="0"/>
              <a:t>Conditionals</a:t>
            </a:r>
          </a:p>
          <a:p>
            <a:pPr lvl="1"/>
            <a:r>
              <a:rPr lang="en-US" dirty="0"/>
              <a:t>Arrays &amp; 2D Arrays</a:t>
            </a:r>
          </a:p>
          <a:p>
            <a:pPr lvl="1"/>
            <a:r>
              <a:rPr lang="en-US" b="1" dirty="0"/>
              <a:t>Computational Thinking</a:t>
            </a:r>
            <a:br>
              <a:rPr lang="en-US" b="1" dirty="0"/>
            </a:br>
            <a:r>
              <a:rPr lang="en-US" dirty="0"/>
              <a:t>(language agnostic)</a:t>
            </a:r>
            <a:endParaRPr lang="en-US" b="1" dirty="0"/>
          </a:p>
          <a:p>
            <a:pPr lvl="1"/>
            <a:endParaRPr lang="en-US" dirty="0"/>
          </a:p>
        </p:txBody>
      </p:sp>
      <p:sp>
        <p:nvSpPr>
          <p:cNvPr id="13" name="Text Placeholder 6">
            <a:extLst>
              <a:ext uri="{FF2B5EF4-FFF2-40B4-BE49-F238E27FC236}">
                <a16:creationId xmlns:a16="http://schemas.microsoft.com/office/drawing/2014/main" id="{9F87D911-EEE8-CF77-F64C-91109910C5C1}"/>
              </a:ext>
            </a:extLst>
          </p:cNvPr>
          <p:cNvSpPr txBox="1">
            <a:spLocks/>
          </p:cNvSpPr>
          <p:nvPr/>
        </p:nvSpPr>
        <p:spPr>
          <a:xfrm>
            <a:off x="6355830" y="1531279"/>
            <a:ext cx="5397688" cy="447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122 – Computer Programming II</a:t>
            </a:r>
          </a:p>
        </p:txBody>
      </p:sp>
      <p:sp>
        <p:nvSpPr>
          <p:cNvPr id="14" name="Content Placeholder 7">
            <a:extLst>
              <a:ext uri="{FF2B5EF4-FFF2-40B4-BE49-F238E27FC236}">
                <a16:creationId xmlns:a16="http://schemas.microsoft.com/office/drawing/2014/main" id="{8CF7A943-AF47-D762-BD7D-14230154932A}"/>
              </a:ext>
            </a:extLst>
          </p:cNvPr>
          <p:cNvSpPr txBox="1">
            <a:spLocks/>
          </p:cNvSpPr>
          <p:nvPr/>
        </p:nvSpPr>
        <p:spPr>
          <a:xfrm>
            <a:off x="6355830" y="2485623"/>
            <a:ext cx="5397689" cy="3941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Functional Decomposition</a:t>
            </a:r>
          </a:p>
          <a:p>
            <a:pPr lvl="1"/>
            <a:r>
              <a:rPr lang="en-US" dirty="0"/>
              <a:t>File I/O</a:t>
            </a:r>
          </a:p>
          <a:p>
            <a:pPr lvl="1"/>
            <a:r>
              <a:rPr lang="en-US" dirty="0"/>
              <a:t>Using data structures</a:t>
            </a:r>
          </a:p>
          <a:p>
            <a:pPr lvl="2"/>
            <a:r>
              <a:rPr lang="en-US" dirty="0"/>
              <a:t>List</a:t>
            </a:r>
          </a:p>
          <a:p>
            <a:pPr lvl="2"/>
            <a:r>
              <a:rPr lang="en-US" dirty="0"/>
              <a:t>Stacks / Queues</a:t>
            </a:r>
          </a:p>
          <a:p>
            <a:pPr lvl="2"/>
            <a:r>
              <a:rPr lang="en-US" dirty="0"/>
              <a:t>Sets</a:t>
            </a:r>
          </a:p>
          <a:p>
            <a:pPr lvl="2"/>
            <a:r>
              <a:rPr lang="en-US" dirty="0"/>
              <a:t>Maps</a:t>
            </a:r>
          </a:p>
          <a:p>
            <a:pPr lvl="2"/>
            <a:r>
              <a:rPr lang="en-US" dirty="0"/>
              <a:t>2D Arrays</a:t>
            </a:r>
          </a:p>
          <a:p>
            <a:pPr lvl="1"/>
            <a:r>
              <a:rPr lang="en-US" dirty="0"/>
              <a:t>Object Oriented Programming</a:t>
            </a:r>
          </a:p>
          <a:p>
            <a:pPr lvl="2"/>
            <a:r>
              <a:rPr lang="en-US" dirty="0"/>
              <a:t>Interfaces </a:t>
            </a:r>
          </a:p>
          <a:p>
            <a:pPr lvl="2"/>
            <a:r>
              <a:rPr lang="en-US" dirty="0"/>
              <a:t>Separation of Concerns</a:t>
            </a:r>
          </a:p>
        </p:txBody>
      </p:sp>
    </p:spTree>
    <p:extLst>
      <p:ext uri="{BB962C8B-B14F-4D97-AF65-F5344CB8AC3E}">
        <p14:creationId xmlns:p14="http://schemas.microsoft.com/office/powerpoint/2010/main" val="2251508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Why 122?</a:t>
            </a:r>
            <a:endParaRPr/>
          </a:p>
        </p:txBody>
      </p:sp>
      <p:sp>
        <p:nvSpPr>
          <p:cNvPr id="147" name="Google Shape;147;p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 Build a strong foundation of data structures that will let you tackle the biggest problems in computing</a:t>
            </a:r>
            <a:endParaRPr/>
          </a:p>
        </p:txBody>
      </p:sp>
      <p:grpSp>
        <p:nvGrpSpPr>
          <p:cNvPr id="148" name="Google Shape;148;p7"/>
          <p:cNvGrpSpPr/>
          <p:nvPr/>
        </p:nvGrpSpPr>
        <p:grpSpPr>
          <a:xfrm>
            <a:off x="5507102" y="2566740"/>
            <a:ext cx="2096101" cy="1056602"/>
            <a:chOff x="5450377" y="3377288"/>
            <a:chExt cx="2096101" cy="1056602"/>
          </a:xfrm>
        </p:grpSpPr>
        <p:sp>
          <p:nvSpPr>
            <p:cNvPr id="149" name="Google Shape;149;p7"/>
            <p:cNvSpPr/>
            <p:nvPr/>
          </p:nvSpPr>
          <p:spPr>
            <a:xfrm>
              <a:off x="5450377" y="3377288"/>
              <a:ext cx="2096101" cy="1056602"/>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0" name="Google Shape;150;p7"/>
            <p:cNvSpPr txBox="1"/>
            <p:nvPr/>
          </p:nvSpPr>
          <p:spPr>
            <a:xfrm>
              <a:off x="5496097" y="3720125"/>
              <a:ext cx="2004600" cy="369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122 Data Structures</a:t>
              </a:r>
              <a:endParaRPr/>
            </a:p>
          </p:txBody>
        </p:sp>
      </p:grpSp>
      <p:sp>
        <p:nvSpPr>
          <p:cNvPr id="151" name="Google Shape;151;p7"/>
          <p:cNvSpPr/>
          <p:nvPr/>
        </p:nvSpPr>
        <p:spPr>
          <a:xfrm>
            <a:off x="7877418" y="2913557"/>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 name="Google Shape;152;p7"/>
          <p:cNvSpPr/>
          <p:nvPr/>
        </p:nvSpPr>
        <p:spPr>
          <a:xfrm rot="10800000">
            <a:off x="4782578" y="2913548"/>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 name="Google Shape;153;p7"/>
          <p:cNvSpPr/>
          <p:nvPr/>
        </p:nvSpPr>
        <p:spPr>
          <a:xfrm rot="5400000">
            <a:off x="6273240" y="3810232"/>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4" name="Google Shape;154;p7" descr="Picture 6"/>
          <p:cNvPicPr preferRelativeResize="0"/>
          <p:nvPr/>
        </p:nvPicPr>
        <p:blipFill rotWithShape="1">
          <a:blip r:embed="rId3">
            <a:alphaModFix/>
          </a:blip>
          <a:srcRect/>
          <a:stretch/>
        </p:blipFill>
        <p:spPr>
          <a:xfrm>
            <a:off x="8601951" y="2339748"/>
            <a:ext cx="3099553" cy="2939033"/>
          </a:xfrm>
          <a:prstGeom prst="rect">
            <a:avLst/>
          </a:prstGeom>
          <a:noFill/>
          <a:ln>
            <a:noFill/>
          </a:ln>
        </p:spPr>
      </p:pic>
      <p:pic>
        <p:nvPicPr>
          <p:cNvPr id="155" name="Google Shape;155;p7"/>
          <p:cNvPicPr preferRelativeResize="0"/>
          <p:nvPr/>
        </p:nvPicPr>
        <p:blipFill>
          <a:blip r:embed="rId4">
            <a:alphaModFix/>
          </a:blip>
          <a:stretch>
            <a:fillRect/>
          </a:stretch>
        </p:blipFill>
        <p:spPr>
          <a:xfrm>
            <a:off x="5134478" y="4360103"/>
            <a:ext cx="2841345" cy="2224775"/>
          </a:xfrm>
          <a:prstGeom prst="rect">
            <a:avLst/>
          </a:prstGeom>
          <a:noFill/>
          <a:ln>
            <a:noFill/>
          </a:ln>
        </p:spPr>
      </p:pic>
      <p:pic>
        <p:nvPicPr>
          <p:cNvPr id="156" name="Google Shape;156;p7"/>
          <p:cNvPicPr preferRelativeResize="0"/>
          <p:nvPr/>
        </p:nvPicPr>
        <p:blipFill>
          <a:blip r:embed="rId5">
            <a:alphaModFix/>
          </a:blip>
          <a:stretch>
            <a:fillRect/>
          </a:stretch>
        </p:blipFill>
        <p:spPr>
          <a:xfrm>
            <a:off x="1185901" y="2339758"/>
            <a:ext cx="3495276" cy="30168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6A987-B8B4-AA4C-9060-96A5C9434516}"/>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43A2695B-4502-224D-B0DE-5F47AD206082}"/>
              </a:ext>
            </a:extLst>
          </p:cNvPr>
          <p:cNvSpPr>
            <a:spLocks noGrp="1"/>
          </p:cNvSpPr>
          <p:nvPr>
            <p:ph idx="1"/>
          </p:nvPr>
        </p:nvSpPr>
        <p:spPr>
          <a:xfrm>
            <a:off x="838200" y="1371602"/>
            <a:ext cx="10515600" cy="1087394"/>
          </a:xfrm>
        </p:spPr>
        <p:txBody>
          <a:bodyPr>
            <a:normAutofit fontScale="92500"/>
          </a:bodyPr>
          <a:lstStyle/>
          <a:p>
            <a:pPr marL="0" indent="0">
              <a:buNone/>
            </a:pPr>
            <a:r>
              <a:rPr lang="en-US" dirty="0"/>
              <a:t>2. Learn an important structural pattern for representing </a:t>
            </a:r>
            <a:r>
              <a:rPr lang="en-US" b="1" dirty="0"/>
              <a:t>objects </a:t>
            </a:r>
            <a:r>
              <a:rPr lang="en-US" dirty="0"/>
              <a:t>in code to make our code more </a:t>
            </a:r>
            <a:r>
              <a:rPr lang="en-US" b="1" dirty="0"/>
              <a:t>reusable</a:t>
            </a:r>
            <a:r>
              <a:rPr lang="en-US" dirty="0"/>
              <a:t> and </a:t>
            </a:r>
            <a:r>
              <a:rPr lang="en-US" b="1" dirty="0"/>
              <a:t>maintainable</a:t>
            </a:r>
            <a:r>
              <a:rPr lang="en-US" dirty="0"/>
              <a:t> and </a:t>
            </a:r>
            <a:r>
              <a:rPr lang="en-US" b="1" dirty="0"/>
              <a:t>easier to understand.</a:t>
            </a:r>
          </a:p>
        </p:txBody>
      </p:sp>
      <p:sp>
        <p:nvSpPr>
          <p:cNvPr id="4" name="Content Placeholder 2">
            <a:extLst>
              <a:ext uri="{FF2B5EF4-FFF2-40B4-BE49-F238E27FC236}">
                <a16:creationId xmlns:a16="http://schemas.microsoft.com/office/drawing/2014/main" id="{22FB297C-5BB5-CF40-8DF1-E935E4C97E18}"/>
              </a:ext>
            </a:extLst>
          </p:cNvPr>
          <p:cNvSpPr txBox="1">
            <a:spLocks/>
          </p:cNvSpPr>
          <p:nvPr/>
        </p:nvSpPr>
        <p:spPr>
          <a:xfrm>
            <a:off x="838200" y="2714196"/>
            <a:ext cx="5257800" cy="2772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Java is designed around this idea of objects. We haven’t been leveraging that yet!</a:t>
            </a:r>
          </a:p>
          <a:p>
            <a:endParaRPr lang="en-US" dirty="0"/>
          </a:p>
          <a:p>
            <a:r>
              <a:rPr lang="en-US" dirty="0"/>
              <a:t>Used in almost every real-world software project.</a:t>
            </a:r>
          </a:p>
        </p:txBody>
      </p:sp>
      <p:pic>
        <p:nvPicPr>
          <p:cNvPr id="6146" name="Picture 2" descr="Object Oriented Programming or OOP Paradigm Explanation Outline Diagram  Stock Vector - Illustration of software, management: 239724045">
            <a:extLst>
              <a:ext uri="{FF2B5EF4-FFF2-40B4-BE49-F238E27FC236}">
                <a16:creationId xmlns:a16="http://schemas.microsoft.com/office/drawing/2014/main" id="{757B7AC3-3C7E-D84D-80BC-D3D5FB23A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723" y="2415665"/>
            <a:ext cx="3328694" cy="351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13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B5DF-A241-CD9C-0C4B-A48C9DD682EF}"/>
              </a:ext>
            </a:extLst>
          </p:cNvPr>
          <p:cNvSpPr>
            <a:spLocks noGrp="1"/>
          </p:cNvSpPr>
          <p:nvPr>
            <p:ph type="title"/>
          </p:nvPr>
        </p:nvSpPr>
        <p:spPr/>
        <p:txBody>
          <a:bodyPr/>
          <a:lstStyle/>
          <a:p>
            <a:r>
              <a:rPr lang="en-US" dirty="0"/>
              <a:t>Review So Far</a:t>
            </a:r>
          </a:p>
        </p:txBody>
      </p:sp>
      <p:sp>
        <p:nvSpPr>
          <p:cNvPr id="4" name="TextBox 3">
            <a:extLst>
              <a:ext uri="{FF2B5EF4-FFF2-40B4-BE49-F238E27FC236}">
                <a16:creationId xmlns:a16="http://schemas.microsoft.com/office/drawing/2014/main" id="{4F9763A1-72D7-79E8-2124-35E75A3F7AB6}"/>
              </a:ext>
            </a:extLst>
          </p:cNvPr>
          <p:cNvSpPr txBox="1"/>
          <p:nvPr/>
        </p:nvSpPr>
        <p:spPr>
          <a:xfrm>
            <a:off x="2597978" y="1242529"/>
            <a:ext cx="3498022" cy="2062103"/>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CS Concepts</a:t>
            </a:r>
          </a:p>
          <a:p>
            <a:pPr marL="285750" indent="-285750" eaLnBrk="1" fontAlgn="auto" hangingPunct="1">
              <a:spcBef>
                <a:spcPts val="0"/>
              </a:spcBef>
              <a:spcAft>
                <a:spcPts val="0"/>
              </a:spcAft>
              <a:buFont typeface="Arial" charset="0"/>
              <a:buChar char="•"/>
              <a:defRPr/>
            </a:pPr>
            <a:r>
              <a:rPr lang="en-US" sz="2000" dirty="0"/>
              <a:t>Problem Solving</a:t>
            </a:r>
          </a:p>
          <a:p>
            <a:pPr marL="285750" indent="-285750" eaLnBrk="1" fontAlgn="auto" hangingPunct="1">
              <a:spcBef>
                <a:spcPts val="0"/>
              </a:spcBef>
              <a:spcAft>
                <a:spcPts val="0"/>
              </a:spcAft>
              <a:buFont typeface="Arial" charset="0"/>
              <a:buChar char="•"/>
              <a:defRPr/>
            </a:pPr>
            <a:r>
              <a:rPr lang="en-US" sz="2000" dirty="0"/>
              <a:t>Functional Decomposition</a:t>
            </a:r>
          </a:p>
          <a:p>
            <a:pPr marL="285750" indent="-285750" eaLnBrk="1" fontAlgn="auto" hangingPunct="1">
              <a:spcBef>
                <a:spcPts val="0"/>
              </a:spcBef>
              <a:spcAft>
                <a:spcPts val="0"/>
              </a:spcAft>
              <a:buFont typeface="Arial" charset="0"/>
              <a:buChar char="•"/>
              <a:defRPr/>
            </a:pPr>
            <a:r>
              <a:rPr lang="en-US" sz="2000" dirty="0"/>
              <a:t>Debugging</a:t>
            </a:r>
          </a:p>
          <a:p>
            <a:pPr marL="285750" indent="-285750" eaLnBrk="1" fontAlgn="auto" hangingPunct="1">
              <a:spcBef>
                <a:spcPts val="0"/>
              </a:spcBef>
              <a:spcAft>
                <a:spcPts val="0"/>
              </a:spcAft>
              <a:buFont typeface="Arial" charset="0"/>
              <a:buChar char="•"/>
              <a:defRPr/>
            </a:pPr>
            <a:r>
              <a:rPr lang="en-US" sz="2000" dirty="0"/>
              <a:t>Testing</a:t>
            </a:r>
          </a:p>
          <a:p>
            <a:pPr marL="285750" indent="-285750" eaLnBrk="1" fontAlgn="auto" hangingPunct="1">
              <a:spcBef>
                <a:spcPts val="0"/>
              </a:spcBef>
              <a:spcAft>
                <a:spcPts val="0"/>
              </a:spcAft>
              <a:buFont typeface="Arial" charset="0"/>
              <a:buChar char="•"/>
              <a:defRPr/>
            </a:pPr>
            <a:r>
              <a:rPr lang="en-US" sz="2000" dirty="0"/>
              <a:t>Third Party Libraries*</a:t>
            </a:r>
          </a:p>
        </p:txBody>
      </p:sp>
      <p:sp>
        <p:nvSpPr>
          <p:cNvPr id="5" name="TextBox 4">
            <a:extLst>
              <a:ext uri="{FF2B5EF4-FFF2-40B4-BE49-F238E27FC236}">
                <a16:creationId xmlns:a16="http://schemas.microsoft.com/office/drawing/2014/main" id="{B03A234B-59F5-E23A-7836-AD9E1E7DF515}"/>
              </a:ext>
            </a:extLst>
          </p:cNvPr>
          <p:cNvSpPr txBox="1"/>
          <p:nvPr/>
        </p:nvSpPr>
        <p:spPr>
          <a:xfrm>
            <a:off x="6279375" y="1219200"/>
            <a:ext cx="5148943" cy="2062103"/>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Java Language</a:t>
            </a:r>
          </a:p>
          <a:p>
            <a:pPr marL="285750" indent="-285750" defTabSz="914400" eaLnBrk="1" fontAlgn="auto" hangingPunct="1">
              <a:spcBef>
                <a:spcPts val="0"/>
              </a:spcBef>
              <a:spcAft>
                <a:spcPts val="0"/>
              </a:spcAft>
              <a:buFont typeface="Arial" charset="0"/>
              <a:buChar char="•"/>
              <a:defRPr/>
            </a:pPr>
            <a:r>
              <a:rPr lang="en-US" sz="2000" dirty="0"/>
              <a:t>File I/O</a:t>
            </a:r>
          </a:p>
          <a:p>
            <a:pPr marL="285750" indent="-285750" defTabSz="914400" eaLnBrk="1" fontAlgn="auto" hangingPunct="1">
              <a:spcBef>
                <a:spcPts val="0"/>
              </a:spcBef>
              <a:spcAft>
                <a:spcPts val="0"/>
              </a:spcAft>
              <a:buFont typeface="Arial" charset="0"/>
              <a:buChar char="•"/>
              <a:defRPr/>
            </a:pPr>
            <a:r>
              <a:rPr lang="en-US" sz="2000" dirty="0"/>
              <a:t>Iterators and For-each Loops</a:t>
            </a:r>
          </a:p>
          <a:p>
            <a:pPr marL="285750" indent="-285750" defTabSz="914400" eaLnBrk="1" fontAlgn="auto" hangingPunct="1">
              <a:spcBef>
                <a:spcPts val="0"/>
              </a:spcBef>
              <a:spcAft>
                <a:spcPts val="0"/>
              </a:spcAft>
              <a:buFont typeface="Arial" charset="0"/>
              <a:buChar char="•"/>
              <a:defRPr/>
            </a:pPr>
            <a:r>
              <a:rPr lang="en-US" sz="2000" dirty="0"/>
              <a:t>Exceptions</a:t>
            </a:r>
          </a:p>
          <a:p>
            <a:pPr marL="285750" indent="-285750">
              <a:buFont typeface="Arial" charset="0"/>
              <a:buChar char="•"/>
              <a:defRPr/>
            </a:pPr>
            <a:r>
              <a:rPr lang="en-US" sz="2000" dirty="0"/>
              <a:t>Reference Semantics</a:t>
            </a:r>
          </a:p>
          <a:p>
            <a:pPr marL="285750" indent="-285750" defTabSz="914400" eaLnBrk="1" fontAlgn="auto" hangingPunct="1">
              <a:spcBef>
                <a:spcPts val="0"/>
              </a:spcBef>
              <a:spcAft>
                <a:spcPts val="0"/>
              </a:spcAft>
              <a:buFont typeface="Arial" charset="0"/>
              <a:buChar char="•"/>
              <a:defRPr/>
            </a:pPr>
            <a:r>
              <a:rPr lang="en-US" sz="2000" dirty="0"/>
              <a:t>JUnit*</a:t>
            </a:r>
          </a:p>
        </p:txBody>
      </p:sp>
      <p:sp>
        <p:nvSpPr>
          <p:cNvPr id="3" name="TextBox 2">
            <a:extLst>
              <a:ext uri="{FF2B5EF4-FFF2-40B4-BE49-F238E27FC236}">
                <a16:creationId xmlns:a16="http://schemas.microsoft.com/office/drawing/2014/main" id="{465D5965-6CE0-4816-8BC6-5EA0B8518914}"/>
              </a:ext>
            </a:extLst>
          </p:cNvPr>
          <p:cNvSpPr txBox="1"/>
          <p:nvPr/>
        </p:nvSpPr>
        <p:spPr>
          <a:xfrm>
            <a:off x="4540927" y="3515143"/>
            <a:ext cx="3062570" cy="2677656"/>
          </a:xfrm>
          <a:prstGeom prst="rect">
            <a:avLst/>
          </a:prstGeom>
          <a:noFill/>
        </p:spPr>
        <p:txBody>
          <a:bodyPr wrap="none" rtlCol="0">
            <a:spAutoFit/>
          </a:bodyPr>
          <a:lstStyle/>
          <a:p>
            <a:pPr defTabSz="914400" eaLnBrk="1" fontAlgn="auto" hangingPunct="1">
              <a:spcBef>
                <a:spcPts val="0"/>
              </a:spcBef>
              <a:spcAft>
                <a:spcPts val="0"/>
              </a:spcAft>
              <a:defRPr/>
            </a:pPr>
            <a:r>
              <a:rPr lang="en-US" sz="2800" b="1" u="sng" dirty="0"/>
              <a:t>Java Collections</a:t>
            </a:r>
          </a:p>
          <a:p>
            <a:pPr marL="285750" indent="-285750" defTabSz="914400" eaLnBrk="1" fontAlgn="auto" hangingPunct="1">
              <a:spcBef>
                <a:spcPts val="0"/>
              </a:spcBef>
              <a:spcAft>
                <a:spcPts val="0"/>
              </a:spcAft>
              <a:buFont typeface="Arial" charset="0"/>
              <a:buChar char="•"/>
              <a:defRPr/>
            </a:pPr>
            <a:r>
              <a:rPr lang="en-US" sz="2000" dirty="0"/>
              <a:t>Arrays / 2D Arrays</a:t>
            </a:r>
          </a:p>
          <a:p>
            <a:pPr marL="285750" indent="-285750" defTabSz="914400" eaLnBrk="1" fontAlgn="auto" hangingPunct="1">
              <a:spcBef>
                <a:spcPts val="0"/>
              </a:spcBef>
              <a:spcAft>
                <a:spcPts val="0"/>
              </a:spcAft>
              <a:buFont typeface="Arial" charset="0"/>
              <a:buChar char="•"/>
              <a:defRPr/>
            </a:pPr>
            <a:r>
              <a:rPr lang="en-US" sz="2000" dirty="0" err="1"/>
              <a:t>ArrayList</a:t>
            </a:r>
            <a:endParaRPr lang="en-US" sz="2000" dirty="0"/>
          </a:p>
          <a:p>
            <a:pPr marL="285750" indent="-285750" defTabSz="914400" eaLnBrk="1" fontAlgn="auto" hangingPunct="1">
              <a:spcBef>
                <a:spcPts val="0"/>
              </a:spcBef>
              <a:spcAft>
                <a:spcPts val="0"/>
              </a:spcAft>
              <a:buFont typeface="Arial" charset="0"/>
              <a:buChar char="•"/>
              <a:defRPr/>
            </a:pPr>
            <a:r>
              <a:rPr lang="en-US" sz="2000" dirty="0"/>
              <a:t>LinkedList</a:t>
            </a:r>
          </a:p>
          <a:p>
            <a:pPr marL="285750" indent="-285750" defTabSz="914400" eaLnBrk="1" fontAlgn="auto" hangingPunct="1">
              <a:spcBef>
                <a:spcPts val="0"/>
              </a:spcBef>
              <a:spcAft>
                <a:spcPts val="0"/>
              </a:spcAft>
              <a:buFont typeface="Arial" charset="0"/>
              <a:buChar char="•"/>
              <a:defRPr/>
            </a:pPr>
            <a:r>
              <a:rPr lang="en-US" sz="2000" dirty="0"/>
              <a:t>Stack</a:t>
            </a:r>
          </a:p>
          <a:p>
            <a:pPr marL="285750" indent="-285750" defTabSz="914400" eaLnBrk="1" fontAlgn="auto" hangingPunct="1">
              <a:spcBef>
                <a:spcPts val="0"/>
              </a:spcBef>
              <a:spcAft>
                <a:spcPts val="0"/>
              </a:spcAft>
              <a:buFont typeface="Arial" charset="0"/>
              <a:buChar char="•"/>
              <a:defRPr/>
            </a:pPr>
            <a:r>
              <a:rPr lang="en-US" sz="2000" dirty="0" err="1"/>
              <a:t>TreeSet</a:t>
            </a:r>
            <a:r>
              <a:rPr lang="en-US" sz="2000" dirty="0"/>
              <a:t> / </a:t>
            </a:r>
            <a:r>
              <a:rPr lang="en-US" sz="2000" dirty="0" err="1"/>
              <a:t>TreeMap</a:t>
            </a:r>
            <a:endParaRPr lang="en-US" sz="2000" dirty="0"/>
          </a:p>
          <a:p>
            <a:pPr marL="285750" indent="-285750" defTabSz="914400" eaLnBrk="1" fontAlgn="auto" hangingPunct="1">
              <a:spcBef>
                <a:spcPts val="0"/>
              </a:spcBef>
              <a:spcAft>
                <a:spcPts val="0"/>
              </a:spcAft>
              <a:buFont typeface="Arial" charset="0"/>
              <a:buChar char="•"/>
              <a:defRPr/>
            </a:pPr>
            <a:r>
              <a:rPr lang="en-US" sz="2000" dirty="0"/>
              <a:t>HashSet / HashMap</a:t>
            </a:r>
          </a:p>
          <a:p>
            <a:pPr marL="285750" indent="-285750" defTabSz="914400" eaLnBrk="1" fontAlgn="auto" hangingPunct="1">
              <a:spcBef>
                <a:spcPts val="0"/>
              </a:spcBef>
              <a:spcAft>
                <a:spcPts val="0"/>
              </a:spcAft>
              <a:buFont typeface="Arial" charset="0"/>
              <a:buChar char="•"/>
              <a:defRPr/>
            </a:pPr>
            <a:r>
              <a:rPr lang="en-US" sz="2000" dirty="0"/>
              <a:t>Interfaces for Collections</a:t>
            </a:r>
          </a:p>
        </p:txBody>
      </p:sp>
      <p:sp>
        <p:nvSpPr>
          <p:cNvPr id="6" name="TextBox 5">
            <a:extLst>
              <a:ext uri="{FF2B5EF4-FFF2-40B4-BE49-F238E27FC236}">
                <a16:creationId xmlns:a16="http://schemas.microsoft.com/office/drawing/2014/main" id="{76876C39-9A07-40BE-ADDD-0B62793EFF37}"/>
              </a:ext>
            </a:extLst>
          </p:cNvPr>
          <p:cNvSpPr txBox="1"/>
          <p:nvPr/>
        </p:nvSpPr>
        <p:spPr>
          <a:xfrm>
            <a:off x="1187450" y="3502086"/>
            <a:ext cx="4459357" cy="2369880"/>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Data Structures</a:t>
            </a:r>
          </a:p>
          <a:p>
            <a:pPr marL="285750" indent="-285750" defTabSz="914400" eaLnBrk="1" fontAlgn="auto" hangingPunct="1">
              <a:spcBef>
                <a:spcPts val="0"/>
              </a:spcBef>
              <a:spcAft>
                <a:spcPts val="0"/>
              </a:spcAft>
              <a:buFont typeface="Arial" charset="0"/>
              <a:buChar char="•"/>
              <a:defRPr/>
            </a:pPr>
            <a:r>
              <a:rPr lang="en-US" sz="2000" dirty="0"/>
              <a:t>ADTs</a:t>
            </a:r>
          </a:p>
          <a:p>
            <a:pPr marL="285750" indent="-285750" defTabSz="914400" eaLnBrk="1" fontAlgn="auto" hangingPunct="1">
              <a:spcBef>
                <a:spcPts val="0"/>
              </a:spcBef>
              <a:spcAft>
                <a:spcPts val="0"/>
              </a:spcAft>
              <a:buFont typeface="Arial" charset="0"/>
              <a:buChar char="•"/>
              <a:defRPr/>
            </a:pPr>
            <a:r>
              <a:rPr lang="en-US" sz="2000" dirty="0"/>
              <a:t>Lists</a:t>
            </a:r>
          </a:p>
          <a:p>
            <a:pPr marL="285750" indent="-285750" defTabSz="914400" eaLnBrk="1" fontAlgn="auto" hangingPunct="1">
              <a:spcBef>
                <a:spcPts val="0"/>
              </a:spcBef>
              <a:spcAft>
                <a:spcPts val="0"/>
              </a:spcAft>
              <a:buFont typeface="Arial" charset="0"/>
              <a:buChar char="•"/>
              <a:defRPr/>
            </a:pPr>
            <a:r>
              <a:rPr lang="en-US" sz="2000" dirty="0"/>
              <a:t>Stacks</a:t>
            </a:r>
          </a:p>
          <a:p>
            <a:pPr marL="285750" indent="-285750" defTabSz="914400" eaLnBrk="1" fontAlgn="auto" hangingPunct="1">
              <a:spcBef>
                <a:spcPts val="0"/>
              </a:spcBef>
              <a:spcAft>
                <a:spcPts val="0"/>
              </a:spcAft>
              <a:buFont typeface="Arial" charset="0"/>
              <a:buChar char="•"/>
              <a:defRPr/>
            </a:pPr>
            <a:r>
              <a:rPr lang="en-US" sz="2000" dirty="0"/>
              <a:t>Queues</a:t>
            </a:r>
          </a:p>
          <a:p>
            <a:pPr marL="285750" indent="-285750" defTabSz="914400" eaLnBrk="1" fontAlgn="auto" hangingPunct="1">
              <a:spcBef>
                <a:spcPts val="0"/>
              </a:spcBef>
              <a:spcAft>
                <a:spcPts val="0"/>
              </a:spcAft>
              <a:buFont typeface="Arial" charset="0"/>
              <a:buChar char="•"/>
              <a:defRPr/>
            </a:pPr>
            <a:r>
              <a:rPr lang="en-US" sz="2000" dirty="0"/>
              <a:t>Sets</a:t>
            </a:r>
          </a:p>
          <a:p>
            <a:pPr marL="285750" indent="-285750" defTabSz="914400" eaLnBrk="1" fontAlgn="auto" hangingPunct="1">
              <a:spcBef>
                <a:spcPts val="0"/>
              </a:spcBef>
              <a:spcAft>
                <a:spcPts val="0"/>
              </a:spcAft>
              <a:buFont typeface="Arial" charset="0"/>
              <a:buChar char="•"/>
              <a:defRPr/>
            </a:pPr>
            <a:r>
              <a:rPr lang="en-US" sz="2000" dirty="0"/>
              <a:t>Maps</a:t>
            </a:r>
          </a:p>
        </p:txBody>
      </p:sp>
      <p:sp>
        <p:nvSpPr>
          <p:cNvPr id="7" name="TextBox 6">
            <a:extLst>
              <a:ext uri="{FF2B5EF4-FFF2-40B4-BE49-F238E27FC236}">
                <a16:creationId xmlns:a16="http://schemas.microsoft.com/office/drawing/2014/main" id="{ED183B71-9724-4709-AB7F-AE2F1C44BA1A}"/>
              </a:ext>
            </a:extLst>
          </p:cNvPr>
          <p:cNvSpPr txBox="1"/>
          <p:nvPr/>
        </p:nvSpPr>
        <p:spPr>
          <a:xfrm>
            <a:off x="8140629" y="3515143"/>
            <a:ext cx="2571858" cy="2369880"/>
          </a:xfrm>
          <a:prstGeom prst="rect">
            <a:avLst/>
          </a:prstGeom>
          <a:noFill/>
        </p:spPr>
        <p:txBody>
          <a:bodyPr wrap="none" rtlCol="0">
            <a:spAutoFit/>
          </a:bodyPr>
          <a:lstStyle/>
          <a:p>
            <a:pPr defTabSz="914400" eaLnBrk="1" fontAlgn="auto" hangingPunct="1">
              <a:spcBef>
                <a:spcPts val="0"/>
              </a:spcBef>
              <a:spcAft>
                <a:spcPts val="0"/>
              </a:spcAft>
              <a:defRPr/>
            </a:pPr>
            <a:r>
              <a:rPr lang="en-US" sz="2800" b="1" u="sng" dirty="0"/>
              <a:t>Object Oriented</a:t>
            </a:r>
          </a:p>
          <a:p>
            <a:pPr marL="285750" indent="-285750" defTabSz="914400" eaLnBrk="1" fontAlgn="auto" hangingPunct="1">
              <a:spcBef>
                <a:spcPts val="0"/>
              </a:spcBef>
              <a:spcAft>
                <a:spcPts val="0"/>
              </a:spcAft>
              <a:buFont typeface="Arial" charset="0"/>
              <a:buChar char="•"/>
              <a:defRPr/>
            </a:pPr>
            <a:r>
              <a:rPr lang="en-US" sz="2000" dirty="0"/>
              <a:t>Instance variables</a:t>
            </a:r>
          </a:p>
          <a:p>
            <a:pPr marL="285750" indent="-285750" defTabSz="914400" eaLnBrk="1" fontAlgn="auto" hangingPunct="1">
              <a:spcBef>
                <a:spcPts val="0"/>
              </a:spcBef>
              <a:spcAft>
                <a:spcPts val="0"/>
              </a:spcAft>
              <a:buFont typeface="Arial" charset="0"/>
              <a:buChar char="•"/>
              <a:defRPr/>
            </a:pPr>
            <a:r>
              <a:rPr lang="en-US" sz="2000" dirty="0"/>
              <a:t>Instance methods</a:t>
            </a:r>
          </a:p>
          <a:p>
            <a:pPr marL="285750" indent="-285750">
              <a:buFont typeface="Arial" charset="0"/>
              <a:buChar char="•"/>
              <a:defRPr/>
            </a:pPr>
            <a:r>
              <a:rPr lang="en-US" sz="2000" dirty="0"/>
              <a:t>Interfaces</a:t>
            </a:r>
          </a:p>
          <a:p>
            <a:pPr marL="285750" indent="-285750" defTabSz="914400" eaLnBrk="1" fontAlgn="auto" hangingPunct="1">
              <a:spcBef>
                <a:spcPts val="0"/>
              </a:spcBef>
              <a:spcAft>
                <a:spcPts val="0"/>
              </a:spcAft>
              <a:buFont typeface="Arial" charset="0"/>
              <a:buChar char="•"/>
              <a:defRPr/>
            </a:pPr>
            <a:r>
              <a:rPr lang="en-US" sz="2000" dirty="0"/>
              <a:t>Abstraction</a:t>
            </a:r>
          </a:p>
          <a:p>
            <a:pPr marL="285750" indent="-285750" defTabSz="914400" eaLnBrk="1" fontAlgn="auto" hangingPunct="1">
              <a:spcBef>
                <a:spcPts val="0"/>
              </a:spcBef>
              <a:spcAft>
                <a:spcPts val="0"/>
              </a:spcAft>
              <a:buFont typeface="Arial" charset="0"/>
              <a:buChar char="•"/>
              <a:defRPr/>
            </a:pPr>
            <a:r>
              <a:rPr lang="en-US" sz="2000" dirty="0"/>
              <a:t>Encapsulation</a:t>
            </a:r>
          </a:p>
          <a:p>
            <a:pPr marL="285750" indent="-285750">
              <a:buFont typeface="Arial" charset="0"/>
              <a:buChar char="•"/>
              <a:defRPr/>
            </a:pPr>
            <a:r>
              <a:rPr lang="en-US" sz="2000" dirty="0"/>
              <a:t>Client/Implementer</a:t>
            </a:r>
          </a:p>
        </p:txBody>
      </p:sp>
    </p:spTree>
    <p:extLst>
      <p:ext uri="{BB962C8B-B14F-4D97-AF65-F5344CB8AC3E}">
        <p14:creationId xmlns:p14="http://schemas.microsoft.com/office/powerpoint/2010/main" val="2454680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Looking Back</a:t>
            </a:r>
          </a:p>
          <a:p>
            <a:pPr>
              <a:spcAft>
                <a:spcPts val="1200"/>
              </a:spcAft>
            </a:pPr>
            <a:r>
              <a:rPr lang="en-US" b="1" dirty="0">
                <a:solidFill>
                  <a:schemeClr val="accent5"/>
                </a:solidFill>
              </a:rPr>
              <a:t>Looking Forward</a:t>
            </a:r>
          </a:p>
          <a:p>
            <a:pPr>
              <a:spcAft>
                <a:spcPts val="1200"/>
              </a:spcAft>
            </a:pPr>
            <a:r>
              <a:rPr lang="en-US" dirty="0"/>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779841" y="2109784"/>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314969"/>
      </p:ext>
    </p:extLst>
  </p:cSld>
  <p:clrMapOvr>
    <a:masterClrMapping/>
  </p:clrMapOvr>
</p:sld>
</file>

<file path=ppt/theme/theme1.xml><?xml version="1.0" encoding="utf-8"?>
<a:theme xmlns:a="http://schemas.openxmlformats.org/drawingml/2006/main" name="CSE 373 Summer 2020">
  <a:themeElements>
    <a:clrScheme name="CSE 373 20su">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34669</TotalTime>
  <Words>1133</Words>
  <Application>Microsoft Office PowerPoint</Application>
  <PresentationFormat>Widescreen</PresentationFormat>
  <Paragraphs>213</Paragraphs>
  <Slides>21</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ＭＳ Ｐゴシック</vt:lpstr>
      <vt:lpstr>Arial</vt:lpstr>
      <vt:lpstr>Calibri</vt:lpstr>
      <vt:lpstr>Consolas</vt:lpstr>
      <vt:lpstr>Montserrat</vt:lpstr>
      <vt:lpstr>Montserrat ExtraBold</vt:lpstr>
      <vt:lpstr>Montserrat SemiBold</vt:lpstr>
      <vt:lpstr>System Font Regular</vt:lpstr>
      <vt:lpstr>Wingdings</vt:lpstr>
      <vt:lpstr>Wingdings 2</vt:lpstr>
      <vt:lpstr>CSE 373 Summer 2020</vt:lpstr>
      <vt:lpstr>Victory Lap &amp; Next Steps</vt:lpstr>
      <vt:lpstr>Announcements</vt:lpstr>
      <vt:lpstr>You Made It!</vt:lpstr>
      <vt:lpstr>Lecture Outline</vt:lpstr>
      <vt:lpstr>CSE 121 (or CS1) vs. CSE 122</vt:lpstr>
      <vt:lpstr>Why 122?</vt:lpstr>
      <vt:lpstr>Why 122?</vt:lpstr>
      <vt:lpstr>Review So Far</vt:lpstr>
      <vt:lpstr>Lecture Outline</vt:lpstr>
      <vt:lpstr>What Can Come Next?</vt:lpstr>
      <vt:lpstr>What Project?</vt:lpstr>
      <vt:lpstr>What Language?</vt:lpstr>
      <vt:lpstr>What Library?</vt:lpstr>
      <vt:lpstr>What Classes?</vt:lpstr>
      <vt:lpstr>What is CSE?</vt:lpstr>
      <vt:lpstr>What is CSE?</vt:lpstr>
      <vt:lpstr>Research Beyond Programming</vt:lpstr>
      <vt:lpstr>Lecture Outline</vt:lpstr>
      <vt:lpstr>Thank You! (Students)</vt:lpstr>
      <vt:lpstr>Thank You! (TAs)</vt:lpstr>
      <vt:lpstr>Ask Me Anything AMA sli.do   #cse122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Aaron S Johnston</dc:creator>
  <cp:keywords/>
  <dc:description/>
  <cp:lastModifiedBy>Brett Wortzman</cp:lastModifiedBy>
  <cp:revision>492</cp:revision>
  <cp:lastPrinted>2022-09-27T21:33:44Z</cp:lastPrinted>
  <dcterms:created xsi:type="dcterms:W3CDTF">2020-06-13T06:27:42Z</dcterms:created>
  <dcterms:modified xsi:type="dcterms:W3CDTF">2025-06-06T20:49:53Z</dcterms:modified>
  <cp:category/>
</cp:coreProperties>
</file>