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/>
    <p:restoredTop sz="94558"/>
  </p:normalViewPr>
  <p:slideViewPr>
    <p:cSldViewPr snapToGrid="0">
      <p:cViewPr>
        <p:scale>
          <a:sx n="82" d="100"/>
          <a:sy n="82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 dirty="0"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7196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83C887BF-57D2-A3E9-748A-DE98BD119F7E}"/>
              </a:ext>
            </a:extLst>
          </p:cNvPr>
          <p:cNvSpPr txBox="1"/>
          <p:nvPr userDrawn="1"/>
        </p:nvSpPr>
        <p:spPr>
          <a:xfrm>
            <a:off x="8379355" y="4535782"/>
            <a:ext cx="2105765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D25B58E1-49E4-1118-6A27-AC8E278498E1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0F93066D-71ED-B121-3D87-C4E351BC21E5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67EB0BBD-7A5A-4CF1-8E6E-A381E0C2C96E}"/>
              </a:ext>
            </a:extLst>
          </p:cNvPr>
          <p:cNvSpPr txBox="1"/>
          <p:nvPr userDrawn="1"/>
        </p:nvSpPr>
        <p:spPr>
          <a:xfrm>
            <a:off x="8379355" y="478157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Spring 2025 </a:t>
            </a:r>
            <a:endParaRPr dirty="0"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5" y="2472017"/>
            <a:ext cx="44768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What are you going to do during the 3 day weekend?</a:t>
            </a:r>
            <a:endParaRPr sz="1800" i="1" dirty="0"/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ED3FB56D-3C0D-321B-0D13-A15068B1C952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FAF3-865E-41A8-F22E-FE45FB50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465" y="4461164"/>
            <a:ext cx="5084305" cy="201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028F8-52F7-887D-EFC5-9E082748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427" y="5645424"/>
            <a:ext cx="1124348" cy="1124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7053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i="1" dirty="0"/>
              <a:t>interfaces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Collections: What</a:t>
            </a:r>
            <a:r>
              <a:rPr lang="en-US" i="1" dirty="0"/>
              <a:t> </a:t>
            </a:r>
            <a:r>
              <a:rPr lang="en-US" u="sng" dirty="0"/>
              <a:t>classes</a:t>
            </a:r>
            <a:r>
              <a:rPr lang="en-US" i="1" dirty="0"/>
              <a:t> </a:t>
            </a:r>
            <a:r>
              <a:rPr lang="en-US" dirty="0"/>
              <a:t>have we seen so far? </a:t>
            </a:r>
            <a:endParaRPr dirty="0"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 dirty="0"/>
              <a:t>Collections: What</a:t>
            </a:r>
            <a:r>
              <a:rPr lang="en-US" sz="3900" i="1" dirty="0"/>
              <a:t> </a:t>
            </a:r>
            <a:r>
              <a:rPr lang="en-US" sz="3900" u="sng" dirty="0"/>
              <a:t>interfaces</a:t>
            </a:r>
            <a:r>
              <a:rPr lang="en-US" sz="3900" i="1" dirty="0"/>
              <a:t> </a:t>
            </a:r>
            <a:r>
              <a:rPr lang="en-US" sz="3900" dirty="0"/>
              <a:t>have we seen so far? 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i="1" dirty="0"/>
              <a:t>actually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Collections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Resubmission Cycle 5 (R5) out; due May 27</a:t>
            </a:r>
            <a:r>
              <a:rPr lang="en-US" sz="3200" baseline="30000" dirty="0"/>
              <a:t>th</a:t>
            </a:r>
            <a:r>
              <a:rPr lang="en-US" sz="3200" dirty="0"/>
              <a:t> by 11:59 PM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May THURSDAY 29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r>
              <a:rPr lang="en-US" sz="3200" dirty="0"/>
              <a:t>Quiz 2 Tuesday, May 27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Quiz 1 grades out soon!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Optional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Recap of Collections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Dumb Data Structures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Collections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61155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is a Java class that is used to handle situations where a value is </a:t>
            </a:r>
            <a:r>
              <a:rPr lang="en-US" sz="3600" u="sng" dirty="0"/>
              <a:t>sometimes</a:t>
            </a:r>
            <a:r>
              <a:rPr lang="en-US" sz="3600" i="1" dirty="0"/>
              <a:t> </a:t>
            </a:r>
            <a:r>
              <a:rPr lang="en-US" sz="3600" dirty="0"/>
              <a:t>there.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/>
              <a:t>A variable that can </a:t>
            </a:r>
            <a:r>
              <a:rPr lang="en-US" i="1" dirty="0"/>
              <a:t>sometimes</a:t>
            </a:r>
            <a:r>
              <a:rPr lang="en-US" b="1" i="1" dirty="0"/>
              <a:t> </a:t>
            </a:r>
            <a:r>
              <a:rPr lang="en-US" dirty="0"/>
              <a:t>be initialized, based on situation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Tx/>
              <a:buChar char="-"/>
            </a:pPr>
            <a:r>
              <a:rPr lang="en-US" dirty="0">
                <a:latin typeface="Consolas"/>
              </a:rPr>
              <a:t>Optional&lt;String&gt; </a:t>
            </a:r>
            <a:r>
              <a:rPr lang="en-US" dirty="0" err="1">
                <a:latin typeface="Consolas"/>
              </a:rPr>
              <a:t>keepPlaying</a:t>
            </a:r>
            <a:r>
              <a:rPr lang="en-US" dirty="0">
                <a:latin typeface="Consolas"/>
              </a:rPr>
              <a:t> = </a:t>
            </a:r>
            <a:r>
              <a:rPr lang="en-US" dirty="0" err="1">
                <a:latin typeface="Consolas"/>
              </a:rPr>
              <a:t>Optional.empty</a:t>
            </a:r>
            <a:r>
              <a:rPr lang="en-US" dirty="0">
                <a:latin typeface="Consolas"/>
              </a:rPr>
              <a:t>();</a:t>
            </a:r>
          </a:p>
          <a:p>
            <a:pPr indent="-457200">
              <a:buSzPts val="3600"/>
              <a:buFontTx/>
              <a:buChar char="-"/>
            </a:pPr>
            <a:r>
              <a:rPr lang="en-US" dirty="0">
                <a:latin typeface="Consolas"/>
              </a:rPr>
              <a:t>Optional&lt;Integer&gt; </a:t>
            </a:r>
            <a:r>
              <a:rPr lang="en-US" dirty="0" err="1">
                <a:latin typeface="Consolas"/>
              </a:rPr>
              <a:t>maxValue</a:t>
            </a:r>
            <a:r>
              <a:rPr lang="en-US" dirty="0">
                <a:latin typeface="Consolas"/>
              </a:rPr>
              <a:t> = </a:t>
            </a:r>
            <a:r>
              <a:rPr lang="en-US" dirty="0" err="1">
                <a:latin typeface="Consolas"/>
              </a:rPr>
              <a:t>Optional.of</a:t>
            </a:r>
            <a:r>
              <a:rPr lang="en-US" dirty="0">
                <a:latin typeface="Consolas"/>
              </a:rPr>
              <a:t>(-1);</a:t>
            </a:r>
            <a:endParaRPr dirty="0">
              <a:latin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Like a collection, Optional uses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US" sz="3600" dirty="0"/>
              <a:t> to denote the type it contains..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- e.g.,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Optional&lt;String&gt;, Optional&lt;Integer&gt;, Optional&lt;Point&gt;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Optional Methods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38200" y="5573486"/>
            <a:ext cx="10515600" cy="97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The 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Optional</a:t>
            </a:r>
            <a:r>
              <a:rPr lang="en-US" sz="3200" dirty="0"/>
              <a:t> class has more than just these methods, but these are what you’ll need to focus on for this class! </a:t>
            </a:r>
            <a:endParaRPr dirty="0"/>
          </a:p>
        </p:txBody>
      </p:sp>
      <p:graphicFrame>
        <p:nvGraphicFramePr>
          <p:cNvPr id="105" name="Google Shape;105;p14"/>
          <p:cNvGraphicFramePr/>
          <p:nvPr/>
        </p:nvGraphicFramePr>
        <p:xfrm>
          <a:off x="716642" y="1428449"/>
          <a:ext cx="10758700" cy="3799525"/>
        </p:xfrm>
        <a:graphic>
          <a:graphicData uri="http://schemas.openxmlformats.org/drawingml/2006/table">
            <a:tbl>
              <a:tblPr firstRow="1" bandRow="1">
                <a:noFill/>
                <a:tableStyleId>{869ADA97-A8A2-4736-977C-7C38D3967FC4}</a:tableStyleId>
              </a:tblPr>
              <a:tblGrid>
                <a:gridCol w="53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Method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Creates an empty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object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Optional.of(…)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Creates an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object holding the object it’s given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isEmpty()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i="1" dirty="0"/>
                        <a:t>no</a:t>
                      </a:r>
                      <a:r>
                        <a:rPr lang="en-US" sz="1800" dirty="0"/>
                        <a:t> value stored, and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isPresent()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Returns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 dirty="0"/>
                        <a:t> if there </a:t>
                      </a:r>
                      <a:r>
                        <a:rPr lang="en-US" sz="1800" i="1" dirty="0"/>
                        <a:t>is</a:t>
                      </a:r>
                      <a:r>
                        <a:rPr lang="en-US" sz="1800" dirty="0"/>
                        <a:t> a value stored, and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lang="en-US" sz="1800" dirty="0"/>
                        <a:t> otherwise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get()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/>
                        <a:t>Returns the stored object from the </a:t>
                      </a:r>
                      <a:r>
                        <a:rPr lang="en-US" sz="1800" dirty="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Optional</a:t>
                      </a:r>
                      <a:r>
                        <a:rPr lang="en-US" sz="1800" dirty="0"/>
                        <a:t> (if one is stored; otherwise throws a </a:t>
                      </a:r>
                      <a:r>
                        <a:rPr lang="en-US" sz="1800" dirty="0" err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NoSuchElementException</a:t>
                      </a:r>
                      <a:r>
                        <a:rPr lang="en-US" sz="1800" dirty="0"/>
                        <a:t>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Note on Optional Methods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13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isPresent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/>
              <a:t>,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get()</a:t>
            </a:r>
            <a:r>
              <a:rPr lang="en-US" sz="3200" dirty="0"/>
              <a:t> are called like normal instance methods (on an </a:t>
            </a:r>
            <a:r>
              <a:rPr lang="en-US" sz="3200" b="1" u="sng" dirty="0"/>
              <a:t>actual</a:t>
            </a:r>
            <a:r>
              <a:rPr lang="en-US" sz="3200" dirty="0"/>
              <a:t> instance of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200" dirty="0"/>
              <a:t>).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</a:t>
            </a:r>
            <a:r>
              <a:rPr lang="en-US" dirty="0"/>
              <a:t>Example: </a:t>
            </a:r>
            <a:r>
              <a:rPr lang="en-US" dirty="0" err="1">
                <a:latin typeface="Consolas"/>
              </a:rPr>
              <a:t>keepPlaying.isEmpty</a:t>
            </a:r>
            <a:r>
              <a:rPr lang="en-US" dirty="0">
                <a:latin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indent="0">
              <a:buSzPts val="3200"/>
              <a:buNone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Optional.of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(…) </a:t>
            </a:r>
            <a:r>
              <a:rPr lang="en-US" sz="3200" dirty="0"/>
              <a:t>and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Optional.empty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sz="3200" dirty="0">
                <a:latin typeface="Calibri" panose="020F0502020204030204" pitchFamily="34" charset="0"/>
                <a:ea typeface="Consolas"/>
                <a:cs typeface="Calibri" panose="020F0502020204030204" pitchFamily="34" charset="0"/>
                <a:sym typeface="Consolas"/>
              </a:rPr>
              <a:t> </a:t>
            </a:r>
            <a:r>
              <a:rPr lang="en-US" sz="3200" dirty="0"/>
              <a:t>are static and thus called differently (Like the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3200" dirty="0"/>
              <a:t> class methods)</a:t>
            </a:r>
          </a:p>
          <a:p>
            <a:pPr marL="0" indent="0">
              <a:buSzPts val="3200"/>
              <a:buNone/>
            </a:pPr>
            <a:r>
              <a:rPr lang="en-US" sz="3200" dirty="0"/>
              <a:t>    </a:t>
            </a:r>
            <a:r>
              <a:rPr lang="en-US" dirty="0"/>
              <a:t>Example: </a:t>
            </a:r>
            <a:r>
              <a:rPr lang="en-US" sz="2800" dirty="0" err="1">
                <a:latin typeface="Consolas"/>
              </a:rPr>
              <a:t>Optional.empty</a:t>
            </a:r>
            <a:r>
              <a:rPr lang="en-US" sz="2800" dirty="0">
                <a:latin typeface="Consolas"/>
              </a:rPr>
              <a:t>();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/>
              <a:t>Why Optional?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Using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can help programmers avoid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NullPointerException</a:t>
            </a:r>
            <a:r>
              <a:rPr lang="en-US" sz="3600" dirty="0" err="1"/>
              <a:t>s</a:t>
            </a:r>
            <a:r>
              <a:rPr lang="en-US" sz="3600" dirty="0"/>
              <a:t> by making it explicit when a variable may or may not contain a value.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Remember –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There are other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sz="3600" dirty="0"/>
              <a:t> methods (that you should explore in your own time if you’re interested) that can be really useful to cleanly work with data that may or may not be present.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/ Course Example one more time…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Optional&lt;String&gt;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dirty="0"/>
              <a:t> before one is set up?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Optional</a:t>
            </a:r>
            <a:r>
              <a:rPr lang="en-US" dirty="0"/>
              <a:t> to the rescue! 🦸🏻‍♀️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644</Words>
  <Application>Microsoft Office PowerPoint</Application>
  <PresentationFormat>Widescreen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Consolas</vt:lpstr>
      <vt:lpstr>Montserrat ExtraBold</vt:lpstr>
      <vt:lpstr>Montserrat</vt:lpstr>
      <vt:lpstr>Montserrat SemiBold</vt:lpstr>
      <vt:lpstr>Arial</vt:lpstr>
      <vt:lpstr>CSE 373 Summer 2020</vt:lpstr>
      <vt:lpstr>Collections</vt:lpstr>
      <vt:lpstr>Lecture Outline</vt:lpstr>
      <vt:lpstr>Announcements</vt:lpstr>
      <vt:lpstr>Lecture Outline</vt:lpstr>
      <vt:lpstr>Optional</vt:lpstr>
      <vt:lpstr>Optional Methods</vt:lpstr>
      <vt:lpstr>Note on Optional Methods</vt:lpstr>
      <vt:lpstr>Why Optional?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subject/>
  <dc:creator>cse-loaner</dc:creator>
  <cp:keywords/>
  <dc:description/>
  <cp:lastModifiedBy>Elizabeth Shirakian</cp:lastModifiedBy>
  <cp:revision>24</cp:revision>
  <dcterms:modified xsi:type="dcterms:W3CDTF">2025-05-23T20:54:50Z</dcterms:modified>
  <cp:category/>
</cp:coreProperties>
</file>