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90" r:id="rId2"/>
    <p:sldId id="285" r:id="rId3"/>
    <p:sldId id="324" r:id="rId4"/>
    <p:sldId id="399" r:id="rId5"/>
    <p:sldId id="400" r:id="rId6"/>
    <p:sldId id="414" r:id="rId7"/>
    <p:sldId id="402" r:id="rId8"/>
    <p:sldId id="416" r:id="rId9"/>
    <p:sldId id="417" r:id="rId10"/>
    <p:sldId id="423" r:id="rId11"/>
    <p:sldId id="420" r:id="rId12"/>
    <p:sldId id="424" r:id="rId13"/>
    <p:sldId id="404" r:id="rId14"/>
    <p:sldId id="405" r:id="rId15"/>
    <p:sldId id="391" r:id="rId16"/>
    <p:sldId id="413" r:id="rId17"/>
    <p:sldId id="406" r:id="rId18"/>
    <p:sldId id="382" r:id="rId19"/>
    <p:sldId id="403" r:id="rId20"/>
    <p:sldId id="407" r:id="rId21"/>
    <p:sldId id="394" r:id="rId22"/>
    <p:sldId id="393" r:id="rId23"/>
    <p:sldId id="408" r:id="rId24"/>
    <p:sldId id="409" r:id="rId25"/>
    <p:sldId id="352" r:id="rId26"/>
    <p:sldId id="4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90"/>
            <p14:sldId id="285"/>
            <p14:sldId id="324"/>
            <p14:sldId id="399"/>
            <p14:sldId id="400"/>
            <p14:sldId id="414"/>
            <p14:sldId id="402"/>
            <p14:sldId id="416"/>
            <p14:sldId id="417"/>
            <p14:sldId id="423"/>
            <p14:sldId id="420"/>
            <p14:sldId id="424"/>
            <p14:sldId id="404"/>
            <p14:sldId id="405"/>
            <p14:sldId id="391"/>
            <p14:sldId id="413"/>
            <p14:sldId id="406"/>
            <p14:sldId id="382"/>
            <p14:sldId id="403"/>
            <p14:sldId id="407"/>
            <p14:sldId id="394"/>
            <p14:sldId id="393"/>
            <p14:sldId id="408"/>
            <p14:sldId id="409"/>
            <p14:sldId id="352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F9300"/>
    <a:srgbClr val="C00001"/>
    <a:srgbClr val="2E235D"/>
    <a:srgbClr val="FF40FF"/>
    <a:srgbClr val="F7B731"/>
    <a:srgbClr val="0FB9B1"/>
    <a:srgbClr val="54A0FF"/>
    <a:srgbClr val="FAFAF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4" autoAdjust="0"/>
    <p:restoredTop sz="91361"/>
  </p:normalViewPr>
  <p:slideViewPr>
    <p:cSldViewPr snapToGrid="0" snapToObjects="1">
      <p:cViewPr>
        <p:scale>
          <a:sx n="50" d="100"/>
          <a:sy n="50" d="100"/>
        </p:scale>
        <p:origin x="1646" y="78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67455BE9-760A-663A-FFCD-9DA4F60DC383}"/>
              </a:ext>
            </a:extLst>
          </p:cNvPr>
          <p:cNvSpPr txBox="1"/>
          <p:nvPr userDrawn="1"/>
        </p:nvSpPr>
        <p:spPr>
          <a:xfrm>
            <a:off x="8379355" y="4352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8DCB1F56-4D23-E896-4150-6A7BB1BE16E4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4957525D-3910-1956-7535-A6B163FF2053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BDD30C3B-783C-C733-60F4-2DDED0BB8458}"/>
              </a:ext>
            </a:extLst>
          </p:cNvPr>
          <p:cNvSpPr txBox="1"/>
          <p:nvPr userDrawn="1"/>
        </p:nvSpPr>
        <p:spPr>
          <a:xfrm>
            <a:off x="8379355" y="45986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CD6F3A9C-F138-3DFA-195C-FF94F0023F5A}"/>
              </a:ext>
            </a:extLst>
          </p:cNvPr>
          <p:cNvSpPr txBox="1"/>
          <p:nvPr userDrawn="1"/>
        </p:nvSpPr>
        <p:spPr>
          <a:xfrm>
            <a:off x="7626996" y="387289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11</a:t>
            </a:r>
            <a:endParaRPr dirty="0"/>
          </a:p>
        </p:txBody>
      </p:sp>
      <p:sp>
        <p:nvSpPr>
          <p:cNvPr id="21" name="Google Shape;21;p18"/>
          <p:cNvSpPr/>
          <p:nvPr/>
        </p:nvSpPr>
        <p:spPr>
          <a:xfrm>
            <a:off x="7124352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0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#cse122 </a:t>
            </a:r>
            <a:endParaRPr dirty="0"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445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BDF9F87-7E08-8AB4-03BB-495EEFE4DAF7}"/>
              </a:ext>
            </a:extLst>
          </p:cNvPr>
          <p:cNvSpPr txBox="1"/>
          <p:nvPr userDrawn="1"/>
        </p:nvSpPr>
        <p:spPr>
          <a:xfrm>
            <a:off x="8379355" y="4606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50EF5D9-CB27-B855-4A3E-489372BD37C5}"/>
              </a:ext>
            </a:extLst>
          </p:cNvPr>
          <p:cNvSpPr txBox="1"/>
          <p:nvPr userDrawn="1"/>
        </p:nvSpPr>
        <p:spPr>
          <a:xfrm>
            <a:off x="7226456" y="4606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3E721AB-2C9D-9EC2-219B-EE332A5C8F6D}"/>
              </a:ext>
            </a:extLst>
          </p:cNvPr>
          <p:cNvSpPr txBox="1"/>
          <p:nvPr userDrawn="1"/>
        </p:nvSpPr>
        <p:spPr>
          <a:xfrm>
            <a:off x="7226456" y="4867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7;p21">
            <a:extLst>
              <a:ext uri="{FF2B5EF4-FFF2-40B4-BE49-F238E27FC236}">
                <a16:creationId xmlns:a16="http://schemas.microsoft.com/office/drawing/2014/main" id="{6C4EBCED-8AC7-71AB-B282-00710FE22364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915A1AF3-1B0C-2C35-7E36-A433BC28A887}"/>
              </a:ext>
            </a:extLst>
          </p:cNvPr>
          <p:cNvSpPr txBox="1"/>
          <p:nvPr userDrawn="1"/>
        </p:nvSpPr>
        <p:spPr>
          <a:xfrm>
            <a:off x="8379354" y="4867514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167201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2" y="4125093"/>
            <a:ext cx="6837147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400" dirty="0"/>
              <a:t>Encapsulation, Constructors, More Instance Methods</a:t>
            </a:r>
            <a:endParaRPr sz="3400" b="1"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you looking forward to for the summer?</a:t>
            </a:r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3B1A3479-3B32-C32D-2C1C-9D0C321F1DF3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7670A-3877-ACB9-751A-E1A46207EBA6}"/>
              </a:ext>
            </a:extLst>
          </p:cNvPr>
          <p:cNvSpPr txBox="1"/>
          <p:nvPr/>
        </p:nvSpPr>
        <p:spPr>
          <a:xfrm>
            <a:off x="612267" y="2782824"/>
            <a:ext cx="931665" cy="369332"/>
          </a:xfrm>
          <a:prstGeom prst="rect">
            <a:avLst/>
          </a:prstGeom>
          <a:solidFill>
            <a:srgbClr val="FA823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LEC 12</a:t>
            </a:r>
          </a:p>
        </p:txBody>
      </p:sp>
      <p:sp>
        <p:nvSpPr>
          <p:cNvPr id="8" name="AutoShape 2" descr="qr code">
            <a:extLst>
              <a:ext uri="{FF2B5EF4-FFF2-40B4-BE49-F238E27FC236}">
                <a16:creationId xmlns:a16="http://schemas.microsoft.com/office/drawing/2014/main" id="{AAD2C36E-E8BC-9D60-7344-F5D0EA4F70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9158" y="6013852"/>
            <a:ext cx="1160441" cy="11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FF8-211E-3166-29A6-E9444FEC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039" y="5659565"/>
            <a:ext cx="1078743" cy="1072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0D3D-22EF-D453-23AC-97B46617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D5EB-B0EC-E2C8-0F67-0FF86B9C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F598-4DCF-A637-E7C8-A956532C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 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distaceFromX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(int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Math.abs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(x –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270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C436-956D-0867-678F-0BC931A7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294E-3089-3D30-87DE-EE33A821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003D0-CB7E-1305-AC9D-53CA0624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 _ 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diff(int xx, int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yy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xx -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yy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663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5F7A-8A51-BA0C-E3D1-90623C2A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0C9C-3B6F-0CBF-1C13-14312479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69FE9-B7CB-6773-C48E-3FEA6404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 static 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diff(int xx, int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yy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xx -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yy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356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147FE-3EA7-AD61-360D-D76C646D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  <p:pic>
        <p:nvPicPr>
          <p:cNvPr id="13" name="Picture 12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A8E8C605-FEDA-4D86-6D97-984AF54F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37B77-42AE-9C6E-3BEE-AF676A4E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99E74467-B9E1-7D8A-86F5-79C39A44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</a:rPr>
              <a:t>return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chaos)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/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 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Another Example: 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(P2) due tomorrow, Thursday May 15</a:t>
            </a:r>
            <a:r>
              <a:rPr lang="en-US" sz="3200" baseline="30000" dirty="0"/>
              <a:t>th</a:t>
            </a:r>
            <a:endParaRPr lang="en-US" sz="3200" dirty="0"/>
          </a:p>
          <a:p>
            <a:pPr lvl="1"/>
            <a:r>
              <a:rPr lang="en-US" sz="2800" dirty="0"/>
              <a:t>Creative Project 2 will be released on Friday, focused on OOP</a:t>
            </a:r>
          </a:p>
          <a:p>
            <a:pPr lvl="1"/>
            <a:r>
              <a:rPr lang="en-US" sz="2800" dirty="0"/>
              <a:t>Due </a:t>
            </a:r>
            <a:r>
              <a:rPr lang="en-US" sz="2800" b="1" dirty="0"/>
              <a:t>Friday May 23</a:t>
            </a:r>
            <a:r>
              <a:rPr lang="en-US" sz="2800" b="1" baseline="30000" dirty="0"/>
              <a:t>rd</a:t>
            </a:r>
            <a:r>
              <a:rPr lang="en-US" sz="2800" b="1" dirty="0"/>
              <a:t> </a:t>
            </a:r>
          </a:p>
          <a:p>
            <a:r>
              <a:rPr lang="en-US" sz="3200" dirty="0"/>
              <a:t>Resubmission Cycle 4 (R4) out tomorrow</a:t>
            </a:r>
          </a:p>
          <a:p>
            <a:pPr lvl="1"/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C1</a:t>
            </a:r>
            <a:r>
              <a:rPr lang="en-US" sz="2800" dirty="0"/>
              <a:t>, P1 </a:t>
            </a:r>
          </a:p>
          <a:p>
            <a:r>
              <a:rPr lang="en-US" sz="3200" dirty="0"/>
              <a:t>Quiz 1 was yesterday</a:t>
            </a:r>
          </a:p>
          <a:p>
            <a:pPr lvl="1"/>
            <a:r>
              <a:rPr lang="en-US" dirty="0"/>
              <a:t>Grades will be released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2" y="211757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4F60C-33D7-A6CC-E390-8EBF63C6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3, 100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5F75A-FC4E-2E8B-33C3-44FA4D89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0A53576-6AD2-0543-16F9-4F001BA568B8}"/>
              </a:ext>
            </a:extLst>
          </p:cNvPr>
          <p:cNvCxnSpPr>
            <a:endCxn id="21" idx="0"/>
          </p:cNvCxnSpPr>
          <p:nvPr/>
        </p:nvCxnSpPr>
        <p:spPr>
          <a:xfrm rot="10800000">
            <a:off x="3922986" y="6166890"/>
            <a:ext cx="4884953" cy="85418"/>
          </a:xfrm>
          <a:prstGeom prst="curvedConnector4">
            <a:avLst>
              <a:gd name="adj1" fmla="val 123"/>
              <a:gd name="adj2" fmla="val 367625"/>
            </a:avLst>
          </a:prstGeom>
          <a:ln w="38100">
            <a:solidFill>
              <a:srgbClr val="C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65601" y="278892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A461F-929D-3068-02EA-795EC2F4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FA58-2E76-023F-2152-9141F742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647C-118E-714B-6546-C8AB8C55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static</a:t>
            </a:r>
            <a:r>
              <a:rPr lang="en-US" sz="3600" dirty="0"/>
              <a:t> method is a method that does not rely on the state of the class</a:t>
            </a:r>
          </a:p>
          <a:p>
            <a:pPr lvl="1"/>
            <a:r>
              <a:rPr lang="en-US" sz="3200" dirty="0"/>
              <a:t>i.e. It does not access fields of the class</a:t>
            </a:r>
            <a:endParaRPr lang="en-US" sz="3200" b="1" dirty="0"/>
          </a:p>
          <a:p>
            <a:r>
              <a:rPr lang="en-US" sz="3600" dirty="0"/>
              <a:t>Before, our classes did not have fields (we were in procedural programming word), so all of our methods were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static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63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 _ 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distaceFromX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(int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Math.abs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(x –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5770600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20288</TotalTime>
  <Words>1504</Words>
  <Application>Microsoft Office PowerPoint</Application>
  <PresentationFormat>Widescreen</PresentationFormat>
  <Paragraphs>239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Lecture Outline</vt:lpstr>
      <vt:lpstr>static keyword</vt:lpstr>
      <vt:lpstr>Example #1</vt:lpstr>
      <vt:lpstr>Example #1</vt:lpstr>
      <vt:lpstr>Example #2</vt:lpstr>
      <vt:lpstr>Example #2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Abstraction</vt:lpstr>
      <vt:lpstr>Client v. Implementor</vt:lpstr>
      <vt:lpstr>Encapsulation</vt:lpstr>
      <vt:lpstr>private</vt:lpstr>
      <vt:lpstr>Accessors and Mutators</vt:lpstr>
      <vt:lpstr>Encapsulation</vt:lpstr>
      <vt:lpstr>Lecture Outline</vt:lpstr>
      <vt:lpstr>Constructors</vt:lpstr>
      <vt:lpstr>Constructor Syntax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Elizabeth Shirakian</cp:lastModifiedBy>
  <cp:revision>355</cp:revision>
  <cp:lastPrinted>2022-09-27T21:33:44Z</cp:lastPrinted>
  <dcterms:created xsi:type="dcterms:W3CDTF">2020-06-13T06:27:42Z</dcterms:created>
  <dcterms:modified xsi:type="dcterms:W3CDTF">2025-05-14T10:49:35Z</dcterms:modified>
</cp:coreProperties>
</file>