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390" r:id="rId2"/>
    <p:sldId id="285" r:id="rId3"/>
    <p:sldId id="324" r:id="rId4"/>
    <p:sldId id="414" r:id="rId5"/>
    <p:sldId id="342" r:id="rId6"/>
    <p:sldId id="391" r:id="rId7"/>
    <p:sldId id="392" r:id="rId8"/>
    <p:sldId id="394" r:id="rId9"/>
    <p:sldId id="393" r:id="rId10"/>
    <p:sldId id="417" r:id="rId11"/>
    <p:sldId id="415" r:id="rId12"/>
    <p:sldId id="352" r:id="rId13"/>
    <p:sldId id="397" r:id="rId14"/>
    <p:sldId id="419" r:id="rId15"/>
    <p:sldId id="420" r:id="rId16"/>
    <p:sldId id="416" r:id="rId17"/>
    <p:sldId id="421" r:id="rId18"/>
    <p:sldId id="422" r:id="rId19"/>
    <p:sldId id="382" r:id="rId20"/>
    <p:sldId id="39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390"/>
            <p14:sldId id="285"/>
            <p14:sldId id="324"/>
            <p14:sldId id="414"/>
            <p14:sldId id="342"/>
            <p14:sldId id="391"/>
            <p14:sldId id="392"/>
            <p14:sldId id="394"/>
            <p14:sldId id="393"/>
            <p14:sldId id="417"/>
            <p14:sldId id="415"/>
            <p14:sldId id="352"/>
            <p14:sldId id="397"/>
            <p14:sldId id="419"/>
            <p14:sldId id="420"/>
            <p14:sldId id="416"/>
            <p14:sldId id="421"/>
            <p14:sldId id="422"/>
            <p14:sldId id="382"/>
            <p14:sldId id="3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777"/>
    <a:srgbClr val="0FB9B1"/>
    <a:srgbClr val="54A0FF"/>
    <a:srgbClr val="FAFAFA"/>
    <a:srgbClr val="F5F5F5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48" autoAdjust="0"/>
    <p:restoredTop sz="91361"/>
  </p:normalViewPr>
  <p:slideViewPr>
    <p:cSldViewPr snapToGrid="0" snapToObjects="1">
      <p:cViewPr varScale="1">
        <p:scale>
          <a:sx n="107" d="100"/>
          <a:sy n="107" d="100"/>
        </p:scale>
        <p:origin x="235" y="302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cdfb2db708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g2cdfb2db70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6q1k0J8W8q56DH5EkcTMzK?si=586ccd5ea1eb4bbd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11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>
              <a:gd name="adj" fmla="val 582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4510C7-1D1D-46D4-A1AA-10E044DC5164}"/>
              </a:ext>
            </a:extLst>
          </p:cNvPr>
          <p:cNvCxnSpPr/>
          <p:nvPr userDrawn="1"/>
        </p:nvCxnSpPr>
        <p:spPr>
          <a:xfrm>
            <a:off x="7273280" y="429336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4A15ACDA-1D49-AFB2-F333-E570F967AD29}"/>
              </a:ext>
            </a:extLst>
          </p:cNvPr>
          <p:cNvSpPr txBox="1"/>
          <p:nvPr userDrawn="1"/>
        </p:nvSpPr>
        <p:spPr>
          <a:xfrm>
            <a:off x="8379355" y="4352902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Elba Garza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" name="Google Shape;96;p1">
            <a:extLst>
              <a:ext uri="{FF2B5EF4-FFF2-40B4-BE49-F238E27FC236}">
                <a16:creationId xmlns:a16="http://schemas.microsoft.com/office/drawing/2014/main" id="{4D3650E5-1495-076B-176E-C1E73C02C8FF}"/>
              </a:ext>
            </a:extLst>
          </p:cNvPr>
          <p:cNvSpPr txBox="1"/>
          <p:nvPr userDrawn="1"/>
        </p:nvSpPr>
        <p:spPr>
          <a:xfrm>
            <a:off x="7226456" y="4352902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" name="Google Shape;97;p1">
            <a:extLst>
              <a:ext uri="{FF2B5EF4-FFF2-40B4-BE49-F238E27FC236}">
                <a16:creationId xmlns:a16="http://schemas.microsoft.com/office/drawing/2014/main" id="{82BC747B-BA76-D611-10F8-2D8110D8005B}"/>
              </a:ext>
            </a:extLst>
          </p:cNvPr>
          <p:cNvSpPr txBox="1"/>
          <p:nvPr userDrawn="1"/>
        </p:nvSpPr>
        <p:spPr>
          <a:xfrm>
            <a:off x="7226456" y="4613514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" name="Google Shape;99;p1">
            <a:extLst>
              <a:ext uri="{FF2B5EF4-FFF2-40B4-BE49-F238E27FC236}">
                <a16:creationId xmlns:a16="http://schemas.microsoft.com/office/drawing/2014/main" id="{515E33F3-8E1B-680B-B143-1EAA93C5B0C8}"/>
              </a:ext>
            </a:extLst>
          </p:cNvPr>
          <p:cNvSpPr txBox="1"/>
          <p:nvPr userDrawn="1"/>
        </p:nvSpPr>
        <p:spPr>
          <a:xfrm>
            <a:off x="8379355" y="4598695"/>
            <a:ext cx="3924887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Ashley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Caleb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 err="1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Chaafen</a:t>
            </a:r>
            <a:endParaRPr lang="en-US" sz="1000" kern="0" dirty="0">
              <a:solidFill>
                <a:srgbClr val="53535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Dalton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Daniel Ryan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Elizabeth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Harshitha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Izak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Jack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Kuhu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Leo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Maggie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Mahima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Marcus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Minh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Niyati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Steven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Zach</a:t>
            </a:r>
            <a:endParaRPr sz="1000" kern="0" dirty="0">
              <a:solidFill>
                <a:srgbClr val="53535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" name="Google Shape;95;p1">
            <a:extLst>
              <a:ext uri="{FF2B5EF4-FFF2-40B4-BE49-F238E27FC236}">
                <a16:creationId xmlns:a16="http://schemas.microsoft.com/office/drawing/2014/main" id="{219F229C-D93D-E69E-821D-CC30915E4FEE}"/>
              </a:ext>
            </a:extLst>
          </p:cNvPr>
          <p:cNvSpPr txBox="1"/>
          <p:nvPr userDrawn="1"/>
        </p:nvSpPr>
        <p:spPr>
          <a:xfrm>
            <a:off x="7626996" y="3872895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122 25wi Lecture Tunes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🏂</a:t>
            </a:r>
            <a:endParaRPr dirty="0">
              <a:solidFill>
                <a:srgbClr val="0563C1"/>
              </a:solidFill>
            </a:endParaRPr>
          </a:p>
        </p:txBody>
      </p:sp>
      <p:sp>
        <p:nvSpPr>
          <p:cNvPr id="22" name="Google Shape;47;p21">
            <a:extLst>
              <a:ext uri="{FF2B5EF4-FFF2-40B4-BE49-F238E27FC236}">
                <a16:creationId xmlns:a16="http://schemas.microsoft.com/office/drawing/2014/main" id="{019C9F65-140F-2D88-FF82-6D005137C1B6}"/>
              </a:ext>
            </a:extLst>
          </p:cNvPr>
          <p:cNvSpPr/>
          <p:nvPr userDrawn="1"/>
        </p:nvSpPr>
        <p:spPr>
          <a:xfrm>
            <a:off x="3003546" y="5652102"/>
            <a:ext cx="1111254" cy="11144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title"/>
          </p:nvPr>
        </p:nvSpPr>
        <p:spPr>
          <a:xfrm>
            <a:off x="270901" y="4174812"/>
            <a:ext cx="6212925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0" i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18"/>
          <p:cNvSpPr txBox="1"/>
          <p:nvPr/>
        </p:nvSpPr>
        <p:spPr>
          <a:xfrm>
            <a:off x="292976" y="3182200"/>
            <a:ext cx="368267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122</a:t>
            </a:r>
            <a:endParaRPr/>
          </a:p>
        </p:txBody>
      </p:sp>
      <p:sp>
        <p:nvSpPr>
          <p:cNvPr id="20" name="Google Shape;20;p18"/>
          <p:cNvSpPr/>
          <p:nvPr/>
        </p:nvSpPr>
        <p:spPr>
          <a:xfrm>
            <a:off x="420128" y="2753848"/>
            <a:ext cx="1269523" cy="420130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LEC 11</a:t>
            </a:r>
            <a:endParaRPr dirty="0"/>
          </a:p>
        </p:txBody>
      </p:sp>
      <p:sp>
        <p:nvSpPr>
          <p:cNvPr id="21" name="Google Shape;21;p18"/>
          <p:cNvSpPr/>
          <p:nvPr/>
        </p:nvSpPr>
        <p:spPr>
          <a:xfrm>
            <a:off x="7124352" y="1251643"/>
            <a:ext cx="5250244" cy="5369600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22;p18"/>
          <p:cNvCxnSpPr/>
          <p:nvPr/>
        </p:nvCxnSpPr>
        <p:spPr>
          <a:xfrm>
            <a:off x="7452794" y="4551419"/>
            <a:ext cx="4468305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18"/>
          <p:cNvSpPr/>
          <p:nvPr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18"/>
          <p:cNvSpPr/>
          <p:nvPr/>
        </p:nvSpPr>
        <p:spPr>
          <a:xfrm>
            <a:off x="71163" y="5574803"/>
            <a:ext cx="22506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  <a:endParaRPr/>
          </a:p>
        </p:txBody>
      </p:sp>
      <p:sp>
        <p:nvSpPr>
          <p:cNvPr id="25" name="Google Shape;25;p18"/>
          <p:cNvSpPr/>
          <p:nvPr/>
        </p:nvSpPr>
        <p:spPr>
          <a:xfrm>
            <a:off x="72629" y="5851802"/>
            <a:ext cx="243211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dirty="0" err="1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0" i="0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 #cse122 </a:t>
            </a:r>
            <a:endParaRPr dirty="0"/>
          </a:p>
        </p:txBody>
      </p:sp>
      <p:sp>
        <p:nvSpPr>
          <p:cNvPr id="26" name="Google Shape;26;p18"/>
          <p:cNvSpPr/>
          <p:nvPr/>
        </p:nvSpPr>
        <p:spPr>
          <a:xfrm>
            <a:off x="2950313" y="5594680"/>
            <a:ext cx="1218438" cy="1223089"/>
          </a:xfrm>
          <a:prstGeom prst="roundRect">
            <a:avLst>
              <a:gd name="adj" fmla="val 4457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98;p1">
            <a:extLst>
              <a:ext uri="{FF2B5EF4-FFF2-40B4-BE49-F238E27FC236}">
                <a16:creationId xmlns:a16="http://schemas.microsoft.com/office/drawing/2014/main" id="{5BDF9F87-7E08-8AB4-03BB-495EEFE4DAF7}"/>
              </a:ext>
            </a:extLst>
          </p:cNvPr>
          <p:cNvSpPr txBox="1"/>
          <p:nvPr userDrawn="1"/>
        </p:nvSpPr>
        <p:spPr>
          <a:xfrm>
            <a:off x="8379355" y="4606902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Wortzman and Adrian Salguero</a:t>
            </a:r>
          </a:p>
        </p:txBody>
      </p:sp>
      <p:sp>
        <p:nvSpPr>
          <p:cNvPr id="3" name="Google Shape;96;p1">
            <a:extLst>
              <a:ext uri="{FF2B5EF4-FFF2-40B4-BE49-F238E27FC236}">
                <a16:creationId xmlns:a16="http://schemas.microsoft.com/office/drawing/2014/main" id="{050EF5D9-CB27-B855-4A3E-489372BD37C5}"/>
              </a:ext>
            </a:extLst>
          </p:cNvPr>
          <p:cNvSpPr txBox="1"/>
          <p:nvPr userDrawn="1"/>
        </p:nvSpPr>
        <p:spPr>
          <a:xfrm>
            <a:off x="7226456" y="4606902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" name="Google Shape;97;p1">
            <a:extLst>
              <a:ext uri="{FF2B5EF4-FFF2-40B4-BE49-F238E27FC236}">
                <a16:creationId xmlns:a16="http://schemas.microsoft.com/office/drawing/2014/main" id="{03E721AB-2C9D-9EC2-219B-EE332A5C8F6D}"/>
              </a:ext>
            </a:extLst>
          </p:cNvPr>
          <p:cNvSpPr txBox="1"/>
          <p:nvPr userDrawn="1"/>
        </p:nvSpPr>
        <p:spPr>
          <a:xfrm>
            <a:off x="7226456" y="4867514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" name="Google Shape;47;p21">
            <a:extLst>
              <a:ext uri="{FF2B5EF4-FFF2-40B4-BE49-F238E27FC236}">
                <a16:creationId xmlns:a16="http://schemas.microsoft.com/office/drawing/2014/main" id="{6C4EBCED-8AC7-71AB-B282-00710FE22364}"/>
              </a:ext>
            </a:extLst>
          </p:cNvPr>
          <p:cNvSpPr/>
          <p:nvPr userDrawn="1"/>
        </p:nvSpPr>
        <p:spPr>
          <a:xfrm>
            <a:off x="3003546" y="5652102"/>
            <a:ext cx="1111254" cy="11144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9;p1">
            <a:extLst>
              <a:ext uri="{FF2B5EF4-FFF2-40B4-BE49-F238E27FC236}">
                <a16:creationId xmlns:a16="http://schemas.microsoft.com/office/drawing/2014/main" id="{915A1AF3-1B0C-2C35-7E36-A433BC28A887}"/>
              </a:ext>
            </a:extLst>
          </p:cNvPr>
          <p:cNvSpPr txBox="1"/>
          <p:nvPr userDrawn="1"/>
        </p:nvSpPr>
        <p:spPr>
          <a:xfrm>
            <a:off x="8379354" y="4867514"/>
            <a:ext cx="3924887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Brittan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Christopher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Dalton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Daniel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Elizabeth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Jack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Leo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Mahima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Medha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Minh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Samuel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Sreshta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Steven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</p:txBody>
      </p:sp>
    </p:spTree>
    <p:extLst>
      <p:ext uri="{BB962C8B-B14F-4D97-AF65-F5344CB8AC3E}">
        <p14:creationId xmlns:p14="http://schemas.microsoft.com/office/powerpoint/2010/main" val="3502622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Spring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11: Introduction to Objects</a:t>
            </a:r>
          </a:p>
          <a:p>
            <a:pPr algn="ctr"/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5jyHCvYzPfVxzv0oylIYut?si=a9d820106e01498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svg"/><Relationship Id="rId18" Type="http://schemas.openxmlformats.org/officeDocument/2006/relationships/image" Target="../media/image30.png"/><Relationship Id="rId3" Type="http://schemas.openxmlformats.org/officeDocument/2006/relationships/image" Target="../media/image23.svg"/><Relationship Id="rId21" Type="http://schemas.openxmlformats.org/officeDocument/2006/relationships/image" Target="../media/image19.svg"/><Relationship Id="rId7" Type="http://schemas.openxmlformats.org/officeDocument/2006/relationships/image" Target="../media/image25.svg"/><Relationship Id="rId12" Type="http://schemas.openxmlformats.org/officeDocument/2006/relationships/image" Target="../media/image14.png"/><Relationship Id="rId17" Type="http://schemas.openxmlformats.org/officeDocument/2006/relationships/image" Target="../media/image17.svg"/><Relationship Id="rId25" Type="http://schemas.openxmlformats.org/officeDocument/2006/relationships/image" Target="../media/image21.svg"/><Relationship Id="rId2" Type="http://schemas.openxmlformats.org/officeDocument/2006/relationships/image" Target="../media/image22.png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7.svg"/><Relationship Id="rId24" Type="http://schemas.openxmlformats.org/officeDocument/2006/relationships/image" Target="../media/image20.png"/><Relationship Id="rId5" Type="http://schemas.openxmlformats.org/officeDocument/2006/relationships/image" Target="../media/image11.svg"/><Relationship Id="rId15" Type="http://schemas.openxmlformats.org/officeDocument/2006/relationships/image" Target="../media/image29.svg"/><Relationship Id="rId23" Type="http://schemas.openxmlformats.org/officeDocument/2006/relationships/image" Target="../media/image33.svg"/><Relationship Id="rId10" Type="http://schemas.openxmlformats.org/officeDocument/2006/relationships/image" Target="../media/image26.png"/><Relationship Id="rId19" Type="http://schemas.openxmlformats.org/officeDocument/2006/relationships/image" Target="../media/image31.svg"/><Relationship Id="rId4" Type="http://schemas.openxmlformats.org/officeDocument/2006/relationships/image" Target="../media/image10.png"/><Relationship Id="rId9" Type="http://schemas.openxmlformats.org/officeDocument/2006/relationships/image" Target="../media/image13.svg"/><Relationship Id="rId14" Type="http://schemas.openxmlformats.org/officeDocument/2006/relationships/image" Target="../media/image28.png"/><Relationship Id="rId22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7.svg"/><Relationship Id="rId18" Type="http://schemas.openxmlformats.org/officeDocument/2006/relationships/image" Target="../media/image30.png"/><Relationship Id="rId3" Type="http://schemas.openxmlformats.org/officeDocument/2006/relationships/image" Target="../media/image23.svg"/><Relationship Id="rId21" Type="http://schemas.openxmlformats.org/officeDocument/2006/relationships/image" Target="../media/image41.svg"/><Relationship Id="rId7" Type="http://schemas.openxmlformats.org/officeDocument/2006/relationships/image" Target="../media/image34.svg"/><Relationship Id="rId12" Type="http://schemas.openxmlformats.org/officeDocument/2006/relationships/image" Target="../media/image14.png"/><Relationship Id="rId17" Type="http://schemas.openxmlformats.org/officeDocument/2006/relationships/image" Target="../media/image39.svg"/><Relationship Id="rId25" Type="http://schemas.openxmlformats.org/officeDocument/2006/relationships/image" Target="../media/image43.svg"/><Relationship Id="rId2" Type="http://schemas.openxmlformats.org/officeDocument/2006/relationships/image" Target="../media/image22.png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36.svg"/><Relationship Id="rId24" Type="http://schemas.openxmlformats.org/officeDocument/2006/relationships/image" Target="../media/image20.png"/><Relationship Id="rId5" Type="http://schemas.openxmlformats.org/officeDocument/2006/relationships/image" Target="../media/image11.svg"/><Relationship Id="rId15" Type="http://schemas.openxmlformats.org/officeDocument/2006/relationships/image" Target="../media/image38.svg"/><Relationship Id="rId23" Type="http://schemas.openxmlformats.org/officeDocument/2006/relationships/image" Target="../media/image42.svg"/><Relationship Id="rId10" Type="http://schemas.openxmlformats.org/officeDocument/2006/relationships/image" Target="../media/image26.png"/><Relationship Id="rId19" Type="http://schemas.openxmlformats.org/officeDocument/2006/relationships/image" Target="../media/image40.svg"/><Relationship Id="rId4" Type="http://schemas.openxmlformats.org/officeDocument/2006/relationships/image" Target="../media/image10.png"/><Relationship Id="rId9" Type="http://schemas.openxmlformats.org/officeDocument/2006/relationships/image" Target="../media/image35.svg"/><Relationship Id="rId14" Type="http://schemas.openxmlformats.org/officeDocument/2006/relationships/image" Target="../media/image28.png"/><Relationship Id="rId22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dstem.org/us/courses/77396/discussion/6676446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cdfb2db708_0_4"/>
          <p:cNvSpPr txBox="1">
            <a:spLocks noGrp="1"/>
          </p:cNvSpPr>
          <p:nvPr>
            <p:ph type="title"/>
          </p:nvPr>
        </p:nvSpPr>
        <p:spPr>
          <a:xfrm>
            <a:off x="305333" y="4125093"/>
            <a:ext cx="6591300" cy="19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SemiBold"/>
              <a:buNone/>
            </a:pPr>
            <a:r>
              <a:rPr lang="en-US" sz="3600" dirty="0"/>
              <a:t>Introduction to Objects</a:t>
            </a:r>
            <a:endParaRPr dirty="0"/>
          </a:p>
        </p:txBody>
      </p:sp>
      <p:sp>
        <p:nvSpPr>
          <p:cNvPr id="67" name="Google Shape;67;g2cdfb2db708_0_4"/>
          <p:cNvSpPr txBox="1"/>
          <p:nvPr/>
        </p:nvSpPr>
        <p:spPr>
          <a:xfrm>
            <a:off x="7456906" y="2225075"/>
            <a:ext cx="44769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Chat with neighbors: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b="1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are your favorite places to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study on/near campus?</a:t>
            </a:r>
          </a:p>
        </p:txBody>
      </p:sp>
      <p:sp>
        <p:nvSpPr>
          <p:cNvPr id="68" name="Google Shape;68;g2cdfb2db708_0_4"/>
          <p:cNvSpPr txBox="1"/>
          <p:nvPr/>
        </p:nvSpPr>
        <p:spPr>
          <a:xfrm>
            <a:off x="7379594" y="1403798"/>
            <a:ext cx="4631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A5A5A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/>
          </a:p>
        </p:txBody>
      </p:sp>
      <p:sp>
        <p:nvSpPr>
          <p:cNvPr id="4" name="Google Shape;95;p1">
            <a:extLst>
              <a:ext uri="{FF2B5EF4-FFF2-40B4-BE49-F238E27FC236}">
                <a16:creationId xmlns:a16="http://schemas.microsoft.com/office/drawing/2014/main" id="{3B1A3479-3B32-C32D-2C1C-9D0C321F1DF3}"/>
              </a:ext>
            </a:extLst>
          </p:cNvPr>
          <p:cNvSpPr txBox="1"/>
          <p:nvPr/>
        </p:nvSpPr>
        <p:spPr>
          <a:xfrm>
            <a:off x="7779123" y="3895484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122 25sp Lecture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Tunes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🌸</a:t>
            </a:r>
            <a:endParaRPr dirty="0">
              <a:solidFill>
                <a:srgbClr val="0563C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33A136-8C46-7B28-993A-A3B8C9A5CFCE}"/>
              </a:ext>
            </a:extLst>
          </p:cNvPr>
          <p:cNvSpPr/>
          <p:nvPr/>
        </p:nvSpPr>
        <p:spPr>
          <a:xfrm>
            <a:off x="3030583" y="5669280"/>
            <a:ext cx="1066752" cy="1077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6CB3B-EA97-01BD-E094-C21BE6791D7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025412" y="5669280"/>
            <a:ext cx="1077094" cy="10770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8D505CA4-02D3-C826-0E07-FC3C76D6285C}"/>
              </a:ext>
            </a:extLst>
          </p:cNvPr>
          <p:cNvSpPr/>
          <p:nvPr/>
        </p:nvSpPr>
        <p:spPr>
          <a:xfrm>
            <a:off x="4546854" y="4662574"/>
            <a:ext cx="1569492" cy="1419367"/>
          </a:xfrm>
          <a:prstGeom prst="ellipse">
            <a:avLst/>
          </a:prstGeom>
          <a:solidFill>
            <a:srgbClr val="FFC000"/>
          </a:solidFill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Instance Methods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D1552F8-9EE3-88D7-13DC-DA093D743B71}"/>
              </a:ext>
            </a:extLst>
          </p:cNvPr>
          <p:cNvSpPr/>
          <p:nvPr/>
        </p:nvSpPr>
        <p:spPr>
          <a:xfrm>
            <a:off x="6680454" y="4662574"/>
            <a:ext cx="1569492" cy="1419367"/>
          </a:xfrm>
          <a:prstGeom prst="ellipse">
            <a:avLst/>
          </a:prstGeom>
          <a:solidFill>
            <a:srgbClr val="FFC000"/>
          </a:solidFill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200" b="1" dirty="0"/>
              <a:t>Instance methods </a:t>
            </a:r>
            <a:r>
              <a:rPr lang="en-US" sz="3200" dirty="0"/>
              <a:t>are defined in a class</a:t>
            </a:r>
          </a:p>
          <a:p>
            <a:r>
              <a:rPr lang="en-US" sz="3200" dirty="0"/>
              <a:t>Calling an instance method on a particular </a:t>
            </a:r>
            <a:r>
              <a:rPr lang="en-US" sz="3200" i="1" dirty="0"/>
              <a:t>instance </a:t>
            </a:r>
            <a:r>
              <a:rPr lang="en-US" sz="3200" dirty="0"/>
              <a:t>of the class will have effects only on </a:t>
            </a:r>
            <a:r>
              <a:rPr lang="en-US" sz="3200" u="sng" dirty="0"/>
              <a:t>that</a:t>
            </a:r>
            <a:r>
              <a:rPr lang="en-US" sz="3200" i="1" dirty="0"/>
              <a:t> </a:t>
            </a:r>
            <a:r>
              <a:rPr lang="en-US" sz="3200" dirty="0"/>
              <a:t>instance</a:t>
            </a:r>
          </a:p>
        </p:txBody>
      </p:sp>
      <p:pic>
        <p:nvPicPr>
          <p:cNvPr id="6" name="Graphic 5" descr="Lamp">
            <a:extLst>
              <a:ext uri="{FF2B5EF4-FFF2-40B4-BE49-F238E27FC236}">
                <a16:creationId xmlns:a16="http://schemas.microsoft.com/office/drawing/2014/main" id="{1EEF0B7A-5AE2-417F-8E77-CFAFCCD32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0800" y="5167541"/>
            <a:ext cx="914400" cy="914400"/>
          </a:xfrm>
          <a:prstGeom prst="rect">
            <a:avLst/>
          </a:prstGeom>
        </p:spPr>
      </p:pic>
      <p:pic>
        <p:nvPicPr>
          <p:cNvPr id="13" name="Graphic 12" descr="Home">
            <a:extLst>
              <a:ext uri="{FF2B5EF4-FFF2-40B4-BE49-F238E27FC236}">
                <a16:creationId xmlns:a16="http://schemas.microsoft.com/office/drawing/2014/main" id="{8008ACE4-3095-489F-A18A-43C183614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40800" y="3941989"/>
            <a:ext cx="914400" cy="914400"/>
          </a:xfrm>
          <a:prstGeom prst="rect">
            <a:avLst/>
          </a:prstGeom>
        </p:spPr>
      </p:pic>
      <p:pic>
        <p:nvPicPr>
          <p:cNvPr id="15" name="Graphic 14" descr="Lamp">
            <a:extLst>
              <a:ext uri="{FF2B5EF4-FFF2-40B4-BE49-F238E27FC236}">
                <a16:creationId xmlns:a16="http://schemas.microsoft.com/office/drawing/2014/main" id="{F5B62657-A8CA-4E02-BBA9-865682590B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7600" y="5167541"/>
            <a:ext cx="914400" cy="914400"/>
          </a:xfrm>
          <a:prstGeom prst="rect">
            <a:avLst/>
          </a:prstGeom>
        </p:spPr>
      </p:pic>
      <p:pic>
        <p:nvPicPr>
          <p:cNvPr id="16" name="Graphic 15" descr="Home">
            <a:extLst>
              <a:ext uri="{FF2B5EF4-FFF2-40B4-BE49-F238E27FC236}">
                <a16:creationId xmlns:a16="http://schemas.microsoft.com/office/drawing/2014/main" id="{FCF443BD-2B19-40F0-87C2-EBB9BEAABF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07600" y="3941989"/>
            <a:ext cx="914400" cy="914400"/>
          </a:xfrm>
          <a:prstGeom prst="rect">
            <a:avLst/>
          </a:prstGeom>
        </p:spPr>
      </p:pic>
      <p:pic>
        <p:nvPicPr>
          <p:cNvPr id="17" name="Graphic 16" descr="Lamp">
            <a:extLst>
              <a:ext uri="{FF2B5EF4-FFF2-40B4-BE49-F238E27FC236}">
                <a16:creationId xmlns:a16="http://schemas.microsoft.com/office/drawing/2014/main" id="{7A286994-C54B-4ADE-A294-31585624C4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74400" y="5167541"/>
            <a:ext cx="914400" cy="914400"/>
          </a:xfrm>
          <a:prstGeom prst="rect">
            <a:avLst/>
          </a:prstGeom>
        </p:spPr>
      </p:pic>
      <p:pic>
        <p:nvPicPr>
          <p:cNvPr id="18" name="Graphic 17" descr="Home">
            <a:extLst>
              <a:ext uri="{FF2B5EF4-FFF2-40B4-BE49-F238E27FC236}">
                <a16:creationId xmlns:a16="http://schemas.microsoft.com/office/drawing/2014/main" id="{0C22A86B-CD95-460F-9AD6-3A0EE6D567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74400" y="3941989"/>
            <a:ext cx="914400" cy="914400"/>
          </a:xfrm>
          <a:prstGeom prst="rect">
            <a:avLst/>
          </a:prstGeom>
        </p:spPr>
      </p:pic>
      <p:pic>
        <p:nvPicPr>
          <p:cNvPr id="19" name="Graphic 18" descr="Lamp">
            <a:extLst>
              <a:ext uri="{FF2B5EF4-FFF2-40B4-BE49-F238E27FC236}">
                <a16:creationId xmlns:a16="http://schemas.microsoft.com/office/drawing/2014/main" id="{F1B3C406-1E90-46D5-8B32-4959320589F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41200" y="5167541"/>
            <a:ext cx="914400" cy="914400"/>
          </a:xfrm>
          <a:prstGeom prst="rect">
            <a:avLst/>
          </a:prstGeom>
        </p:spPr>
      </p:pic>
      <p:pic>
        <p:nvPicPr>
          <p:cNvPr id="20" name="Graphic 19" descr="Home">
            <a:extLst>
              <a:ext uri="{FF2B5EF4-FFF2-40B4-BE49-F238E27FC236}">
                <a16:creationId xmlns:a16="http://schemas.microsoft.com/office/drawing/2014/main" id="{2A9AF6E2-2E89-4828-ADD8-C831EBF8F07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941200" y="3941989"/>
            <a:ext cx="914400" cy="914400"/>
          </a:xfrm>
          <a:prstGeom prst="rect">
            <a:avLst/>
          </a:prstGeom>
        </p:spPr>
      </p:pic>
      <p:pic>
        <p:nvPicPr>
          <p:cNvPr id="21" name="Graphic 20" descr="Lamp">
            <a:extLst>
              <a:ext uri="{FF2B5EF4-FFF2-40B4-BE49-F238E27FC236}">
                <a16:creationId xmlns:a16="http://schemas.microsoft.com/office/drawing/2014/main" id="{C6F70221-AA39-43A6-A54C-C7D1CB684C9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008000" y="5167541"/>
            <a:ext cx="914400" cy="914400"/>
          </a:xfrm>
          <a:prstGeom prst="rect">
            <a:avLst/>
          </a:prstGeom>
        </p:spPr>
      </p:pic>
      <p:pic>
        <p:nvPicPr>
          <p:cNvPr id="22" name="Graphic 21" descr="Home">
            <a:extLst>
              <a:ext uri="{FF2B5EF4-FFF2-40B4-BE49-F238E27FC236}">
                <a16:creationId xmlns:a16="http://schemas.microsoft.com/office/drawing/2014/main" id="{47463535-6C4C-4BFB-816F-A258FFE9745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008000" y="3941989"/>
            <a:ext cx="914400" cy="914400"/>
          </a:xfrm>
          <a:prstGeom prst="rect">
            <a:avLst/>
          </a:prstGeom>
        </p:spPr>
      </p:pic>
      <p:pic>
        <p:nvPicPr>
          <p:cNvPr id="23" name="Graphic 22" descr="Lamp">
            <a:extLst>
              <a:ext uri="{FF2B5EF4-FFF2-40B4-BE49-F238E27FC236}">
                <a16:creationId xmlns:a16="http://schemas.microsoft.com/office/drawing/2014/main" id="{A18F3F0C-D516-4AC8-AFF1-18BDE629E8B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074800" y="5167541"/>
            <a:ext cx="914400" cy="914400"/>
          </a:xfrm>
          <a:prstGeom prst="rect">
            <a:avLst/>
          </a:prstGeom>
        </p:spPr>
      </p:pic>
      <p:pic>
        <p:nvPicPr>
          <p:cNvPr id="24" name="Graphic 23" descr="Home">
            <a:extLst>
              <a:ext uri="{FF2B5EF4-FFF2-40B4-BE49-F238E27FC236}">
                <a16:creationId xmlns:a16="http://schemas.microsoft.com/office/drawing/2014/main" id="{8F67067F-A737-465F-82DD-C07694B53FB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074800" y="39419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2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OOP Review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Abstraction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552379" y="276987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a Coordinate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How would we do this given what we knew last week?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chemeClr val="accent2"/>
                </a:solidFill>
              </a:rPr>
              <a:t>Maybe </a:t>
            </a: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int x</a:t>
            </a:r>
            <a:r>
              <a:rPr lang="en-US" sz="3600" dirty="0">
                <a:solidFill>
                  <a:schemeClr val="accent2"/>
                </a:solidFill>
              </a:rPr>
              <a:t>, </a:t>
            </a: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int y</a:t>
            </a:r>
            <a:r>
              <a:rPr lang="en-US" sz="3600" dirty="0">
                <a:solidFill>
                  <a:schemeClr val="accent2"/>
                </a:solidFill>
              </a:rPr>
              <a:t>?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Maybe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int[]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60010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a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2"/>
                </a:solidFill>
                <a:latin typeface="Consolas" panose="020B0609020204030204" pitchFamily="49" charset="0"/>
              </a:rPr>
              <a:t>int x</a:t>
            </a:r>
            <a:r>
              <a:rPr lang="en-US" sz="3600" b="1" dirty="0">
                <a:solidFill>
                  <a:schemeClr val="accent2"/>
                </a:solidFill>
              </a:rPr>
              <a:t>, </a:t>
            </a:r>
            <a:r>
              <a:rPr lang="en-US" sz="3600" b="1" dirty="0">
                <a:solidFill>
                  <a:schemeClr val="accent2"/>
                </a:solidFill>
                <a:latin typeface="Consolas" panose="020B0609020204030204" pitchFamily="49" charset="0"/>
              </a:rPr>
              <a:t>int y</a:t>
            </a:r>
          </a:p>
          <a:p>
            <a:r>
              <a:rPr lang="en-US" sz="3600" dirty="0"/>
              <a:t>Easy to mix up </a:t>
            </a:r>
            <a:r>
              <a:rPr lang="en-US" sz="3600" dirty="0">
                <a:latin typeface="Consolas" panose="020B0609020204030204" pitchFamily="49" charset="0"/>
              </a:rPr>
              <a:t>x</a:t>
            </a:r>
            <a:r>
              <a:rPr lang="en-US" sz="3600" dirty="0"/>
              <a:t>, </a:t>
            </a:r>
            <a:r>
              <a:rPr lang="en-US" sz="3600" dirty="0">
                <a:latin typeface="Consolas" panose="020B0609020204030204" pitchFamily="49" charset="0"/>
              </a:rPr>
              <a:t>y</a:t>
            </a:r>
          </a:p>
          <a:p>
            <a:r>
              <a:rPr lang="en-US" sz="3600" dirty="0"/>
              <a:t>Just two random </a:t>
            </a:r>
            <a:r>
              <a:rPr lang="en-US" sz="3600" dirty="0" err="1">
                <a:latin typeface="Consolas" panose="020B0609020204030204" pitchFamily="49" charset="0"/>
              </a:rPr>
              <a:t>int</a:t>
            </a:r>
            <a:r>
              <a:rPr lang="en-US" sz="3600" dirty="0" err="1"/>
              <a:t>s</a:t>
            </a:r>
            <a:r>
              <a:rPr lang="en-US" sz="3600" dirty="0"/>
              <a:t> floating around – easy to make mistakes!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int[]</a:t>
            </a:r>
          </a:p>
          <a:p>
            <a:r>
              <a:rPr lang="en-US" sz="3600" dirty="0"/>
              <a:t>Not really what an array is for </a:t>
            </a:r>
          </a:p>
          <a:p>
            <a:r>
              <a:rPr lang="en-US" sz="3600" dirty="0"/>
              <a:t>Again, just two </a:t>
            </a:r>
            <a:r>
              <a:rPr lang="en-US" sz="3600" dirty="0" err="1">
                <a:latin typeface="Consolas" panose="020B0609020204030204" pitchFamily="49" charset="0"/>
              </a:rPr>
              <a:t>int</a:t>
            </a:r>
            <a:r>
              <a:rPr lang="en-US" sz="3600" dirty="0" err="1"/>
              <a:t>s</a:t>
            </a:r>
            <a:r>
              <a:rPr lang="en-US" sz="3600" dirty="0"/>
              <a:t> – just have to “trust” that we’ll remember to treat it like a point </a:t>
            </a:r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016B8953-0E4B-5039-C606-7619BEE0139D}"/>
              </a:ext>
            </a:extLst>
          </p:cNvPr>
          <p:cNvSpPr/>
          <p:nvPr/>
        </p:nvSpPr>
        <p:spPr>
          <a:xfrm>
            <a:off x="1720899" y="2634018"/>
            <a:ext cx="8473978" cy="185673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7030A0"/>
                </a:solidFill>
              </a:rPr>
              <a:t>Let’s make a class instead!</a:t>
            </a:r>
          </a:p>
        </p:txBody>
      </p:sp>
    </p:spTree>
    <p:extLst>
      <p:ext uri="{BB962C8B-B14F-4D97-AF65-F5344CB8AC3E}">
        <p14:creationId xmlns:p14="http://schemas.microsoft.com/office/powerpoint/2010/main" val="342506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834D9B3B-3213-D375-EDAC-EE868A0F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/>
              <a:t>Instance Methods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C0356F7E-84A5-E929-4C30-428D1354B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200" b="1" dirty="0"/>
              <a:t>Instance methods </a:t>
            </a:r>
            <a:r>
              <a:rPr lang="en-US" sz="3200" dirty="0"/>
              <a:t>are defined in a class</a:t>
            </a:r>
          </a:p>
          <a:p>
            <a:r>
              <a:rPr lang="en-US" sz="3200" dirty="0"/>
              <a:t>Calling an instance method on a particular </a:t>
            </a:r>
            <a:r>
              <a:rPr lang="en-US" sz="3200" i="1" dirty="0"/>
              <a:t>instance </a:t>
            </a:r>
            <a:r>
              <a:rPr lang="en-US" sz="3200" dirty="0"/>
              <a:t>of the class will have effects on </a:t>
            </a:r>
            <a:r>
              <a:rPr lang="en-US" sz="3200" u="sng" dirty="0"/>
              <a:t>that</a:t>
            </a:r>
            <a:r>
              <a:rPr lang="en-US" sz="3200" i="1" dirty="0"/>
              <a:t> </a:t>
            </a:r>
            <a:r>
              <a:rPr lang="en-US" sz="3200" dirty="0"/>
              <a:t>instance</a:t>
            </a:r>
          </a:p>
        </p:txBody>
      </p:sp>
      <p:pic>
        <p:nvPicPr>
          <p:cNvPr id="40" name="Graphic 39" descr="Lamp">
            <a:extLst>
              <a:ext uri="{FF2B5EF4-FFF2-40B4-BE49-F238E27FC236}">
                <a16:creationId xmlns:a16="http://schemas.microsoft.com/office/drawing/2014/main" id="{061A8D45-1CE9-E4DF-1B6B-BDD6465F1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0800" y="5167541"/>
            <a:ext cx="914400" cy="914400"/>
          </a:xfrm>
          <a:prstGeom prst="rect">
            <a:avLst/>
          </a:prstGeom>
        </p:spPr>
      </p:pic>
      <p:pic>
        <p:nvPicPr>
          <p:cNvPr id="41" name="Graphic 40" descr="Home">
            <a:extLst>
              <a:ext uri="{FF2B5EF4-FFF2-40B4-BE49-F238E27FC236}">
                <a16:creationId xmlns:a16="http://schemas.microsoft.com/office/drawing/2014/main" id="{FB39B521-3040-4C84-DB49-C1C5FF2507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40800" y="3941989"/>
            <a:ext cx="914400" cy="914400"/>
          </a:xfrm>
          <a:prstGeom prst="rect">
            <a:avLst/>
          </a:prstGeom>
        </p:spPr>
      </p:pic>
      <p:pic>
        <p:nvPicPr>
          <p:cNvPr id="42" name="Graphic 41" descr="Lamp">
            <a:extLst>
              <a:ext uri="{FF2B5EF4-FFF2-40B4-BE49-F238E27FC236}">
                <a16:creationId xmlns:a16="http://schemas.microsoft.com/office/drawing/2014/main" id="{A30A93E2-572F-DDC2-EA1B-C541664CAF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7600" y="5167541"/>
            <a:ext cx="914400" cy="914400"/>
          </a:xfrm>
          <a:prstGeom prst="rect">
            <a:avLst/>
          </a:prstGeom>
        </p:spPr>
      </p:pic>
      <p:pic>
        <p:nvPicPr>
          <p:cNvPr id="43" name="Graphic 42" descr="Home">
            <a:extLst>
              <a:ext uri="{FF2B5EF4-FFF2-40B4-BE49-F238E27FC236}">
                <a16:creationId xmlns:a16="http://schemas.microsoft.com/office/drawing/2014/main" id="{8603E7FC-0AB4-5712-9B02-79974577B6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07600" y="3941989"/>
            <a:ext cx="914400" cy="914400"/>
          </a:xfrm>
          <a:prstGeom prst="rect">
            <a:avLst/>
          </a:prstGeom>
        </p:spPr>
      </p:pic>
      <p:pic>
        <p:nvPicPr>
          <p:cNvPr id="44" name="Graphic 43" descr="Lamp">
            <a:extLst>
              <a:ext uri="{FF2B5EF4-FFF2-40B4-BE49-F238E27FC236}">
                <a16:creationId xmlns:a16="http://schemas.microsoft.com/office/drawing/2014/main" id="{ED3CDA63-DECE-2C24-BA02-D6EF94062E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74400" y="5167541"/>
            <a:ext cx="914400" cy="914400"/>
          </a:xfrm>
          <a:prstGeom prst="rect">
            <a:avLst/>
          </a:prstGeom>
        </p:spPr>
      </p:pic>
      <p:pic>
        <p:nvPicPr>
          <p:cNvPr id="45" name="Graphic 44" descr="Home">
            <a:extLst>
              <a:ext uri="{FF2B5EF4-FFF2-40B4-BE49-F238E27FC236}">
                <a16:creationId xmlns:a16="http://schemas.microsoft.com/office/drawing/2014/main" id="{37BF7A69-6487-ADB1-F536-C694CB17B2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74400" y="3941989"/>
            <a:ext cx="914400" cy="914400"/>
          </a:xfrm>
          <a:prstGeom prst="rect">
            <a:avLst/>
          </a:prstGeom>
        </p:spPr>
      </p:pic>
      <p:pic>
        <p:nvPicPr>
          <p:cNvPr id="46" name="Graphic 45" descr="Lamp">
            <a:extLst>
              <a:ext uri="{FF2B5EF4-FFF2-40B4-BE49-F238E27FC236}">
                <a16:creationId xmlns:a16="http://schemas.microsoft.com/office/drawing/2014/main" id="{F19B7E23-CAEC-E634-F109-12CDC0EBEDC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41200" y="5167541"/>
            <a:ext cx="914400" cy="914400"/>
          </a:xfrm>
          <a:prstGeom prst="rect">
            <a:avLst/>
          </a:prstGeom>
        </p:spPr>
      </p:pic>
      <p:pic>
        <p:nvPicPr>
          <p:cNvPr id="47" name="Graphic 46" descr="Home">
            <a:extLst>
              <a:ext uri="{FF2B5EF4-FFF2-40B4-BE49-F238E27FC236}">
                <a16:creationId xmlns:a16="http://schemas.microsoft.com/office/drawing/2014/main" id="{D57C8130-BAD9-F19C-243C-FFC684C1FE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941200" y="3941989"/>
            <a:ext cx="914400" cy="914400"/>
          </a:xfrm>
          <a:prstGeom prst="rect">
            <a:avLst/>
          </a:prstGeom>
        </p:spPr>
      </p:pic>
      <p:pic>
        <p:nvPicPr>
          <p:cNvPr id="48" name="Graphic 47" descr="Lamp">
            <a:extLst>
              <a:ext uri="{FF2B5EF4-FFF2-40B4-BE49-F238E27FC236}">
                <a16:creationId xmlns:a16="http://schemas.microsoft.com/office/drawing/2014/main" id="{91FC4F9B-58A1-B032-AF76-865701A1985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008000" y="5167541"/>
            <a:ext cx="914400" cy="914400"/>
          </a:xfrm>
          <a:prstGeom prst="rect">
            <a:avLst/>
          </a:prstGeom>
        </p:spPr>
      </p:pic>
      <p:pic>
        <p:nvPicPr>
          <p:cNvPr id="49" name="Graphic 48" descr="Home">
            <a:extLst>
              <a:ext uri="{FF2B5EF4-FFF2-40B4-BE49-F238E27FC236}">
                <a16:creationId xmlns:a16="http://schemas.microsoft.com/office/drawing/2014/main" id="{A84B2BD5-1F64-1FB8-5339-E754CFECEBC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008000" y="3941989"/>
            <a:ext cx="914400" cy="914400"/>
          </a:xfrm>
          <a:prstGeom prst="rect">
            <a:avLst/>
          </a:prstGeom>
        </p:spPr>
      </p:pic>
      <p:pic>
        <p:nvPicPr>
          <p:cNvPr id="50" name="Graphic 49" descr="Lamp">
            <a:extLst>
              <a:ext uri="{FF2B5EF4-FFF2-40B4-BE49-F238E27FC236}">
                <a16:creationId xmlns:a16="http://schemas.microsoft.com/office/drawing/2014/main" id="{4BA61501-201F-5F81-CEF8-D58DD6A80DC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074800" y="5167541"/>
            <a:ext cx="914400" cy="914400"/>
          </a:xfrm>
          <a:prstGeom prst="rect">
            <a:avLst/>
          </a:prstGeom>
        </p:spPr>
      </p:pic>
      <p:pic>
        <p:nvPicPr>
          <p:cNvPr id="51" name="Graphic 50" descr="Home">
            <a:extLst>
              <a:ext uri="{FF2B5EF4-FFF2-40B4-BE49-F238E27FC236}">
                <a16:creationId xmlns:a16="http://schemas.microsoft.com/office/drawing/2014/main" id="{8CA50C57-F190-D0A9-4F90-8D706ADA66A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074800" y="39419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14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E3C7C78-0A2D-09C6-7665-0A03F27C6F5F}"/>
              </a:ext>
            </a:extLst>
          </p:cNvPr>
          <p:cNvSpPr/>
          <p:nvPr/>
        </p:nvSpPr>
        <p:spPr>
          <a:xfrm>
            <a:off x="6680454" y="4662574"/>
            <a:ext cx="1569492" cy="1419367"/>
          </a:xfrm>
          <a:prstGeom prst="ellipse">
            <a:avLst/>
          </a:prstGeom>
          <a:solidFill>
            <a:srgbClr val="FFC000"/>
          </a:solidFill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Instance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200" b="1" dirty="0"/>
              <a:t>Instance methods </a:t>
            </a:r>
            <a:r>
              <a:rPr lang="en-US" sz="3200" dirty="0"/>
              <a:t>are defined in a class</a:t>
            </a:r>
          </a:p>
          <a:p>
            <a:r>
              <a:rPr lang="en-US" sz="3200" dirty="0"/>
              <a:t>Calling an instance method on a particular </a:t>
            </a:r>
            <a:r>
              <a:rPr lang="en-US" sz="3200" i="1" dirty="0"/>
              <a:t>instance </a:t>
            </a:r>
            <a:r>
              <a:rPr lang="en-US" sz="3200" dirty="0"/>
              <a:t>of the class will have effects only on </a:t>
            </a:r>
            <a:r>
              <a:rPr lang="en-US" sz="3200" u="sng" dirty="0"/>
              <a:t>that</a:t>
            </a:r>
            <a:r>
              <a:rPr lang="en-US" sz="3200" i="1" dirty="0"/>
              <a:t> </a:t>
            </a:r>
            <a:r>
              <a:rPr lang="en-US" sz="3200" dirty="0"/>
              <a:t>instance</a:t>
            </a:r>
          </a:p>
        </p:txBody>
      </p:sp>
      <p:pic>
        <p:nvPicPr>
          <p:cNvPr id="21" name="Graphic 20" descr="Lamp">
            <a:extLst>
              <a:ext uri="{FF2B5EF4-FFF2-40B4-BE49-F238E27FC236}">
                <a16:creationId xmlns:a16="http://schemas.microsoft.com/office/drawing/2014/main" id="{C6F70221-AA39-43A6-A54C-C7D1CB684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8000" y="5167541"/>
            <a:ext cx="914400" cy="914400"/>
          </a:xfrm>
          <a:prstGeom prst="rect">
            <a:avLst/>
          </a:prstGeom>
        </p:spPr>
      </p:pic>
      <p:pic>
        <p:nvPicPr>
          <p:cNvPr id="22" name="Graphic 21" descr="Home">
            <a:extLst>
              <a:ext uri="{FF2B5EF4-FFF2-40B4-BE49-F238E27FC236}">
                <a16:creationId xmlns:a16="http://schemas.microsoft.com/office/drawing/2014/main" id="{47463535-6C4C-4BFB-816F-A258FFE974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08000" y="39419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07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OOP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Abstraction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956932" y="342900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39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ose-up of a machine engine&#10;&#10;AI-generated content may be incorrect.">
            <a:extLst>
              <a:ext uri="{FF2B5EF4-FFF2-40B4-BE49-F238E27FC236}">
                <a16:creationId xmlns:a16="http://schemas.microsoft.com/office/drawing/2014/main" id="{C39EE212-E28D-3003-7796-7A72BFA15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5878" y="434975"/>
            <a:ext cx="9520244" cy="635476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177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close-up of a circuit board&#10;&#10;AI-generated content may be incorrect.">
            <a:extLst>
              <a:ext uri="{FF2B5EF4-FFF2-40B4-BE49-F238E27FC236}">
                <a16:creationId xmlns:a16="http://schemas.microsoft.com/office/drawing/2014/main" id="{31D670CA-A427-8797-6FB1-FE6A3D526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9491" y="434975"/>
            <a:ext cx="8473017" cy="635476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582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The separation of ideas from details, meaning that we can </a:t>
            </a:r>
            <a:r>
              <a:rPr lang="en-US" sz="4000" u="sng" dirty="0"/>
              <a:t>use</a:t>
            </a:r>
            <a:r>
              <a:rPr lang="en-US" sz="4000" dirty="0"/>
              <a:t> something without knowing exactly </a:t>
            </a:r>
            <a:r>
              <a:rPr lang="en-US" sz="4000" u="sng" dirty="0"/>
              <a:t>how</a:t>
            </a:r>
            <a:r>
              <a:rPr lang="en-US" sz="4000" dirty="0"/>
              <a:t> it works. 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You were able use the </a:t>
            </a:r>
            <a:r>
              <a:rPr lang="en-US" sz="4000" dirty="0">
                <a:latin typeface="Consolas" panose="020B0609020204030204" pitchFamily="49" charset="0"/>
              </a:rPr>
              <a:t>Scanner</a:t>
            </a:r>
            <a:r>
              <a:rPr lang="en-US" sz="4000" dirty="0"/>
              <a:t> class without understanding how it works internally!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38475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OOP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Abstraction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v. Implementor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We have been the</a:t>
            </a:r>
            <a:r>
              <a:rPr lang="en-US" sz="4000" i="1" dirty="0"/>
              <a:t> </a:t>
            </a:r>
            <a:r>
              <a:rPr lang="en-US" sz="4000" u="sng" dirty="0"/>
              <a:t>clients</a:t>
            </a:r>
            <a:r>
              <a:rPr lang="en-US" sz="4000" dirty="0"/>
              <a:t> of many objects this quarter! 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Now we will become the </a:t>
            </a:r>
            <a:r>
              <a:rPr lang="en-US" sz="4000" u="sng" dirty="0"/>
              <a:t>implementors</a:t>
            </a:r>
            <a:r>
              <a:rPr lang="en-US" sz="4000" i="1" dirty="0"/>
              <a:t> </a:t>
            </a:r>
            <a:r>
              <a:rPr lang="en-US" sz="4000" dirty="0"/>
              <a:t>of our own objects! </a:t>
            </a:r>
          </a:p>
        </p:txBody>
      </p:sp>
    </p:spTree>
    <p:extLst>
      <p:ext uri="{BB962C8B-B14F-4D97-AF65-F5344CB8AC3E}">
        <p14:creationId xmlns:p14="http://schemas.microsoft.com/office/powerpoint/2010/main" val="3075354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812694" cy="4805363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Programming Assignment 2 (P2) out</a:t>
            </a:r>
          </a:p>
          <a:p>
            <a:pPr lvl="1"/>
            <a:r>
              <a:rPr lang="en-US" sz="2800" dirty="0"/>
              <a:t>Due Thursday, May 15</a:t>
            </a:r>
            <a:r>
              <a:rPr lang="en-US" sz="2800" baseline="30000" dirty="0"/>
              <a:t>th</a:t>
            </a:r>
            <a:r>
              <a:rPr lang="en-US" sz="2800" dirty="0"/>
              <a:t> by 11:59 PM</a:t>
            </a:r>
          </a:p>
          <a:p>
            <a:pPr lvl="1"/>
            <a:r>
              <a:rPr lang="en-US" sz="2800" dirty="0"/>
              <a:t>Which means… no assignment releasing tonight!</a:t>
            </a:r>
          </a:p>
          <a:p>
            <a:r>
              <a:rPr lang="en-US" sz="3200" dirty="0"/>
              <a:t>Quiz 0 grades released last night!</a:t>
            </a:r>
          </a:p>
          <a:p>
            <a:pPr lvl="1"/>
            <a:r>
              <a:rPr lang="en-US" sz="2800" dirty="0"/>
              <a:t>Check out &amp; use results to calibrate how/what to study over the weekend.</a:t>
            </a:r>
          </a:p>
          <a:p>
            <a:pPr lvl="1"/>
            <a:r>
              <a:rPr lang="en-US" sz="2800" dirty="0"/>
              <a:t>Read </a:t>
            </a:r>
            <a:r>
              <a:rPr lang="en-US" sz="2800" dirty="0">
                <a:hlinkClick r:id="rId2"/>
              </a:rPr>
              <a:t>Ed announcement</a:t>
            </a:r>
            <a:r>
              <a:rPr lang="en-US" sz="2800" dirty="0"/>
              <a:t> for note about Problem 3</a:t>
            </a:r>
          </a:p>
          <a:p>
            <a:r>
              <a:rPr lang="en-US" sz="3200" dirty="0"/>
              <a:t>Quiz 1 on Tuesday, May 13</a:t>
            </a:r>
            <a:r>
              <a:rPr lang="en-US" sz="3200" baseline="30000" dirty="0"/>
              <a:t>th</a:t>
            </a:r>
            <a:r>
              <a:rPr lang="en-US" sz="3200" dirty="0"/>
              <a:t> in your registered quiz section</a:t>
            </a:r>
          </a:p>
          <a:p>
            <a:pPr lvl="1"/>
            <a:r>
              <a:rPr lang="en-US" sz="2800" dirty="0"/>
              <a:t>Practice Quiz out tonight</a:t>
            </a:r>
          </a:p>
          <a:p>
            <a:r>
              <a:rPr lang="en-US" sz="3200" dirty="0"/>
              <a:t>Resubmission Cycle 3 (R3) out</a:t>
            </a:r>
          </a:p>
          <a:p>
            <a:pPr lvl="1"/>
            <a:r>
              <a:rPr lang="en-US" sz="2800" dirty="0"/>
              <a:t>Due Tuesday, May 13</a:t>
            </a:r>
            <a:r>
              <a:rPr lang="en-US" sz="2800" baseline="30000" dirty="0"/>
              <a:t>th</a:t>
            </a:r>
            <a:r>
              <a:rPr lang="en-US" sz="2800" dirty="0"/>
              <a:t> by 11:59 PM</a:t>
            </a:r>
          </a:p>
          <a:p>
            <a:pPr lvl="1"/>
            <a:r>
              <a:rPr lang="en-US" sz="2800" dirty="0"/>
              <a:t>Eligible assignments: </a:t>
            </a:r>
            <a:r>
              <a:rPr lang="en-US" sz="2800" b="1" dirty="0">
                <a:solidFill>
                  <a:srgbClr val="EF5777"/>
                </a:solidFill>
              </a:rPr>
              <a:t>P0</a:t>
            </a:r>
            <a:r>
              <a:rPr lang="en-US" sz="2800" dirty="0"/>
              <a:t>, C1, P1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OOP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Abstraction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134270" y="2118708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3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Oriented Programming (OOP)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029835"/>
          </a:xfrm>
        </p:spPr>
        <p:txBody>
          <a:bodyPr>
            <a:normAutofit/>
          </a:bodyPr>
          <a:lstStyle/>
          <a:p>
            <a:r>
              <a:rPr lang="en-US" sz="3600" b="1" dirty="0"/>
              <a:t>Procedural programming</a:t>
            </a:r>
            <a:r>
              <a:rPr lang="en-US" sz="3600" dirty="0"/>
              <a:t>: Programs that perform their behavior as a series of steps to be carried out</a:t>
            </a:r>
          </a:p>
          <a:p>
            <a:pPr lvl="1"/>
            <a:r>
              <a:rPr lang="en-US" sz="3200" dirty="0"/>
              <a:t>Classes that </a:t>
            </a:r>
            <a:r>
              <a:rPr lang="en-US" sz="3200" u="sng" dirty="0"/>
              <a:t>do</a:t>
            </a:r>
            <a:r>
              <a:rPr lang="en-US" sz="3200" i="1" dirty="0"/>
              <a:t> </a:t>
            </a:r>
            <a:r>
              <a:rPr lang="en-US" sz="3200" dirty="0"/>
              <a:t>things</a:t>
            </a:r>
          </a:p>
          <a:p>
            <a:endParaRPr lang="en-US" sz="3600" dirty="0"/>
          </a:p>
          <a:p>
            <a:r>
              <a:rPr lang="en-US" sz="3600" b="1" dirty="0"/>
              <a:t>Object-oriented programming (OOP): </a:t>
            </a:r>
            <a:r>
              <a:rPr lang="en-US" sz="3600" dirty="0"/>
              <a:t>Programs that perform their behavior as interactions between objects</a:t>
            </a:r>
          </a:p>
          <a:p>
            <a:pPr lvl="1"/>
            <a:r>
              <a:rPr lang="en-US" sz="3200" dirty="0"/>
              <a:t>Classes that </a:t>
            </a:r>
            <a:r>
              <a:rPr lang="en-US" sz="3200" u="sng" dirty="0"/>
              <a:t>represent</a:t>
            </a:r>
            <a:r>
              <a:rPr lang="en-US" sz="3200" i="1" dirty="0"/>
              <a:t> </a:t>
            </a:r>
            <a:r>
              <a:rPr lang="en-US" sz="3200" dirty="0"/>
              <a:t>things</a:t>
            </a:r>
          </a:p>
          <a:p>
            <a:pPr lvl="1"/>
            <a:r>
              <a:rPr lang="en-US" sz="3200" dirty="0"/>
              <a:t>We’re going to start writing our own objects! </a:t>
            </a:r>
          </a:p>
        </p:txBody>
      </p:sp>
    </p:spTree>
    <p:extLst>
      <p:ext uri="{BB962C8B-B14F-4D97-AF65-F5344CB8AC3E}">
        <p14:creationId xmlns:p14="http://schemas.microsoft.com/office/powerpoint/2010/main" val="28724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 &amp;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/>
              <a:t>Classes</a:t>
            </a:r>
            <a:r>
              <a:rPr lang="en-US" sz="3200" dirty="0"/>
              <a:t> can define the </a:t>
            </a:r>
            <a:r>
              <a:rPr lang="en-US" sz="3200" u="sng" dirty="0"/>
              <a:t>template</a:t>
            </a:r>
            <a:r>
              <a:rPr lang="en-US" sz="3200" i="1" dirty="0"/>
              <a:t> </a:t>
            </a:r>
            <a:r>
              <a:rPr lang="en-US" sz="3200" dirty="0"/>
              <a:t>for an object</a:t>
            </a:r>
          </a:p>
          <a:p>
            <a:pPr lvl="1"/>
            <a:r>
              <a:rPr lang="en-US" sz="2800" dirty="0"/>
              <a:t>📰 Like the blueprint for a house!</a:t>
            </a:r>
          </a:p>
          <a:p>
            <a:pPr marL="457200" lvl="1" indent="0">
              <a:buNone/>
            </a:pPr>
            <a:r>
              <a:rPr lang="en-US" sz="2800" dirty="0"/>
              <a:t>    </a:t>
            </a:r>
            <a:r>
              <a:rPr lang="en-US" sz="2800" i="1" dirty="0"/>
              <a:t>“What does it mean to be this thing?”</a:t>
            </a:r>
          </a:p>
          <a:p>
            <a:endParaRPr lang="en-US" sz="3200" dirty="0"/>
          </a:p>
          <a:p>
            <a:r>
              <a:rPr lang="en-US" sz="3200" b="1" dirty="0"/>
              <a:t>Objects</a:t>
            </a:r>
            <a:r>
              <a:rPr lang="en-US" sz="3200" dirty="0"/>
              <a:t> are the actual </a:t>
            </a:r>
            <a:r>
              <a:rPr lang="en-US" sz="3200" u="sng" dirty="0"/>
              <a:t>instances</a:t>
            </a:r>
            <a:r>
              <a:rPr lang="en-US" sz="3200" i="1" dirty="0"/>
              <a:t> </a:t>
            </a:r>
            <a:r>
              <a:rPr lang="en-US" sz="3200" dirty="0"/>
              <a:t>of the class </a:t>
            </a:r>
          </a:p>
          <a:p>
            <a:pPr lvl="1"/>
            <a:r>
              <a:rPr lang="en-US" sz="2800" dirty="0"/>
              <a:t>🏠 Like the actual house built from the blueprint!</a:t>
            </a:r>
          </a:p>
          <a:p>
            <a:pPr marL="457200" lvl="1" indent="0">
              <a:buNone/>
            </a:pPr>
            <a:r>
              <a:rPr lang="en-US" sz="2800" dirty="0"/>
              <a:t>    </a:t>
            </a:r>
            <a:r>
              <a:rPr lang="en-US" sz="2800" i="1" dirty="0"/>
              <a:t>“It is an example of this thing!” </a:t>
            </a:r>
          </a:p>
          <a:p>
            <a:pPr lvl="1"/>
            <a:endParaRPr lang="en-US" sz="2800" dirty="0"/>
          </a:p>
          <a:p>
            <a:pPr marL="0" indent="0">
              <a:buNone/>
            </a:pPr>
            <a:r>
              <a:rPr lang="en-US" sz="3200" dirty="0"/>
              <a:t>We create a new instance of a class with the </a:t>
            </a:r>
            <a:r>
              <a:rPr lang="en-US" sz="3200" dirty="0">
                <a:solidFill>
                  <a:schemeClr val="accent2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/>
              <a:t> keyword </a:t>
            </a:r>
          </a:p>
          <a:p>
            <a:pPr marL="0" indent="0">
              <a:buNone/>
            </a:pPr>
            <a:r>
              <a:rPr lang="en-US" sz="3200" dirty="0"/>
              <a:t>e.g., </a:t>
            </a:r>
            <a:r>
              <a:rPr lang="en-US" sz="3200" dirty="0">
                <a:latin typeface="Consolas" panose="020B0609020204030204" pitchFamily="49" charset="0"/>
              </a:rPr>
              <a:t>Scanner console = </a:t>
            </a:r>
            <a:r>
              <a:rPr lang="en-US" sz="3200" b="1" dirty="0">
                <a:solidFill>
                  <a:schemeClr val="accent2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Scanner(System.in);</a:t>
            </a:r>
          </a:p>
        </p:txBody>
      </p:sp>
    </p:spTree>
    <p:extLst>
      <p:ext uri="{BB962C8B-B14F-4D97-AF65-F5344CB8AC3E}">
        <p14:creationId xmlns:p14="http://schemas.microsoft.com/office/powerpoint/2010/main" val="1306728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&amp;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/>
              <a:t>Objects</a:t>
            </a:r>
            <a:r>
              <a:rPr lang="en-US" sz="3600" dirty="0"/>
              <a:t> can tie related </a:t>
            </a:r>
            <a:r>
              <a:rPr lang="en-US" sz="3600" i="1" dirty="0"/>
              <a:t>state </a:t>
            </a:r>
            <a:r>
              <a:rPr lang="en-US" sz="3600" dirty="0"/>
              <a:t>and </a:t>
            </a:r>
            <a:r>
              <a:rPr lang="en-US" sz="3600" i="1" dirty="0"/>
              <a:t>behavior </a:t>
            </a:r>
            <a:r>
              <a:rPr lang="en-US" sz="3600" dirty="0"/>
              <a:t>together</a:t>
            </a:r>
          </a:p>
          <a:p>
            <a:endParaRPr lang="en-US" sz="3600" dirty="0"/>
          </a:p>
          <a:p>
            <a:r>
              <a:rPr lang="en-US" sz="3600" b="1" dirty="0"/>
              <a:t>State</a:t>
            </a:r>
            <a:r>
              <a:rPr lang="en-US" sz="3600" i="1" dirty="0"/>
              <a:t> </a:t>
            </a:r>
            <a:r>
              <a:rPr lang="en-US" sz="3600" dirty="0"/>
              <a:t>is defined by the object’s </a:t>
            </a:r>
            <a:r>
              <a:rPr lang="en-US" sz="3600" i="1" dirty="0"/>
              <a:t>fields </a:t>
            </a:r>
            <a:r>
              <a:rPr lang="en-US" sz="3600" dirty="0"/>
              <a:t>or </a:t>
            </a:r>
            <a:r>
              <a:rPr lang="en-US" sz="3600" i="1" dirty="0"/>
              <a:t>instance variables</a:t>
            </a:r>
          </a:p>
          <a:p>
            <a:pPr lvl="1"/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Scanner</a:t>
            </a:r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’s state may include what it’s scanning, where it is in the input, etc. </a:t>
            </a:r>
          </a:p>
          <a:p>
            <a:pPr marL="0" indent="0">
              <a:buNone/>
            </a:pPr>
            <a:endParaRPr lang="en-US" sz="3600" i="1" dirty="0"/>
          </a:p>
          <a:p>
            <a:r>
              <a:rPr lang="en-US" sz="3600" b="1" dirty="0"/>
              <a:t>Behavior</a:t>
            </a:r>
            <a:r>
              <a:rPr lang="en-US" sz="3600" i="1" dirty="0"/>
              <a:t> </a:t>
            </a:r>
            <a:r>
              <a:rPr lang="en-US" sz="3600" dirty="0"/>
              <a:t>is defined by the object’s </a:t>
            </a:r>
            <a:r>
              <a:rPr lang="en-US" sz="3600" i="1" dirty="0"/>
              <a:t>instance methods</a:t>
            </a:r>
          </a:p>
          <a:p>
            <a:pPr lvl="1"/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Scanner</a:t>
            </a:r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’s behavior includes “getting the next token and returning it as an </a:t>
            </a:r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”, “returning whether there is a next token or not”, etc. 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5905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 err="1">
                <a:solidFill>
                  <a:srgbClr val="267F99"/>
                </a:solidFill>
                <a:latin typeface="Consolas" panose="020B0609020204030204" pitchFamily="49" charset="0"/>
              </a:rPr>
              <a:t>MyObject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600" dirty="0">
                <a:solidFill>
                  <a:srgbClr val="008000"/>
                </a:solidFill>
                <a:latin typeface="Consolas" panose="020B0609020204030204" pitchFamily="49" charset="0"/>
              </a:rPr>
              <a:t>// fields (or instance variables)</a:t>
            </a:r>
            <a:endParaRPr lang="en-US" sz="3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type1 fieldName1;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type2 fieldName2;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...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600" dirty="0">
                <a:solidFill>
                  <a:srgbClr val="008000"/>
                </a:solidFill>
                <a:latin typeface="Consolas" panose="020B0609020204030204" pitchFamily="49" charset="0"/>
              </a:rPr>
              <a:t>// instance methods</a:t>
            </a:r>
            <a:endParaRPr lang="en-US" sz="3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onsolas" panose="020B0609020204030204" pitchFamily="49" charset="0"/>
              </a:rPr>
              <a:t>returnType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 err="1">
                <a:solidFill>
                  <a:srgbClr val="795E26"/>
                </a:solidFill>
                <a:latin typeface="Consolas" panose="020B0609020204030204" pitchFamily="49" charset="0"/>
              </a:rPr>
              <a:t>methodName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(...) {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...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61715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Instance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200" dirty="0"/>
              <a:t>Fields are also referred to as </a:t>
            </a:r>
            <a:r>
              <a:rPr lang="en-US" sz="3200" b="1" dirty="0"/>
              <a:t>instance variables</a:t>
            </a:r>
            <a:endParaRPr lang="en-US" b="1" dirty="0"/>
          </a:p>
          <a:p>
            <a:endParaRPr lang="en-US" sz="1400" dirty="0"/>
          </a:p>
          <a:p>
            <a:r>
              <a:rPr lang="en-US" sz="3200" dirty="0"/>
              <a:t>Fields are defined in a class</a:t>
            </a:r>
          </a:p>
          <a:p>
            <a:r>
              <a:rPr lang="en-US" sz="3200" dirty="0"/>
              <a:t>Each instance</a:t>
            </a:r>
            <a:r>
              <a:rPr lang="en-US" sz="3200" i="1" dirty="0"/>
              <a:t> </a:t>
            </a:r>
            <a:r>
              <a:rPr lang="en-US" sz="3200" dirty="0"/>
              <a:t>of the class has their own copy of the fields </a:t>
            </a:r>
          </a:p>
          <a:p>
            <a:pPr lvl="1"/>
            <a:r>
              <a:rPr lang="en-US" sz="2800" dirty="0"/>
              <a:t>Hence </a:t>
            </a:r>
            <a:r>
              <a:rPr lang="en-US" sz="2800" i="1" dirty="0"/>
              <a:t>instance </a:t>
            </a:r>
            <a:r>
              <a:rPr lang="en-US" sz="2800" dirty="0"/>
              <a:t>variable! It’s a variable tied to a </a:t>
            </a:r>
            <a:r>
              <a:rPr lang="en-US" sz="2800" b="1" dirty="0"/>
              <a:t>specific</a:t>
            </a:r>
            <a:r>
              <a:rPr lang="en-US" sz="2800" dirty="0"/>
              <a:t> instance of the class! </a:t>
            </a:r>
          </a:p>
        </p:txBody>
      </p:sp>
      <p:pic>
        <p:nvPicPr>
          <p:cNvPr id="1026" name="Picture 2" descr="House Blueprint - Openclipart">
            <a:extLst>
              <a:ext uri="{FF2B5EF4-FFF2-40B4-BE49-F238E27FC236}">
                <a16:creationId xmlns:a16="http://schemas.microsoft.com/office/drawing/2014/main" id="{254B8985-B9B0-4A03-BE06-07A8FE50E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3" y="4677410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Home">
            <a:extLst>
              <a:ext uri="{FF2B5EF4-FFF2-40B4-BE49-F238E27FC236}">
                <a16:creationId xmlns:a16="http://schemas.microsoft.com/office/drawing/2014/main" id="{394327CC-82C2-4720-A98A-1F57D1743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2851" y="4973897"/>
            <a:ext cx="914400" cy="914400"/>
          </a:xfrm>
          <a:prstGeom prst="rect">
            <a:avLst/>
          </a:prstGeom>
        </p:spPr>
      </p:pic>
      <p:pic>
        <p:nvPicPr>
          <p:cNvPr id="7" name="Graphic 6" descr="Home">
            <a:extLst>
              <a:ext uri="{FF2B5EF4-FFF2-40B4-BE49-F238E27FC236}">
                <a16:creationId xmlns:a16="http://schemas.microsoft.com/office/drawing/2014/main" id="{41C9A8B4-D6F5-4AD0-B58B-5CE7DD2120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65284" y="4973897"/>
            <a:ext cx="914400" cy="914400"/>
          </a:xfrm>
          <a:prstGeom prst="rect">
            <a:avLst/>
          </a:prstGeom>
        </p:spPr>
      </p:pic>
      <p:pic>
        <p:nvPicPr>
          <p:cNvPr id="8" name="Graphic 7" descr="Home">
            <a:extLst>
              <a:ext uri="{FF2B5EF4-FFF2-40B4-BE49-F238E27FC236}">
                <a16:creationId xmlns:a16="http://schemas.microsoft.com/office/drawing/2014/main" id="{0AD76BD1-4845-49C2-929F-5EA74659C5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77717" y="4973897"/>
            <a:ext cx="914400" cy="914400"/>
          </a:xfrm>
          <a:prstGeom prst="rect">
            <a:avLst/>
          </a:prstGeom>
        </p:spPr>
      </p:pic>
      <p:pic>
        <p:nvPicPr>
          <p:cNvPr id="9" name="Graphic 8" descr="Home">
            <a:extLst>
              <a:ext uri="{FF2B5EF4-FFF2-40B4-BE49-F238E27FC236}">
                <a16:creationId xmlns:a16="http://schemas.microsoft.com/office/drawing/2014/main" id="{BB78D8DA-689E-45FF-99B3-EAD449EF23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90150" y="4973897"/>
            <a:ext cx="914400" cy="914400"/>
          </a:xfrm>
          <a:prstGeom prst="rect">
            <a:avLst/>
          </a:prstGeom>
        </p:spPr>
      </p:pic>
      <p:pic>
        <p:nvPicPr>
          <p:cNvPr id="10" name="Graphic 9" descr="Home">
            <a:extLst>
              <a:ext uri="{FF2B5EF4-FFF2-40B4-BE49-F238E27FC236}">
                <a16:creationId xmlns:a16="http://schemas.microsoft.com/office/drawing/2014/main" id="{6C8A4FCC-56F9-46E2-BA60-31C3DA080C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902583" y="4973897"/>
            <a:ext cx="914400" cy="914400"/>
          </a:xfrm>
          <a:prstGeom prst="rect">
            <a:avLst/>
          </a:prstGeom>
        </p:spPr>
      </p:pic>
      <p:pic>
        <p:nvPicPr>
          <p:cNvPr id="11" name="Graphic 10" descr="Home">
            <a:extLst>
              <a:ext uri="{FF2B5EF4-FFF2-40B4-BE49-F238E27FC236}">
                <a16:creationId xmlns:a16="http://schemas.microsoft.com/office/drawing/2014/main" id="{66F93503-251E-4D25-8306-61EE1A68B17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015016" y="49738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7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19743</TotalTime>
  <Words>676</Words>
  <Application>Microsoft Office PowerPoint</Application>
  <PresentationFormat>Widescreen</PresentationFormat>
  <Paragraphs>115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Introduction to Objects</vt:lpstr>
      <vt:lpstr>Lecture Outline</vt:lpstr>
      <vt:lpstr>Announcements</vt:lpstr>
      <vt:lpstr>Lecture Outline</vt:lpstr>
      <vt:lpstr>Object Oriented Programming (OOP)</vt:lpstr>
      <vt:lpstr>Classes &amp; Objects</vt:lpstr>
      <vt:lpstr>State &amp; Behavior</vt:lpstr>
      <vt:lpstr>Syntax</vt:lpstr>
      <vt:lpstr>Instance Variables</vt:lpstr>
      <vt:lpstr>Instance Methods</vt:lpstr>
      <vt:lpstr>Lecture Outline</vt:lpstr>
      <vt:lpstr>Representing a Coordinate Point</vt:lpstr>
      <vt:lpstr>Representing a point</vt:lpstr>
      <vt:lpstr>Instance Methods</vt:lpstr>
      <vt:lpstr>Instance Methods</vt:lpstr>
      <vt:lpstr>Lecture Outline</vt:lpstr>
      <vt:lpstr>PowerPoint Presentation</vt:lpstr>
      <vt:lpstr>PowerPoint Presentation</vt:lpstr>
      <vt:lpstr>Abstraction</vt:lpstr>
      <vt:lpstr>Client v. Implementor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Aaron S Johnston</dc:creator>
  <cp:keywords/>
  <dc:description/>
  <cp:lastModifiedBy>Brett Wortzman</cp:lastModifiedBy>
  <cp:revision>344</cp:revision>
  <cp:lastPrinted>2022-09-27T21:33:44Z</cp:lastPrinted>
  <dcterms:created xsi:type="dcterms:W3CDTF">2020-06-13T06:27:42Z</dcterms:created>
  <dcterms:modified xsi:type="dcterms:W3CDTF">2025-05-09T20:52:31Z</dcterms:modified>
  <cp:category/>
</cp:coreProperties>
</file>