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90" r:id="rId2"/>
    <p:sldId id="397" r:id="rId3"/>
    <p:sldId id="399" r:id="rId4"/>
    <p:sldId id="416" r:id="rId5"/>
    <p:sldId id="393" r:id="rId6"/>
    <p:sldId id="415" r:id="rId7"/>
    <p:sldId id="414" r:id="rId8"/>
    <p:sldId id="401" r:id="rId9"/>
    <p:sldId id="398" r:id="rId10"/>
    <p:sldId id="403" r:id="rId11"/>
    <p:sldId id="404" r:id="rId12"/>
    <p:sldId id="405" r:id="rId13"/>
    <p:sldId id="40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390"/>
            <p14:sldId id="397"/>
            <p14:sldId id="399"/>
            <p14:sldId id="416"/>
            <p14:sldId id="393"/>
            <p14:sldId id="415"/>
            <p14:sldId id="414"/>
            <p14:sldId id="401"/>
            <p14:sldId id="398"/>
            <p14:sldId id="403"/>
            <p14:sldId id="404"/>
            <p14:sldId id="405"/>
            <p14:sldId id="4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FA8231"/>
    <a:srgbClr val="EFDEEE"/>
    <a:srgbClr val="E7B4EB"/>
    <a:srgbClr val="B7C3F9"/>
    <a:srgbClr val="BF9000"/>
    <a:srgbClr val="54A0FF"/>
    <a:srgbClr val="EF5777"/>
    <a:srgbClr val="0FB9B1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33" autoAdjust="0"/>
    <p:restoredTop sz="91361"/>
  </p:normalViewPr>
  <p:slideViewPr>
    <p:cSldViewPr snapToGrid="0" snapToObjects="1">
      <p:cViewPr varScale="1">
        <p:scale>
          <a:sx n="93" d="100"/>
          <a:sy n="93" d="100"/>
        </p:scale>
        <p:origin x="86" y="571"/>
      </p:cViewPr>
      <p:guideLst/>
    </p:cSldViewPr>
  </p:slideViewPr>
  <p:outlineViewPr>
    <p:cViewPr>
      <p:scale>
        <a:sx n="33" d="100"/>
        <a:sy n="33" d="100"/>
      </p:scale>
      <p:origin x="-4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cdfb2db708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2cdfb2db70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6q1k0J8W8q56DH5EkcTMzK?si=586ccd5ea1eb4bbd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FD2082-700D-4FCA-E7BF-262E5D705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36757"/>
            <a:ext cx="12367880" cy="708269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606357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666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98;p1">
            <a:extLst>
              <a:ext uri="{FF2B5EF4-FFF2-40B4-BE49-F238E27FC236}">
                <a16:creationId xmlns:a16="http://schemas.microsoft.com/office/drawing/2014/main" id="{C27A8DC2-42CE-74A0-CF86-1AAB52EFBE36}"/>
              </a:ext>
            </a:extLst>
          </p:cNvPr>
          <p:cNvSpPr txBox="1"/>
          <p:nvPr userDrawn="1"/>
        </p:nvSpPr>
        <p:spPr>
          <a:xfrm>
            <a:off x="8379355" y="4566262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" name="Google Shape;96;p1">
            <a:extLst>
              <a:ext uri="{FF2B5EF4-FFF2-40B4-BE49-F238E27FC236}">
                <a16:creationId xmlns:a16="http://schemas.microsoft.com/office/drawing/2014/main" id="{9D28497A-FDE5-0DD5-419B-F4BCBE0F8481}"/>
              </a:ext>
            </a:extLst>
          </p:cNvPr>
          <p:cNvSpPr txBox="1"/>
          <p:nvPr userDrawn="1"/>
        </p:nvSpPr>
        <p:spPr>
          <a:xfrm>
            <a:off x="7226456" y="4566262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Google Shape;97;p1">
            <a:extLst>
              <a:ext uri="{FF2B5EF4-FFF2-40B4-BE49-F238E27FC236}">
                <a16:creationId xmlns:a16="http://schemas.microsoft.com/office/drawing/2014/main" id="{9DD782E4-022F-FE2A-EA90-E890746AEFFC}"/>
              </a:ext>
            </a:extLst>
          </p:cNvPr>
          <p:cNvSpPr txBox="1"/>
          <p:nvPr userDrawn="1"/>
        </p:nvSpPr>
        <p:spPr>
          <a:xfrm>
            <a:off x="7226456" y="482687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9" name="Google Shape;99;p1">
            <a:extLst>
              <a:ext uri="{FF2B5EF4-FFF2-40B4-BE49-F238E27FC236}">
                <a16:creationId xmlns:a16="http://schemas.microsoft.com/office/drawing/2014/main" id="{BDBB85B0-8522-B8D4-123D-7A18B6ECF65E}"/>
              </a:ext>
            </a:extLst>
          </p:cNvPr>
          <p:cNvSpPr txBox="1"/>
          <p:nvPr userDrawn="1"/>
        </p:nvSpPr>
        <p:spPr>
          <a:xfrm>
            <a:off x="8379355" y="4812055"/>
            <a:ext cx="3924887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Ashley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 err="1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Dalton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Daniel Ryan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Harshitha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Izak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Kuhu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Maggie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Marcus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Niyati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Zach</a:t>
            </a:r>
            <a:endParaRPr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" name="Google Shape;95;p1">
            <a:extLst>
              <a:ext uri="{FF2B5EF4-FFF2-40B4-BE49-F238E27FC236}">
                <a16:creationId xmlns:a16="http://schemas.microsoft.com/office/drawing/2014/main" id="{576A89C0-D199-A375-4F57-0E16E571E13D}"/>
              </a:ext>
            </a:extLst>
          </p:cNvPr>
          <p:cNvSpPr txBox="1"/>
          <p:nvPr userDrawn="1"/>
        </p:nvSpPr>
        <p:spPr>
          <a:xfrm>
            <a:off x="7626996" y="4035455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25wi Lecture Tunes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🏂</a:t>
            </a:r>
            <a:endParaRPr dirty="0">
              <a:solidFill>
                <a:srgbClr val="0563C1"/>
              </a:solidFill>
            </a:endParaRPr>
          </a:p>
        </p:txBody>
      </p:sp>
      <p:sp>
        <p:nvSpPr>
          <p:cNvPr id="22" name="Google Shape;47;p21">
            <a:extLst>
              <a:ext uri="{FF2B5EF4-FFF2-40B4-BE49-F238E27FC236}">
                <a16:creationId xmlns:a16="http://schemas.microsoft.com/office/drawing/2014/main" id="{47D5629D-2F08-31C9-FA7B-F5965A6763C1}"/>
              </a:ext>
            </a:extLst>
          </p:cNvPr>
          <p:cNvSpPr/>
          <p:nvPr userDrawn="1"/>
        </p:nvSpPr>
        <p:spPr>
          <a:xfrm>
            <a:off x="3003546" y="5652102"/>
            <a:ext cx="1111254" cy="11144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270901" y="4174812"/>
            <a:ext cx="6212925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 i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18"/>
          <p:cNvSpPr txBox="1"/>
          <p:nvPr/>
        </p:nvSpPr>
        <p:spPr>
          <a:xfrm>
            <a:off x="292976" y="3182200"/>
            <a:ext cx="36826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122</a:t>
            </a:r>
            <a:endParaRPr/>
          </a:p>
        </p:txBody>
      </p:sp>
      <p:sp>
        <p:nvSpPr>
          <p:cNvPr id="20" name="Google Shape;20;p18"/>
          <p:cNvSpPr/>
          <p:nvPr/>
        </p:nvSpPr>
        <p:spPr>
          <a:xfrm>
            <a:off x="420128" y="2753848"/>
            <a:ext cx="1269523" cy="420130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LEC 10</a:t>
            </a:r>
            <a:endParaRPr dirty="0"/>
          </a:p>
        </p:txBody>
      </p:sp>
      <p:sp>
        <p:nvSpPr>
          <p:cNvPr id="21" name="Google Shape;21;p18"/>
          <p:cNvSpPr/>
          <p:nvPr/>
        </p:nvSpPr>
        <p:spPr>
          <a:xfrm>
            <a:off x="7124352" y="1251643"/>
            <a:ext cx="5250244" cy="5369600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22;p18"/>
          <p:cNvCxnSpPr/>
          <p:nvPr/>
        </p:nvCxnSpPr>
        <p:spPr>
          <a:xfrm>
            <a:off x="7452794" y="4551419"/>
            <a:ext cx="4468305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18"/>
          <p:cNvSpPr/>
          <p:nvPr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8"/>
          <p:cNvSpPr/>
          <p:nvPr/>
        </p:nvSpPr>
        <p:spPr>
          <a:xfrm>
            <a:off x="71163" y="5574803"/>
            <a:ext cx="22506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  <a:endParaRPr/>
          </a:p>
        </p:txBody>
      </p:sp>
      <p:sp>
        <p:nvSpPr>
          <p:cNvPr id="25" name="Google Shape;25;p18"/>
          <p:cNvSpPr/>
          <p:nvPr/>
        </p:nvSpPr>
        <p:spPr>
          <a:xfrm>
            <a:off x="72629" y="5851802"/>
            <a:ext cx="243211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dirty="0" err="1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0" i="0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 #cse122 </a:t>
            </a:r>
            <a:endParaRPr dirty="0"/>
          </a:p>
        </p:txBody>
      </p:sp>
      <p:sp>
        <p:nvSpPr>
          <p:cNvPr id="26" name="Google Shape;26;p18"/>
          <p:cNvSpPr/>
          <p:nvPr/>
        </p:nvSpPr>
        <p:spPr>
          <a:xfrm>
            <a:off x="2950313" y="5594680"/>
            <a:ext cx="1218438" cy="1223089"/>
          </a:xfrm>
          <a:prstGeom prst="roundRect">
            <a:avLst>
              <a:gd name="adj" fmla="val 4457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8;p1">
            <a:extLst>
              <a:ext uri="{FF2B5EF4-FFF2-40B4-BE49-F238E27FC236}">
                <a16:creationId xmlns:a16="http://schemas.microsoft.com/office/drawing/2014/main" id="{5BDF9F87-7E08-8AB4-03BB-495EEFE4DAF7}"/>
              </a:ext>
            </a:extLst>
          </p:cNvPr>
          <p:cNvSpPr txBox="1"/>
          <p:nvPr userDrawn="1"/>
        </p:nvSpPr>
        <p:spPr>
          <a:xfrm>
            <a:off x="8379355" y="4606902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Wortzman and Adrian Salguero</a:t>
            </a:r>
          </a:p>
        </p:txBody>
      </p:sp>
      <p:sp>
        <p:nvSpPr>
          <p:cNvPr id="3" name="Google Shape;96;p1">
            <a:extLst>
              <a:ext uri="{FF2B5EF4-FFF2-40B4-BE49-F238E27FC236}">
                <a16:creationId xmlns:a16="http://schemas.microsoft.com/office/drawing/2014/main" id="{050EF5D9-CB27-B855-4A3E-489372BD37C5}"/>
              </a:ext>
            </a:extLst>
          </p:cNvPr>
          <p:cNvSpPr txBox="1"/>
          <p:nvPr userDrawn="1"/>
        </p:nvSpPr>
        <p:spPr>
          <a:xfrm>
            <a:off x="7226456" y="4606902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" name="Google Shape;97;p1">
            <a:extLst>
              <a:ext uri="{FF2B5EF4-FFF2-40B4-BE49-F238E27FC236}">
                <a16:creationId xmlns:a16="http://schemas.microsoft.com/office/drawing/2014/main" id="{03E721AB-2C9D-9EC2-219B-EE332A5C8F6D}"/>
              </a:ext>
            </a:extLst>
          </p:cNvPr>
          <p:cNvSpPr txBox="1"/>
          <p:nvPr userDrawn="1"/>
        </p:nvSpPr>
        <p:spPr>
          <a:xfrm>
            <a:off x="7226456" y="486751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" name="Google Shape;47;p21">
            <a:extLst>
              <a:ext uri="{FF2B5EF4-FFF2-40B4-BE49-F238E27FC236}">
                <a16:creationId xmlns:a16="http://schemas.microsoft.com/office/drawing/2014/main" id="{6C4EBCED-8AC7-71AB-B282-00710FE22364}"/>
              </a:ext>
            </a:extLst>
          </p:cNvPr>
          <p:cNvSpPr/>
          <p:nvPr userDrawn="1"/>
        </p:nvSpPr>
        <p:spPr>
          <a:xfrm>
            <a:off x="3003546" y="5652102"/>
            <a:ext cx="1111254" cy="11144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9;p1">
            <a:extLst>
              <a:ext uri="{FF2B5EF4-FFF2-40B4-BE49-F238E27FC236}">
                <a16:creationId xmlns:a16="http://schemas.microsoft.com/office/drawing/2014/main" id="{915A1AF3-1B0C-2C35-7E36-A433BC28A887}"/>
              </a:ext>
            </a:extLst>
          </p:cNvPr>
          <p:cNvSpPr txBox="1"/>
          <p:nvPr userDrawn="1"/>
        </p:nvSpPr>
        <p:spPr>
          <a:xfrm>
            <a:off x="8379354" y="4867514"/>
            <a:ext cx="3924887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Brittan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Christopher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Dalton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Daniel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Medha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Samuel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Sreshta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</p:txBody>
      </p:sp>
    </p:spTree>
    <p:extLst>
      <p:ext uri="{BB962C8B-B14F-4D97-AF65-F5344CB8AC3E}">
        <p14:creationId xmlns:p14="http://schemas.microsoft.com/office/powerpoint/2010/main" val="1254893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8369161" y="10264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Spring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10: Nested Collections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9F8FE-1DCB-0C41-CE68-A374F17B9644}"/>
              </a:ext>
            </a:extLst>
          </p:cNvPr>
          <p:cNvSpPr txBox="1"/>
          <p:nvPr userDrawn="1"/>
        </p:nvSpPr>
        <p:spPr>
          <a:xfrm>
            <a:off x="10539812" y="15965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sli.do</a:t>
            </a: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 #cse122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5jyHCvYzPfVxzv0oylIYut?si=a9d820106e01498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cdfb2db708_0_4"/>
          <p:cNvSpPr txBox="1">
            <a:spLocks noGrp="1"/>
          </p:cNvSpPr>
          <p:nvPr>
            <p:ph type="title"/>
          </p:nvPr>
        </p:nvSpPr>
        <p:spPr>
          <a:xfrm>
            <a:off x="305333" y="4125093"/>
            <a:ext cx="6591300" cy="19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SemiBold"/>
              <a:buNone/>
            </a:pPr>
            <a:r>
              <a:rPr lang="en-US" sz="3600" dirty="0"/>
              <a:t>Nested Collections</a:t>
            </a:r>
            <a:endParaRPr dirty="0"/>
          </a:p>
        </p:txBody>
      </p:sp>
      <p:sp>
        <p:nvSpPr>
          <p:cNvPr id="67" name="Google Shape;67;g2cdfb2db708_0_4"/>
          <p:cNvSpPr txBox="1"/>
          <p:nvPr/>
        </p:nvSpPr>
        <p:spPr>
          <a:xfrm>
            <a:off x="7456906" y="2225075"/>
            <a:ext cx="447690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Chat with neighbors: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b="1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is your favorite animal?</a:t>
            </a:r>
          </a:p>
        </p:txBody>
      </p:sp>
      <p:sp>
        <p:nvSpPr>
          <p:cNvPr id="68" name="Google Shape;68;g2cdfb2db708_0_4"/>
          <p:cNvSpPr txBox="1"/>
          <p:nvPr/>
        </p:nvSpPr>
        <p:spPr>
          <a:xfrm>
            <a:off x="7379594" y="1403798"/>
            <a:ext cx="4631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A5A5A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  <p:sp>
        <p:nvSpPr>
          <p:cNvPr id="4" name="Google Shape;95;p1">
            <a:extLst>
              <a:ext uri="{FF2B5EF4-FFF2-40B4-BE49-F238E27FC236}">
                <a16:creationId xmlns:a16="http://schemas.microsoft.com/office/drawing/2014/main" id="{3B1A3479-3B32-C32D-2C1C-9D0C321F1DF3}"/>
              </a:ext>
            </a:extLst>
          </p:cNvPr>
          <p:cNvSpPr txBox="1"/>
          <p:nvPr/>
        </p:nvSpPr>
        <p:spPr>
          <a:xfrm>
            <a:off x="7779123" y="3895484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122 25sp Lecture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Tunes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🌸</a:t>
            </a:r>
            <a:endParaRPr dirty="0">
              <a:solidFill>
                <a:srgbClr val="0563C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33A136-8C46-7B28-993A-A3B8C9A5CFCE}"/>
              </a:ext>
            </a:extLst>
          </p:cNvPr>
          <p:cNvSpPr/>
          <p:nvPr/>
        </p:nvSpPr>
        <p:spPr>
          <a:xfrm>
            <a:off x="3030583" y="5669280"/>
            <a:ext cx="1066752" cy="1077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6CB3B-EA97-01BD-E094-C21BE6791D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025412" y="5669280"/>
            <a:ext cx="1077094" cy="10770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A7436-971F-E051-2BA0-1F61450E7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Nested Collections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891498-59C4-8FD3-6AC9-C11E708840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r="1721" b="3445"/>
          <a:stretch/>
        </p:blipFill>
        <p:spPr bwMode="auto">
          <a:xfrm>
            <a:off x="7211291" y="1371600"/>
            <a:ext cx="4499264" cy="452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34734A-2BF5-B25D-9F49-8704004A4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“value” inside the Map is a </a:t>
            </a:r>
            <a:r>
              <a:rPr lang="en-US" u="sng" dirty="0"/>
              <a:t>reference</a:t>
            </a:r>
            <a:br>
              <a:rPr lang="en-US" dirty="0"/>
            </a:br>
            <a:r>
              <a:rPr lang="en-US" dirty="0"/>
              <a:t>to the data structure! </a:t>
            </a:r>
          </a:p>
          <a:p>
            <a:pPr lvl="1"/>
            <a:r>
              <a:rPr lang="en-US" dirty="0"/>
              <a:t>Think carefully about number of references</a:t>
            </a:r>
            <a:br>
              <a:rPr lang="en-US" dirty="0"/>
            </a:br>
            <a:r>
              <a:rPr lang="en-US" dirty="0"/>
              <a:t>to a particular object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F13960-0AE0-D523-6179-A23AC0F66397}"/>
              </a:ext>
            </a:extLst>
          </p:cNvPr>
          <p:cNvSpPr txBox="1"/>
          <p:nvPr/>
        </p:nvSpPr>
        <p:spPr>
          <a:xfrm>
            <a:off x="400878" y="4747736"/>
            <a:ext cx="6470373" cy="147732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courses.put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"CSE 123"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HashSet&lt;</a:t>
            </a:r>
            <a:r>
              <a:rPr lang="en-US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&gt;());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courses.get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"CSE 123"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).add(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Nathan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Set&lt;</a:t>
            </a:r>
            <a:r>
              <a:rPr lang="en-US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cse123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courses.get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"CSE 123"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cse123.add(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Joe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6628EC1-2224-C967-0BF0-6F2EB842B90D}"/>
              </a:ext>
            </a:extLst>
          </p:cNvPr>
          <p:cNvGrpSpPr/>
          <p:nvPr/>
        </p:nvGrpSpPr>
        <p:grpSpPr>
          <a:xfrm>
            <a:off x="1101213" y="3097162"/>
            <a:ext cx="1750142" cy="633729"/>
            <a:chOff x="1101213" y="3097162"/>
            <a:chExt cx="1750142" cy="633729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44101CCC-31D0-1C7D-F692-6CF4E84CF155}"/>
                </a:ext>
              </a:extLst>
            </p:cNvPr>
            <p:cNvSpPr/>
            <p:nvPr/>
          </p:nvSpPr>
          <p:spPr>
            <a:xfrm>
              <a:off x="1101213" y="3097162"/>
              <a:ext cx="1750142" cy="599768"/>
            </a:xfrm>
            <a:prstGeom prst="roundRect">
              <a:avLst>
                <a:gd name="adj" fmla="val 50000"/>
              </a:avLst>
            </a:prstGeom>
            <a:solidFill>
              <a:srgbClr val="B7C3F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id="{CDA24025-2DE0-3CDD-2787-0CF3E127BE92}"/>
                </a:ext>
              </a:extLst>
            </p:cNvPr>
            <p:cNvSpPr/>
            <p:nvPr/>
          </p:nvSpPr>
          <p:spPr>
            <a:xfrm rot="5400000">
              <a:off x="2113934" y="2959511"/>
              <a:ext cx="599769" cy="87507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7B4E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E0D434D-F0C6-D3B4-E2DE-91DA4E9A157D}"/>
                </a:ext>
              </a:extLst>
            </p:cNvPr>
            <p:cNvSpPr/>
            <p:nvPr/>
          </p:nvSpPr>
          <p:spPr>
            <a:xfrm>
              <a:off x="2241754" y="3269226"/>
              <a:ext cx="245807" cy="255639"/>
            </a:xfrm>
            <a:prstGeom prst="rect">
              <a:avLst/>
            </a:prstGeom>
            <a:solidFill>
              <a:srgbClr val="EFDE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7BC673-458D-D0CF-E334-119DC97631A6}"/>
                </a:ext>
              </a:extLst>
            </p:cNvPr>
            <p:cNvSpPr txBox="1"/>
            <p:nvPr/>
          </p:nvSpPr>
          <p:spPr>
            <a:xfrm>
              <a:off x="1150372" y="3269226"/>
              <a:ext cx="8259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“CSE 123”</a:t>
              </a:r>
            </a:p>
            <a:p>
              <a:endParaRPr lang="en-US" sz="1200" dirty="0"/>
            </a:p>
          </p:txBody>
        </p:sp>
      </p:grp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A2F6471A-2ECA-DA0D-DF65-1E39056B3CDA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364657" y="3397045"/>
            <a:ext cx="1132497" cy="866235"/>
          </a:xfrm>
          <a:prstGeom prst="curvedConnector3">
            <a:avLst>
              <a:gd name="adj1" fmla="val 4565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D227B4F-F1A4-6C8C-18F4-AD9C3F526FDE}"/>
              </a:ext>
            </a:extLst>
          </p:cNvPr>
          <p:cNvSpPr txBox="1"/>
          <p:nvPr/>
        </p:nvSpPr>
        <p:spPr>
          <a:xfrm>
            <a:off x="3497154" y="4078614"/>
            <a:ext cx="191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    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25CEA0-075D-9912-8A5A-E018C4D8D40E}"/>
              </a:ext>
            </a:extLst>
          </p:cNvPr>
          <p:cNvSpPr txBox="1"/>
          <p:nvPr/>
        </p:nvSpPr>
        <p:spPr>
          <a:xfrm>
            <a:off x="3497154" y="4072151"/>
            <a:ext cx="1750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 “Nathan” 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4BB068-404F-6851-E43D-7F8A0FC55FB7}"/>
              </a:ext>
            </a:extLst>
          </p:cNvPr>
          <p:cNvSpPr txBox="1"/>
          <p:nvPr/>
        </p:nvSpPr>
        <p:spPr>
          <a:xfrm>
            <a:off x="3502400" y="4075272"/>
            <a:ext cx="203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 “Nathan”, “Joe” ]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74ED3BC0-A699-595A-F57A-789BD3E647B6}"/>
              </a:ext>
            </a:extLst>
          </p:cNvPr>
          <p:cNvSpPr/>
          <p:nvPr/>
        </p:nvSpPr>
        <p:spPr>
          <a:xfrm>
            <a:off x="98323" y="4827639"/>
            <a:ext cx="348707" cy="2359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EE025440-53E1-7721-64B4-136D328ED960}"/>
              </a:ext>
            </a:extLst>
          </p:cNvPr>
          <p:cNvSpPr/>
          <p:nvPr/>
        </p:nvSpPr>
        <p:spPr>
          <a:xfrm>
            <a:off x="92667" y="5094355"/>
            <a:ext cx="348707" cy="235974"/>
          </a:xfrm>
          <a:prstGeom prst="rightArrow">
            <a:avLst/>
          </a:prstGeom>
          <a:solidFill>
            <a:srgbClr val="FA8231"/>
          </a:solidFill>
          <a:ln>
            <a:solidFill>
              <a:srgbClr val="FA82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486F45FC-467B-A3BC-47EE-E6C1C4A09EA1}"/>
              </a:ext>
            </a:extLst>
          </p:cNvPr>
          <p:cNvSpPr/>
          <p:nvPr/>
        </p:nvSpPr>
        <p:spPr>
          <a:xfrm>
            <a:off x="89547" y="5624269"/>
            <a:ext cx="348707" cy="23597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A82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389290C9-F90C-61A3-AA0B-C29C190AF235}"/>
              </a:ext>
            </a:extLst>
          </p:cNvPr>
          <p:cNvSpPr/>
          <p:nvPr/>
        </p:nvSpPr>
        <p:spPr>
          <a:xfrm>
            <a:off x="96479" y="5918209"/>
            <a:ext cx="348707" cy="23597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F068AC0-590E-4EBE-8A0D-7A7F433DDF70}"/>
              </a:ext>
            </a:extLst>
          </p:cNvPr>
          <p:cNvSpPr/>
          <p:nvPr/>
        </p:nvSpPr>
        <p:spPr>
          <a:xfrm>
            <a:off x="6096000" y="3195484"/>
            <a:ext cx="283793" cy="304574"/>
          </a:xfrm>
          <a:prstGeom prst="rect">
            <a:avLst/>
          </a:prstGeom>
          <a:solidFill>
            <a:srgbClr val="EFDEE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0C117F-45C8-1898-CA10-057EE2C21383}"/>
              </a:ext>
            </a:extLst>
          </p:cNvPr>
          <p:cNvSpPr txBox="1"/>
          <p:nvPr/>
        </p:nvSpPr>
        <p:spPr>
          <a:xfrm>
            <a:off x="5832315" y="2832593"/>
            <a:ext cx="1208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cse123</a:t>
            </a:r>
          </a:p>
        </p:txBody>
      </p:sp>
      <p:cxnSp>
        <p:nvCxnSpPr>
          <p:cNvPr id="3" name="Curved Connector 2">
            <a:extLst>
              <a:ext uri="{FF2B5EF4-FFF2-40B4-BE49-F238E27FC236}">
                <a16:creationId xmlns:a16="http://schemas.microsoft.com/office/drawing/2014/main" id="{3D58E17E-A3F2-9317-808D-3F5EE1A94D7A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60840" y="3354324"/>
            <a:ext cx="2477057" cy="669725"/>
          </a:xfrm>
          <a:prstGeom prst="curvedConnector3">
            <a:avLst>
              <a:gd name="adj1" fmla="val 10027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77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1" grpId="0"/>
      <p:bldP spid="21" grpId="1"/>
      <p:bldP spid="22" grpId="0"/>
      <p:bldP spid="23" grpId="0" animBg="1"/>
      <p:bldP spid="24" grpId="0" animBg="1"/>
      <p:bldP spid="25" grpId="0" animBg="1"/>
      <p:bldP spid="26" grpId="0" animBg="1"/>
      <p:bldP spid="28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144F4-DB74-64EB-A021-53F9B51D9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42706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Suppose </a:t>
            </a:r>
            <a:r>
              <a:rPr lang="en-US" dirty="0">
                <a:latin typeface="Consolas" panose="020B0609020204030204" pitchFamily="49" charset="0"/>
              </a:rPr>
              <a:t>map</a:t>
            </a:r>
            <a:r>
              <a:rPr lang="en-US" dirty="0"/>
              <a:t> had the following items. What would its items be after running this code?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6B763-F365-4EAF-3920-BE9E61AB474B}"/>
              </a:ext>
            </a:extLst>
          </p:cNvPr>
          <p:cNvSpPr txBox="1"/>
          <p:nvPr/>
        </p:nvSpPr>
        <p:spPr>
          <a:xfrm>
            <a:off x="838199" y="2699402"/>
            <a:ext cx="7212496" cy="369332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map: {”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"=[1, 2], ”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"=[3], ”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47534-978C-DA8D-08A4-7F87B4396A7C}"/>
              </a:ext>
            </a:extLst>
          </p:cNvPr>
          <p:cNvSpPr txBox="1"/>
          <p:nvPr/>
        </p:nvSpPr>
        <p:spPr>
          <a:xfrm>
            <a:off x="838199" y="3249222"/>
            <a:ext cx="7212496" cy="147732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Set&lt;</a:t>
            </a:r>
            <a:r>
              <a:rPr lang="en-US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map.put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).add(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).add(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C69685-5DFD-A37E-F05E-5206C952E550}"/>
              </a:ext>
            </a:extLst>
          </p:cNvPr>
          <p:cNvSpPr txBox="1"/>
          <p:nvPr/>
        </p:nvSpPr>
        <p:spPr>
          <a:xfrm>
            <a:off x="838199" y="4969566"/>
            <a:ext cx="10687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2],      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7],   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8],   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9],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8],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9],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8, 9],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8, 9],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7024C4-AE30-D825-5EB8-180C303ABA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53300" y="291464"/>
            <a:ext cx="762636" cy="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82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144F4-DB74-64EB-A021-53F9B51D9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42708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Suppose </a:t>
            </a:r>
            <a:r>
              <a:rPr lang="en-US" dirty="0">
                <a:latin typeface="Consolas" panose="020B0609020204030204" pitchFamily="49" charset="0"/>
              </a:rPr>
              <a:t>map</a:t>
            </a:r>
            <a:r>
              <a:rPr lang="en-US" dirty="0"/>
              <a:t> had the following items. What would its items be after running this code?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6B763-F365-4EAF-3920-BE9E61AB474B}"/>
              </a:ext>
            </a:extLst>
          </p:cNvPr>
          <p:cNvSpPr txBox="1"/>
          <p:nvPr/>
        </p:nvSpPr>
        <p:spPr>
          <a:xfrm>
            <a:off x="838199" y="2699400"/>
            <a:ext cx="7212496" cy="369332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map: {”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"=[1, 2], ”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"=[3], ”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47534-978C-DA8D-08A4-7F87B4396A7C}"/>
              </a:ext>
            </a:extLst>
          </p:cNvPr>
          <p:cNvSpPr txBox="1"/>
          <p:nvPr/>
        </p:nvSpPr>
        <p:spPr>
          <a:xfrm>
            <a:off x="838199" y="3249220"/>
            <a:ext cx="7212496" cy="147732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Set&lt;</a:t>
            </a:r>
            <a:r>
              <a:rPr lang="en-US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map.put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).add(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).add(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C69685-5DFD-A37E-F05E-5206C952E550}"/>
              </a:ext>
            </a:extLst>
          </p:cNvPr>
          <p:cNvSpPr txBox="1"/>
          <p:nvPr/>
        </p:nvSpPr>
        <p:spPr>
          <a:xfrm>
            <a:off x="838199" y="4969566"/>
            <a:ext cx="108414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2],      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7],   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8],   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9],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8],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9],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8, 9],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8, 9],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EC3BC9-8DC6-CC54-0963-21C9A8BABEEF}"/>
              </a:ext>
            </a:extLst>
          </p:cNvPr>
          <p:cNvSpPr txBox="1"/>
          <p:nvPr/>
        </p:nvSpPr>
        <p:spPr>
          <a:xfrm>
            <a:off x="8809431" y="3109538"/>
            <a:ext cx="9082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KeyA</a:t>
            </a:r>
            <a:r>
              <a:rPr lang="en-US" sz="2400" dirty="0"/>
              <a:t>: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86431CCE-A15F-2088-A169-EAB6A017ACBF}"/>
              </a:ext>
            </a:extLst>
          </p:cNvPr>
          <p:cNvSpPr/>
          <p:nvPr/>
        </p:nvSpPr>
        <p:spPr>
          <a:xfrm>
            <a:off x="397981" y="3300277"/>
            <a:ext cx="376775" cy="217449"/>
          </a:xfrm>
          <a:prstGeom prst="rightArrow">
            <a:avLst/>
          </a:prstGeom>
          <a:solidFill>
            <a:srgbClr val="FF2F92"/>
          </a:solidFill>
          <a:ln>
            <a:solidFill>
              <a:srgbClr val="FF2F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2F9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B5663C-D010-445F-D45C-4FFF0291BC30}"/>
              </a:ext>
            </a:extLst>
          </p:cNvPr>
          <p:cNvSpPr txBox="1"/>
          <p:nvPr/>
        </p:nvSpPr>
        <p:spPr>
          <a:xfrm>
            <a:off x="9078380" y="2407198"/>
            <a:ext cx="90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2F92"/>
                </a:solidFill>
              </a:rPr>
              <a:t>nums</a:t>
            </a:r>
            <a:r>
              <a:rPr lang="en-US" sz="2400" dirty="0">
                <a:solidFill>
                  <a:srgbClr val="FF2F92"/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5C52E6-D69F-A032-3C31-377763D47A9D}"/>
              </a:ext>
            </a:extLst>
          </p:cNvPr>
          <p:cNvSpPr txBox="1"/>
          <p:nvPr/>
        </p:nvSpPr>
        <p:spPr>
          <a:xfrm>
            <a:off x="8809431" y="3666054"/>
            <a:ext cx="9082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KeyB</a:t>
            </a:r>
            <a:r>
              <a:rPr lang="en-US" sz="2400" dirty="0"/>
              <a:t>: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F242B316-7EFD-B51F-B378-223AB07170CD}"/>
              </a:ext>
            </a:extLst>
          </p:cNvPr>
          <p:cNvSpPr/>
          <p:nvPr/>
        </p:nvSpPr>
        <p:spPr>
          <a:xfrm>
            <a:off x="395771" y="3597090"/>
            <a:ext cx="376775" cy="21744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662C8E96-03BC-F9A0-D978-D5E7A8C1D3F5}"/>
              </a:ext>
            </a:extLst>
          </p:cNvPr>
          <p:cNvSpPr/>
          <p:nvPr/>
        </p:nvSpPr>
        <p:spPr>
          <a:xfrm>
            <a:off x="395770" y="3860450"/>
            <a:ext cx="376775" cy="21744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5040ED1E-F35B-7F6F-34CF-9AABE3E2BAC3}"/>
              </a:ext>
            </a:extLst>
          </p:cNvPr>
          <p:cNvSpPr/>
          <p:nvPr/>
        </p:nvSpPr>
        <p:spPr>
          <a:xfrm>
            <a:off x="395769" y="4141843"/>
            <a:ext cx="376775" cy="217449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267E6161-112B-4DCB-D388-932B9D8BAA9C}"/>
              </a:ext>
            </a:extLst>
          </p:cNvPr>
          <p:cNvSpPr/>
          <p:nvPr/>
        </p:nvSpPr>
        <p:spPr>
          <a:xfrm>
            <a:off x="395768" y="4424541"/>
            <a:ext cx="376775" cy="21744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CE572B-2462-473B-644F-C674C8E5AD13}"/>
              </a:ext>
            </a:extLst>
          </p:cNvPr>
          <p:cNvSpPr txBox="1"/>
          <p:nvPr/>
        </p:nvSpPr>
        <p:spPr>
          <a:xfrm>
            <a:off x="8809431" y="4263615"/>
            <a:ext cx="9082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KeyC</a:t>
            </a:r>
            <a:r>
              <a:rPr lang="en-US" sz="2400" dirty="0"/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62A808-FE5C-4058-55CB-4000388D6372}"/>
              </a:ext>
            </a:extLst>
          </p:cNvPr>
          <p:cNvSpPr txBox="1"/>
          <p:nvPr/>
        </p:nvSpPr>
        <p:spPr>
          <a:xfrm>
            <a:off x="9717700" y="3103895"/>
            <a:ext cx="87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[1, 2]</a:t>
            </a:r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CB8589-3B85-CD34-100F-D122CD118815}"/>
              </a:ext>
            </a:extLst>
          </p:cNvPr>
          <p:cNvSpPr txBox="1"/>
          <p:nvPr/>
        </p:nvSpPr>
        <p:spPr>
          <a:xfrm>
            <a:off x="9717700" y="4231049"/>
            <a:ext cx="1204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[4, 5, 6]</a:t>
            </a:r>
            <a:endParaRPr 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78D366-8E97-5BB9-BC45-3FF100427E9F}"/>
              </a:ext>
            </a:extLst>
          </p:cNvPr>
          <p:cNvSpPr txBox="1"/>
          <p:nvPr/>
        </p:nvSpPr>
        <p:spPr>
          <a:xfrm>
            <a:off x="9712161" y="3109270"/>
            <a:ext cx="11319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[1, 2,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en-US" sz="2400" dirty="0"/>
              <a:t>]</a:t>
            </a:r>
            <a:endParaRPr lang="en-US" sz="2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EFBEFB-41B9-6863-788A-5B6FBD84D368}"/>
              </a:ext>
            </a:extLst>
          </p:cNvPr>
          <p:cNvSpPr txBox="1"/>
          <p:nvPr/>
        </p:nvSpPr>
        <p:spPr>
          <a:xfrm>
            <a:off x="9723239" y="3103895"/>
            <a:ext cx="14510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[1, 2,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8</a:t>
            </a:r>
            <a:r>
              <a:rPr lang="en-US" sz="2400" dirty="0"/>
              <a:t>]</a:t>
            </a: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82DC6B-A564-9E43-0CF2-A6D0F38C7E6F}"/>
              </a:ext>
            </a:extLst>
          </p:cNvPr>
          <p:cNvSpPr txBox="1"/>
          <p:nvPr/>
        </p:nvSpPr>
        <p:spPr>
          <a:xfrm>
            <a:off x="9723239" y="3113338"/>
            <a:ext cx="17472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[1, 2,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8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70C0"/>
                </a:solidFill>
              </a:rPr>
              <a:t>9</a:t>
            </a:r>
            <a:r>
              <a:rPr lang="en-US" sz="2400" dirty="0"/>
              <a:t>]</a:t>
            </a:r>
            <a:endParaRPr lang="en-US" sz="2000" dirty="0"/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73B2CFFF-56A9-4DDC-F39C-DCB4C082E426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9986649" y="2638031"/>
            <a:ext cx="197507" cy="473850"/>
          </a:xfrm>
          <a:prstGeom prst="curvedConnector2">
            <a:avLst/>
          </a:prstGeom>
          <a:ln w="38100">
            <a:solidFill>
              <a:srgbClr val="FF2F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13B3A867-916B-271E-438C-3399B1706194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9717700" y="3517726"/>
            <a:ext cx="553236" cy="379161"/>
          </a:xfrm>
          <a:prstGeom prst="curvedConnector3">
            <a:avLst>
              <a:gd name="adj1" fmla="val 99138"/>
            </a:avLst>
          </a:prstGeom>
          <a:ln w="38100">
            <a:solidFill>
              <a:srgbClr val="BF9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C9A9A09-CC43-0F02-A5EE-5F66C71B6DAE}"/>
              </a:ext>
            </a:extLst>
          </p:cNvPr>
          <p:cNvSpPr txBox="1"/>
          <p:nvPr/>
        </p:nvSpPr>
        <p:spPr>
          <a:xfrm>
            <a:off x="9712161" y="3672193"/>
            <a:ext cx="17472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[3]</a:t>
            </a:r>
            <a:endParaRPr lang="en-US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9847A32-AFE5-DFEF-FC37-E25BE85174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53300" y="291464"/>
            <a:ext cx="762636" cy="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7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0" grpId="0" animBg="1"/>
      <p:bldP spid="21" grpId="0" animBg="1"/>
      <p:bldP spid="22" grpId="0" animBg="1"/>
      <p:bldP spid="23" grpId="0" animBg="1"/>
      <p:bldP spid="28" grpId="0" animBg="1"/>
      <p:bldP spid="30" grpId="0" animBg="1"/>
      <p:bldP spid="31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Review/Finish: </a:t>
            </a:r>
            <a:r>
              <a:rPr lang="en-US" dirty="0" err="1"/>
              <a:t>mostFrequentStart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Recap: Nested Collections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Practice: Social Network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907514" y="342900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16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Review/Finish: </a:t>
            </a:r>
            <a:r>
              <a:rPr lang="en-US" dirty="0" err="1"/>
              <a:t>mostFrequentStart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Recap: Nested Collections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Social Network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7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93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6D28A-261B-BC7A-9D28-7FE79040E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DE56F-9710-C0B5-10FA-A866D2F66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Programming Assignment 2 (P2) was released on Friday!</a:t>
            </a:r>
          </a:p>
          <a:p>
            <a:pPr lvl="1"/>
            <a:r>
              <a:rPr lang="en-US" dirty="0"/>
              <a:t>Seriously, start early! This assignment is much more involved…</a:t>
            </a:r>
          </a:p>
          <a:p>
            <a:pPr lvl="1"/>
            <a:r>
              <a:rPr lang="en-US" dirty="0"/>
              <a:t>Due </a:t>
            </a:r>
            <a:r>
              <a:rPr lang="en-US" b="1" dirty="0"/>
              <a:t>May 15</a:t>
            </a:r>
            <a:r>
              <a:rPr lang="en-US" b="1" baseline="30000" dirty="0"/>
              <a:t>th</a:t>
            </a:r>
            <a:r>
              <a:rPr lang="en-US" dirty="0"/>
              <a:t> by 11:59 PM</a:t>
            </a:r>
          </a:p>
          <a:p>
            <a:pPr lvl="1"/>
            <a:r>
              <a:rPr lang="en-US" b="1" dirty="0"/>
              <a:t>Go to section tomorrow!!</a:t>
            </a:r>
          </a:p>
          <a:p>
            <a:r>
              <a:rPr lang="en-US" dirty="0"/>
              <a:t>Quiz 1 on </a:t>
            </a:r>
            <a:r>
              <a:rPr lang="en-US" b="1" dirty="0"/>
              <a:t>May 13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r>
              <a:rPr lang="en-US" dirty="0"/>
              <a:t>in your registered Quiz Section</a:t>
            </a:r>
            <a:endParaRPr lang="en-US" b="1" dirty="0"/>
          </a:p>
          <a:p>
            <a:pPr lvl="1"/>
            <a:r>
              <a:rPr lang="en-US" dirty="0"/>
              <a:t>Topics: (</a:t>
            </a:r>
            <a:r>
              <a:rPr lang="en-US" b="0" i="0" u="none" strike="noStrike" dirty="0">
                <a:solidFill>
                  <a:srgbClr val="212529"/>
                </a:solidFill>
                <a:latin typeface="Inter"/>
              </a:rPr>
              <a:t>Reference Semantics), Stacks and Queues, Sets, Maps</a:t>
            </a:r>
          </a:p>
          <a:p>
            <a:pPr lvl="1"/>
            <a:r>
              <a:rPr lang="en-US" dirty="0"/>
              <a:t>Practice Quiz 1 available tomorrow or Friday</a:t>
            </a:r>
          </a:p>
          <a:p>
            <a:r>
              <a:rPr lang="en-US" dirty="0">
                <a:ln w="0"/>
              </a:rPr>
              <a:t>Quiz 0 grades to be released today or tomorrow! </a:t>
            </a:r>
          </a:p>
          <a:p>
            <a:r>
              <a:rPr lang="en-US" dirty="0">
                <a:ln w="0"/>
              </a:rPr>
              <a:t>Tomorrow</a:t>
            </a:r>
            <a:r>
              <a:rPr lang="en-US" dirty="0"/>
              <a:t>, Resubmission Cycle 3 (R3) form out, due May 13</a:t>
            </a:r>
            <a:r>
              <a:rPr lang="en-US" baseline="30000" dirty="0"/>
              <a:t>th</a:t>
            </a:r>
            <a:r>
              <a:rPr lang="en-US" dirty="0"/>
              <a:t> by 11:59 PM</a:t>
            </a:r>
          </a:p>
          <a:p>
            <a:pPr lvl="1"/>
            <a:r>
              <a:rPr lang="en-US" dirty="0"/>
              <a:t>Available assignments: </a:t>
            </a:r>
            <a:r>
              <a:rPr lang="en-US" b="1" dirty="0">
                <a:solidFill>
                  <a:srgbClr val="FF2F92"/>
                </a:solidFill>
              </a:rPr>
              <a:t>P0</a:t>
            </a:r>
            <a:r>
              <a:rPr lang="en-US" dirty="0"/>
              <a:t>, C1, P1</a:t>
            </a:r>
          </a:p>
          <a:p>
            <a:pPr lvl="1"/>
            <a:r>
              <a:rPr lang="en-US" dirty="0"/>
              <a:t>Reminder: to use a resubmission cycle you need to </a:t>
            </a:r>
          </a:p>
          <a:p>
            <a:pPr lvl="2"/>
            <a:r>
              <a:rPr lang="en-US" dirty="0"/>
              <a:t>(1) submit your work (big blue "Submit" button on Ed) </a:t>
            </a:r>
          </a:p>
          <a:p>
            <a:pPr lvl="2"/>
            <a:r>
              <a:rPr lang="en-US" b="1" dirty="0"/>
              <a:t> </a:t>
            </a:r>
            <a:r>
              <a:rPr lang="en-US" b="1" u="sng" dirty="0">
                <a:solidFill>
                  <a:srgbClr val="FF2F92"/>
                </a:solidFill>
              </a:rPr>
              <a:t>AND</a:t>
            </a:r>
            <a:r>
              <a:rPr lang="en-US" dirty="0"/>
              <a:t> (2) fill out the resubmission form (linked from Ed + course calendar)</a:t>
            </a:r>
          </a:p>
        </p:txBody>
      </p:sp>
    </p:spTree>
    <p:extLst>
      <p:ext uri="{BB962C8B-B14F-4D97-AF65-F5344CB8AC3E}">
        <p14:creationId xmlns:p14="http://schemas.microsoft.com/office/powerpoint/2010/main" val="346771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Review/Finish: </a:t>
            </a:r>
            <a:r>
              <a:rPr lang="en-US" b="1" dirty="0" err="1">
                <a:solidFill>
                  <a:schemeClr val="accent5"/>
                </a:solidFill>
              </a:rPr>
              <a:t>mostFrequentStart</a:t>
            </a:r>
            <a:endParaRPr lang="en-US" b="1" dirty="0">
              <a:solidFill>
                <a:schemeClr val="accent5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/>
              <a:t>Recap: Nested Collections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Social Network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6346778" y="210487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95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8909C-E21D-3540-0AD8-5412A81C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ADT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C0C6EE-40EB-2C7A-B55B-AA6E0DCEA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77678"/>
          </a:xfrm>
        </p:spPr>
        <p:txBody>
          <a:bodyPr>
            <a:normAutofit/>
          </a:bodyPr>
          <a:lstStyle/>
          <a:p>
            <a:r>
              <a:rPr lang="en-US" dirty="0"/>
              <a:t>Data structure to map keys to values</a:t>
            </a:r>
          </a:p>
          <a:p>
            <a:pPr lvl="1"/>
            <a:r>
              <a:rPr lang="en-US" dirty="0"/>
              <a:t>Keys can be any* type; Keys </a:t>
            </a:r>
            <a:r>
              <a:rPr lang="en-US" u="sng" dirty="0"/>
              <a:t>must</a:t>
            </a:r>
            <a:r>
              <a:rPr lang="en-US" dirty="0"/>
              <a:t> be unique </a:t>
            </a:r>
          </a:p>
          <a:p>
            <a:pPr lvl="1"/>
            <a:r>
              <a:rPr lang="en-US" dirty="0"/>
              <a:t>Values can be any type </a:t>
            </a:r>
          </a:p>
          <a:p>
            <a:r>
              <a:rPr lang="en-US" dirty="0"/>
              <a:t>Example: Mapping ticker to stock price in P0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put(key, value)</a:t>
            </a:r>
            <a:r>
              <a:rPr lang="en-US" dirty="0"/>
              <a:t>: Associate key to value</a:t>
            </a:r>
          </a:p>
          <a:p>
            <a:pPr lvl="2"/>
            <a:r>
              <a:rPr lang="en-US" dirty="0"/>
              <a:t>Overwrites duplicate keys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get(key)</a:t>
            </a:r>
            <a:r>
              <a:rPr lang="en-US" dirty="0"/>
              <a:t>: Get value for key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remove(key)</a:t>
            </a:r>
            <a:r>
              <a:rPr lang="en-US" dirty="0"/>
              <a:t>: Remove key/value pair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Same as Python’s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dict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5" name="Picture 2" descr="https://static.us.edusercontent.com/files/lqdut9vmmq9cp9Yx20muXcSr">
            <a:extLst>
              <a:ext uri="{FF2B5EF4-FFF2-40B4-BE49-F238E27FC236}">
                <a16:creationId xmlns:a16="http://schemas.microsoft.com/office/drawing/2014/main" id="{A499E642-F351-49A7-03A0-CA714CF2D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" t="1712" r="1463" b="3312"/>
          <a:stretch/>
        </p:blipFill>
        <p:spPr bwMode="auto">
          <a:xfrm>
            <a:off x="7656162" y="1371600"/>
            <a:ext cx="4426132" cy="43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F9107069-5512-8157-71A5-40529194ABBD}"/>
              </a:ext>
            </a:extLst>
          </p:cNvPr>
          <p:cNvSpPr/>
          <p:nvPr/>
        </p:nvSpPr>
        <p:spPr>
          <a:xfrm>
            <a:off x="8803040" y="2584875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746E868A-DDB4-5FB7-A36B-D274C5A9AEEF}"/>
              </a:ext>
            </a:extLst>
          </p:cNvPr>
          <p:cNvSpPr/>
          <p:nvPr/>
        </p:nvSpPr>
        <p:spPr>
          <a:xfrm>
            <a:off x="10557593" y="2764472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7557C21B-089B-9061-9420-D1D563044D65}"/>
              </a:ext>
            </a:extLst>
          </p:cNvPr>
          <p:cNvSpPr/>
          <p:nvPr/>
        </p:nvSpPr>
        <p:spPr>
          <a:xfrm>
            <a:off x="8625439" y="3536293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CC91A6CE-32F5-9BAA-9CEF-ADFC5B08B880}"/>
              </a:ext>
            </a:extLst>
          </p:cNvPr>
          <p:cNvSpPr/>
          <p:nvPr/>
        </p:nvSpPr>
        <p:spPr>
          <a:xfrm>
            <a:off x="10414864" y="3577545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3DAFBAE3-F535-ED94-848F-779A171D9635}"/>
              </a:ext>
            </a:extLst>
          </p:cNvPr>
          <p:cNvSpPr/>
          <p:nvPr/>
        </p:nvSpPr>
        <p:spPr>
          <a:xfrm>
            <a:off x="9308056" y="1488861"/>
            <a:ext cx="334675" cy="360266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9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CF30FA-DEE6-5364-E391-87D09D58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987B92-9223-E345-4C7B-78D3622E0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mostFrequentStart</a:t>
            </a:r>
            <a:r>
              <a:rPr lang="en-US" dirty="0"/>
              <a:t> that takes a Set of words and does the following steps: </a:t>
            </a:r>
          </a:p>
          <a:p>
            <a:r>
              <a:rPr lang="en-US" dirty="0"/>
              <a:t>Organizes words into “word families” based on which letter they start with</a:t>
            </a:r>
          </a:p>
          <a:p>
            <a:r>
              <a:rPr lang="en-US" dirty="0"/>
              <a:t>Selects the </a:t>
            </a:r>
            <a:r>
              <a:rPr lang="en-US" u="sng" dirty="0"/>
              <a:t>largest</a:t>
            </a:r>
            <a:r>
              <a:rPr lang="en-US" dirty="0"/>
              <a:t> “word family” as defined as the family with the most words in it</a:t>
            </a:r>
          </a:p>
          <a:p>
            <a:r>
              <a:rPr lang="en-US" dirty="0"/>
              <a:t>Returns the starting letter of the largest word family (and </a:t>
            </a:r>
            <a:r>
              <a:rPr lang="en-US" i="1" dirty="0"/>
              <a:t>should update the Set of words to only have words from the selected family</a:t>
            </a:r>
            <a:r>
              <a:rPr 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946461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EB73D5-3942-20D5-D554-847811E2D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7699A5-1EDE-0589-9138-BB538A8C5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example, if the </a:t>
            </a:r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words stored the values: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["hello", "goodbye", "library", "literary", "little", "repel"]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word families produced would be: 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'h' -&gt; 1 word ("hello")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'g' -&gt; 1 word ("goodbye")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'l' -&gt; 3 words ("library", "literary", "little")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'r' -&gt; 1 word ("repel")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Since '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r>
              <a:rPr lang="en-US" dirty="0"/>
              <a:t>' has the largest word family, we return 3 and modify the </a:t>
            </a:r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to only contain </a:t>
            </a:r>
            <a:r>
              <a:rPr lang="en-US" dirty="0">
                <a:latin typeface="Consolas" panose="020B0609020204030204" pitchFamily="49" charset="0"/>
              </a:rPr>
              <a:t>Strings</a:t>
            </a:r>
            <a:r>
              <a:rPr lang="en-US" dirty="0"/>
              <a:t> starting with '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r>
              <a:rPr lang="en-US" dirty="0"/>
              <a:t>'. </a:t>
            </a:r>
          </a:p>
        </p:txBody>
      </p:sp>
    </p:spTree>
    <p:extLst>
      <p:ext uri="{BB962C8B-B14F-4D97-AF65-F5344CB8AC3E}">
        <p14:creationId xmlns:p14="http://schemas.microsoft.com/office/powerpoint/2010/main" val="210572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Review/Finish: </a:t>
            </a:r>
            <a:r>
              <a:rPr lang="en-US" dirty="0" err="1"/>
              <a:t>mostFrequentStart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Recap: Nested Collections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Social Network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060896" y="275339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73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A7436-971F-E051-2BA0-1F61450E7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2C5F4-7A8E-8F7D-8B98-771ED4F51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6211529" cy="4805363"/>
          </a:xfrm>
        </p:spPr>
        <p:txBody>
          <a:bodyPr/>
          <a:lstStyle/>
          <a:p>
            <a:r>
              <a:rPr lang="en-US" dirty="0"/>
              <a:t>The values inside a Map can be any type, including </a:t>
            </a:r>
            <a:r>
              <a:rPr lang="en-US" u="sng" dirty="0"/>
              <a:t>data structures</a:t>
            </a:r>
          </a:p>
          <a:p>
            <a:r>
              <a:rPr lang="en-US" dirty="0"/>
              <a:t>Common examples:</a:t>
            </a:r>
          </a:p>
          <a:p>
            <a:pPr lvl="1"/>
            <a:r>
              <a:rPr lang="en-US" dirty="0"/>
              <a:t>Mapping: Section ➔ Set of students in that section</a:t>
            </a:r>
          </a:p>
          <a:p>
            <a:pPr lvl="1"/>
            <a:r>
              <a:rPr lang="en-US" dirty="0"/>
              <a:t>Mapping: Recipe ➔ Set of ingredients in that recipe</a:t>
            </a:r>
          </a:p>
          <a:p>
            <a:pPr lvl="2"/>
            <a:r>
              <a:rPr lang="en-US" dirty="0"/>
              <a:t>Or even Map&lt;String, Map&lt;String, Double&gt;&gt; for units!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9DBF92D-48E8-FCCB-C94B-BFC8FEEB7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r="1721" b="3445"/>
          <a:stretch/>
        </p:blipFill>
        <p:spPr bwMode="auto">
          <a:xfrm>
            <a:off x="7211291" y="1371600"/>
            <a:ext cx="4499264" cy="452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960053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18984</TotalTime>
  <Words>1088</Words>
  <Application>Microsoft Office PowerPoint</Application>
  <PresentationFormat>Widescreen</PresentationFormat>
  <Paragraphs>108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Consolas</vt:lpstr>
      <vt:lpstr>Courier New</vt:lpstr>
      <vt:lpstr>Inter</vt:lpstr>
      <vt:lpstr>Montserrat</vt:lpstr>
      <vt:lpstr>Montserrat ExtraBold</vt:lpstr>
      <vt:lpstr>Montserrat SemiBold</vt:lpstr>
      <vt:lpstr>System Font Regular</vt:lpstr>
      <vt:lpstr>CSE 373 Summer 2020</vt:lpstr>
      <vt:lpstr>Nested Collections</vt:lpstr>
      <vt:lpstr>Agenda</vt:lpstr>
      <vt:lpstr>Announcements</vt:lpstr>
      <vt:lpstr>Agenda</vt:lpstr>
      <vt:lpstr>Map ADT</vt:lpstr>
      <vt:lpstr>mostFrequentStart</vt:lpstr>
      <vt:lpstr>mostFrequentStart</vt:lpstr>
      <vt:lpstr>Agenda</vt:lpstr>
      <vt:lpstr>Nested Collections</vt:lpstr>
      <vt:lpstr>Updating Nested Collections</vt:lpstr>
      <vt:lpstr>Suppose map had the following items. What would its items be after running this code?</vt:lpstr>
      <vt:lpstr>Suppose map had the following items. What would its items be after running this code?</vt:lpstr>
      <vt:lpstr>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Brett Wortzman</cp:lastModifiedBy>
  <cp:revision>387</cp:revision>
  <cp:lastPrinted>2022-10-28T02:54:57Z</cp:lastPrinted>
  <dcterms:created xsi:type="dcterms:W3CDTF">2020-06-13T06:27:42Z</dcterms:created>
  <dcterms:modified xsi:type="dcterms:W3CDTF">2025-05-07T20:36:09Z</dcterms:modified>
</cp:coreProperties>
</file>