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90" r:id="rId2"/>
    <p:sldId id="407" r:id="rId3"/>
    <p:sldId id="406" r:id="rId4"/>
    <p:sldId id="408" r:id="rId5"/>
    <p:sldId id="352" r:id="rId6"/>
    <p:sldId id="382" r:id="rId7"/>
    <p:sldId id="358" r:id="rId8"/>
    <p:sldId id="312" r:id="rId9"/>
    <p:sldId id="387" r:id="rId10"/>
    <p:sldId id="386" r:id="rId11"/>
    <p:sldId id="397" r:id="rId12"/>
    <p:sldId id="393" r:id="rId13"/>
    <p:sldId id="395" r:id="rId14"/>
    <p:sldId id="394" r:id="rId15"/>
    <p:sldId id="396" r:id="rId16"/>
    <p:sldId id="398" r:id="rId17"/>
    <p:sldId id="399" r:id="rId18"/>
    <p:sldId id="403" r:id="rId19"/>
    <p:sldId id="404" r:id="rId20"/>
    <p:sldId id="400" r:id="rId21"/>
    <p:sldId id="405" r:id="rId22"/>
    <p:sldId id="401" r:id="rId23"/>
    <p:sldId id="40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390"/>
            <p14:sldId id="407"/>
            <p14:sldId id="406"/>
            <p14:sldId id="408"/>
            <p14:sldId id="352"/>
            <p14:sldId id="382"/>
            <p14:sldId id="358"/>
            <p14:sldId id="312"/>
            <p14:sldId id="387"/>
            <p14:sldId id="386"/>
            <p14:sldId id="397"/>
            <p14:sldId id="393"/>
            <p14:sldId id="395"/>
            <p14:sldId id="394"/>
            <p14:sldId id="396"/>
            <p14:sldId id="398"/>
            <p14:sldId id="399"/>
            <p14:sldId id="403"/>
            <p14:sldId id="404"/>
            <p14:sldId id="400"/>
            <p14:sldId id="405"/>
            <p14:sldId id="401"/>
            <p14:sldId id="4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2DB"/>
    <a:srgbClr val="DE94C3"/>
    <a:srgbClr val="D068E9"/>
    <a:srgbClr val="EE8A64"/>
    <a:srgbClr val="EF5777"/>
    <a:srgbClr val="54A0FF"/>
    <a:srgbClr val="0FB9B1"/>
    <a:srgbClr val="FAFAFA"/>
    <a:srgbClr val="F5F5F5"/>
    <a:srgbClr val="F7B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5" autoAdjust="0"/>
    <p:restoredTop sz="91361"/>
  </p:normalViewPr>
  <p:slideViewPr>
    <p:cSldViewPr snapToGrid="0" snapToObjects="1">
      <p:cViewPr varScale="1">
        <p:scale>
          <a:sx n="107" d="100"/>
          <a:sy n="107" d="100"/>
        </p:scale>
        <p:origin x="134" y="269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dfb2db708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2cdfb2db70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q1k0J8W8q56DH5EkcTMzK?si=586ccd5ea1eb4bbd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7426F3-256D-58BF-DC97-4AAC9A99E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9682" y="236757"/>
            <a:ext cx="12291682" cy="705435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666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9E168E-534E-4591-B7C2-9CF216B19E6E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95;p1">
            <a:extLst>
              <a:ext uri="{FF2B5EF4-FFF2-40B4-BE49-F238E27FC236}">
                <a16:creationId xmlns:a16="http://schemas.microsoft.com/office/drawing/2014/main" id="{2FED7302-5128-B44D-975C-7EFD733B73EB}"/>
              </a:ext>
            </a:extLst>
          </p:cNvPr>
          <p:cNvSpPr txBox="1"/>
          <p:nvPr userDrawn="1"/>
        </p:nvSpPr>
        <p:spPr>
          <a:xfrm>
            <a:off x="7779123" y="3854844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25wi Lecture Tunes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🏂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35147DA0-BB69-F848-B4A0-A85CF2DEFB35}"/>
              </a:ext>
            </a:extLst>
          </p:cNvPr>
          <p:cNvSpPr txBox="1"/>
          <p:nvPr userDrawn="1"/>
        </p:nvSpPr>
        <p:spPr>
          <a:xfrm>
            <a:off x="8379355" y="4403702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CDCE798F-8630-B59F-7B9B-6CBCE491A5FC}"/>
              </a:ext>
            </a:extLst>
          </p:cNvPr>
          <p:cNvSpPr txBox="1"/>
          <p:nvPr userDrawn="1"/>
        </p:nvSpPr>
        <p:spPr>
          <a:xfrm>
            <a:off x="7226456" y="440370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EEF7214C-46F4-1A8C-F32C-7A704EC3E53D}"/>
              </a:ext>
            </a:extLst>
          </p:cNvPr>
          <p:cNvSpPr txBox="1"/>
          <p:nvPr userDrawn="1"/>
        </p:nvSpPr>
        <p:spPr>
          <a:xfrm>
            <a:off x="7226456" y="466431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99;p1">
            <a:extLst>
              <a:ext uri="{FF2B5EF4-FFF2-40B4-BE49-F238E27FC236}">
                <a16:creationId xmlns:a16="http://schemas.microsoft.com/office/drawing/2014/main" id="{59502E5F-CD07-DC54-A58D-BE885A3AAC78}"/>
              </a:ext>
            </a:extLst>
          </p:cNvPr>
          <p:cNvSpPr txBox="1"/>
          <p:nvPr userDrawn="1"/>
        </p:nvSpPr>
        <p:spPr>
          <a:xfrm>
            <a:off x="8379355" y="4649495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 err="1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 Ryan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Kuhu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Niyati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" name="Google Shape;47;p21">
            <a:extLst>
              <a:ext uri="{FF2B5EF4-FFF2-40B4-BE49-F238E27FC236}">
                <a16:creationId xmlns:a16="http://schemas.microsoft.com/office/drawing/2014/main" id="{12A95FEB-DC11-D1D3-BFAA-D123A7659CBD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270901" y="4174812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8"/>
          <p:cNvSpPr txBox="1"/>
          <p:nvPr/>
        </p:nvSpPr>
        <p:spPr>
          <a:xfrm>
            <a:off x="292976" y="3182200"/>
            <a:ext cx="36826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18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09</a:t>
            </a:r>
            <a:endParaRPr dirty="0"/>
          </a:p>
        </p:txBody>
      </p:sp>
      <p:sp>
        <p:nvSpPr>
          <p:cNvPr id="21" name="Google Shape;21;p18"/>
          <p:cNvSpPr/>
          <p:nvPr/>
        </p:nvSpPr>
        <p:spPr>
          <a:xfrm>
            <a:off x="7124352" y="1251643"/>
            <a:ext cx="5250244" cy="536960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18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18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18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dirty="0" err="1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0" i="0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#cse122 </a:t>
            </a:r>
            <a:endParaRPr dirty="0"/>
          </a:p>
        </p:txBody>
      </p:sp>
      <p:sp>
        <p:nvSpPr>
          <p:cNvPr id="26" name="Google Shape;26;p18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445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8;p1">
            <a:extLst>
              <a:ext uri="{FF2B5EF4-FFF2-40B4-BE49-F238E27FC236}">
                <a16:creationId xmlns:a16="http://schemas.microsoft.com/office/drawing/2014/main" id="{5BDF9F87-7E08-8AB4-03BB-495EEFE4DAF7}"/>
              </a:ext>
            </a:extLst>
          </p:cNvPr>
          <p:cNvSpPr txBox="1"/>
          <p:nvPr userDrawn="1"/>
        </p:nvSpPr>
        <p:spPr>
          <a:xfrm>
            <a:off x="8379355" y="4606902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 and Adrian Salguero</a:t>
            </a:r>
          </a:p>
        </p:txBody>
      </p: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050EF5D9-CB27-B855-4A3E-489372BD37C5}"/>
              </a:ext>
            </a:extLst>
          </p:cNvPr>
          <p:cNvSpPr txBox="1"/>
          <p:nvPr userDrawn="1"/>
        </p:nvSpPr>
        <p:spPr>
          <a:xfrm>
            <a:off x="7226456" y="460690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7;p1">
            <a:extLst>
              <a:ext uri="{FF2B5EF4-FFF2-40B4-BE49-F238E27FC236}">
                <a16:creationId xmlns:a16="http://schemas.microsoft.com/office/drawing/2014/main" id="{03E721AB-2C9D-9EC2-219B-EE332A5C8F6D}"/>
              </a:ext>
            </a:extLst>
          </p:cNvPr>
          <p:cNvSpPr txBox="1"/>
          <p:nvPr userDrawn="1"/>
        </p:nvSpPr>
        <p:spPr>
          <a:xfrm>
            <a:off x="7226456" y="486751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Google Shape;47;p21">
            <a:extLst>
              <a:ext uri="{FF2B5EF4-FFF2-40B4-BE49-F238E27FC236}">
                <a16:creationId xmlns:a16="http://schemas.microsoft.com/office/drawing/2014/main" id="{6C4EBCED-8AC7-71AB-B282-00710FE22364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9;p1">
            <a:extLst>
              <a:ext uri="{FF2B5EF4-FFF2-40B4-BE49-F238E27FC236}">
                <a16:creationId xmlns:a16="http://schemas.microsoft.com/office/drawing/2014/main" id="{915A1AF3-1B0C-2C35-7E36-A433BC28A887}"/>
              </a:ext>
            </a:extLst>
          </p:cNvPr>
          <p:cNvSpPr txBox="1"/>
          <p:nvPr userDrawn="1"/>
        </p:nvSpPr>
        <p:spPr>
          <a:xfrm>
            <a:off x="8379354" y="4867514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Brittan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Christopher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Samuel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Sreshta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</p:txBody>
      </p:sp>
    </p:spTree>
    <p:extLst>
      <p:ext uri="{BB962C8B-B14F-4D97-AF65-F5344CB8AC3E}">
        <p14:creationId xmlns:p14="http://schemas.microsoft.com/office/powerpoint/2010/main" val="1520206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-2819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09: Maps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jyHCvYzPfVxzv0oylIYut?si=a9d820106e01498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dfb2db708_0_4"/>
          <p:cNvSpPr txBox="1">
            <a:spLocks noGrp="1"/>
          </p:cNvSpPr>
          <p:nvPr>
            <p:ph type="title"/>
          </p:nvPr>
        </p:nvSpPr>
        <p:spPr>
          <a:xfrm>
            <a:off x="305333" y="4125093"/>
            <a:ext cx="6591300" cy="1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 dirty="0"/>
              <a:t>Maps</a:t>
            </a:r>
            <a:endParaRPr dirty="0"/>
          </a:p>
        </p:txBody>
      </p:sp>
      <p:sp>
        <p:nvSpPr>
          <p:cNvPr id="67" name="Google Shape;67;g2cdfb2db708_0_4"/>
          <p:cNvSpPr txBox="1"/>
          <p:nvPr/>
        </p:nvSpPr>
        <p:spPr>
          <a:xfrm>
            <a:off x="7456906" y="2225075"/>
            <a:ext cx="44769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Chat with neighbors: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is your favorite way </a:t>
            </a:r>
            <a:r>
              <a:rPr lang="en-US" sz="2200" i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eat a potato</a:t>
            </a:r>
            <a:r>
              <a:rPr lang="en-US" sz="22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? 🥔</a:t>
            </a:r>
          </a:p>
        </p:txBody>
      </p:sp>
      <p:sp>
        <p:nvSpPr>
          <p:cNvPr id="68" name="Google Shape;68;g2cdfb2db708_0_4"/>
          <p:cNvSpPr txBox="1"/>
          <p:nvPr/>
        </p:nvSpPr>
        <p:spPr>
          <a:xfrm>
            <a:off x="7379594" y="1403798"/>
            <a:ext cx="4631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4" name="Google Shape;95;p1">
            <a:extLst>
              <a:ext uri="{FF2B5EF4-FFF2-40B4-BE49-F238E27FC236}">
                <a16:creationId xmlns:a16="http://schemas.microsoft.com/office/drawing/2014/main" id="{3B1A3479-3B32-C32D-2C1C-9D0C321F1DF3}"/>
              </a:ext>
            </a:extLst>
          </p:cNvPr>
          <p:cNvSpPr txBox="1"/>
          <p:nvPr/>
        </p:nvSpPr>
        <p:spPr>
          <a:xfrm>
            <a:off x="7779123" y="3895484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122 25sp Lecture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Tunes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33A136-8C46-7B28-993A-A3B8C9A5CFCE}"/>
              </a:ext>
            </a:extLst>
          </p:cNvPr>
          <p:cNvSpPr/>
          <p:nvPr/>
        </p:nvSpPr>
        <p:spPr>
          <a:xfrm>
            <a:off x="3030583" y="5669280"/>
            <a:ext cx="1066752" cy="1077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6CB3B-EA97-01BD-E094-C21BE6791D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25412" y="5669280"/>
            <a:ext cx="1077094" cy="10770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951464" cy="51216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600" dirty="0"/>
              <a:t>A new object that has access to all of the elements of a given collection and gives them to you one at a time—</a:t>
            </a:r>
            <a:r>
              <a:rPr lang="en-US" sz="4600" u="sng" dirty="0"/>
              <a:t>and</a:t>
            </a:r>
            <a:r>
              <a:rPr lang="en-US" sz="4600" dirty="0"/>
              <a:t> it lets you modify the collection!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>
                <a:solidFill>
                  <a:srgbClr val="267F99"/>
                </a:solidFill>
                <a:latin typeface="Consolas" panose="020B0609020204030204" pitchFamily="49" charset="0"/>
              </a:rPr>
              <a:t>Set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4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40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lyrics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4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267F99"/>
                </a:solidFill>
                <a:latin typeface="Consolas" panose="020B0609020204030204" pitchFamily="49" charset="0"/>
              </a:rPr>
              <a:t>HashSet</a:t>
            </a:r>
            <a:r>
              <a:rPr lang="en-US" sz="4000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  <a:endParaRPr 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267F99"/>
                </a:solidFill>
                <a:latin typeface="Consolas" panose="020B0609020204030204" pitchFamily="49" charset="0"/>
              </a:rPr>
              <a:t>Iterator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4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40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itr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lyrics.iterator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itr.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hasNext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26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4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next = 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itr.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4000" dirty="0">
                <a:solidFill>
                  <a:srgbClr val="AF02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next.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40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"woo"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itr.remove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948D300-D54F-CAB8-CFB5-A9C2A10D24A2}"/>
              </a:ext>
            </a:extLst>
          </p:cNvPr>
          <p:cNvCxnSpPr>
            <a:cxnSpLocks/>
          </p:cNvCxnSpPr>
          <p:nvPr/>
        </p:nvCxnSpPr>
        <p:spPr>
          <a:xfrm flipH="1" flipV="1">
            <a:off x="5110423" y="5325000"/>
            <a:ext cx="1311642" cy="63986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70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Sets, Iterators, For-each Loop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Map Review</a:t>
            </a:r>
          </a:p>
          <a:p>
            <a:pPr>
              <a:spcAft>
                <a:spcPts val="1200"/>
              </a:spcAft>
            </a:pPr>
            <a:r>
              <a:rPr lang="en-US" i="1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i="1" dirty="0"/>
              <a:t>Practice: </a:t>
            </a:r>
            <a:r>
              <a:rPr lang="en-US" i="1" dirty="0" err="1"/>
              <a:t>joinRosters</a:t>
            </a:r>
            <a:endParaRPr lang="en-US" i="1" dirty="0"/>
          </a:p>
          <a:p>
            <a:pPr>
              <a:spcAft>
                <a:spcPts val="1200"/>
              </a:spcAft>
            </a:pPr>
            <a:r>
              <a:rPr lang="en-US" i="1" dirty="0"/>
              <a:t>Practice: </a:t>
            </a:r>
            <a:r>
              <a:rPr lang="en-US" i="1" dirty="0" err="1"/>
              <a:t>mostFrequentStart</a:t>
            </a:r>
            <a:endParaRPr lang="en-US" i="1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26501" y="2764033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909C-E21D-3540-0AD8-5412A81C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5AB95-7E28-5E15-E00E-C0E993C6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73038"/>
          </a:xfrm>
        </p:spPr>
        <p:txBody>
          <a:bodyPr>
            <a:normAutofit/>
          </a:bodyPr>
          <a:lstStyle/>
          <a:p>
            <a:r>
              <a:rPr lang="en-US" dirty="0"/>
              <a:t>Data structure to map keys to values</a:t>
            </a:r>
          </a:p>
          <a:p>
            <a:pPr lvl="1"/>
            <a:r>
              <a:rPr lang="en-US" dirty="0"/>
              <a:t>Keys can be any* type; Keys </a:t>
            </a:r>
            <a:r>
              <a:rPr lang="en-US" u="sng" dirty="0"/>
              <a:t>must</a:t>
            </a:r>
            <a:r>
              <a:rPr lang="en-US" dirty="0"/>
              <a:t> be unique </a:t>
            </a:r>
          </a:p>
          <a:p>
            <a:pPr lvl="1"/>
            <a:r>
              <a:rPr lang="en-US" dirty="0"/>
              <a:t>Values can be any type 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put(key, value)</a:t>
            </a:r>
            <a:r>
              <a:rPr lang="en-US" dirty="0"/>
              <a:t>: Associate key to value</a:t>
            </a:r>
          </a:p>
          <a:p>
            <a:pPr lvl="2"/>
            <a:r>
              <a:rPr lang="en-US" dirty="0"/>
              <a:t>Overwrites duplicate keys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get(key)</a:t>
            </a:r>
            <a:r>
              <a:rPr lang="en-US" dirty="0"/>
              <a:t>: Get value for key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remove(key)</a:t>
            </a:r>
            <a:r>
              <a:rPr lang="en-US" dirty="0"/>
              <a:t>: Remove key/value pair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*Same as Python’s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dict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2" descr="https://static.us.edusercontent.com/files/lqdut9vmmq9cp9Yx20muXcSr">
            <a:extLst>
              <a:ext uri="{FF2B5EF4-FFF2-40B4-BE49-F238E27FC236}">
                <a16:creationId xmlns:a16="http://schemas.microsoft.com/office/drawing/2014/main" id="{49F91B73-8C70-48C8-8F29-DD831FA2A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1712" r="1463" b="3312"/>
          <a:stretch/>
        </p:blipFill>
        <p:spPr bwMode="auto">
          <a:xfrm>
            <a:off x="7512323" y="1946953"/>
            <a:ext cx="4426132" cy="43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AC6039B9-A884-0671-9540-3DEF7CA5C77C}"/>
              </a:ext>
            </a:extLst>
          </p:cNvPr>
          <p:cNvSpPr/>
          <p:nvPr/>
        </p:nvSpPr>
        <p:spPr>
          <a:xfrm>
            <a:off x="8659201" y="3160228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3486AC1-C92B-0DBA-066B-A5AA83DBE8E9}"/>
              </a:ext>
            </a:extLst>
          </p:cNvPr>
          <p:cNvSpPr/>
          <p:nvPr/>
        </p:nvSpPr>
        <p:spPr>
          <a:xfrm>
            <a:off x="10413754" y="3339825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BA01D11-7FAC-AAE7-E341-79487DF01181}"/>
              </a:ext>
            </a:extLst>
          </p:cNvPr>
          <p:cNvSpPr/>
          <p:nvPr/>
        </p:nvSpPr>
        <p:spPr>
          <a:xfrm>
            <a:off x="8481600" y="4111646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20C0180-3C2B-7761-B298-9D1CC9166BEE}"/>
              </a:ext>
            </a:extLst>
          </p:cNvPr>
          <p:cNvSpPr/>
          <p:nvPr/>
        </p:nvSpPr>
        <p:spPr>
          <a:xfrm>
            <a:off x="10271025" y="4152898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2AAA0BE-0B0A-A031-445C-6FDAB5994743}"/>
              </a:ext>
            </a:extLst>
          </p:cNvPr>
          <p:cNvSpPr/>
          <p:nvPr/>
        </p:nvSpPr>
        <p:spPr>
          <a:xfrm>
            <a:off x="9164217" y="2064214"/>
            <a:ext cx="334675" cy="360266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96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3469-DC60-DC0C-23A2-94F930182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Maps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7AE46-1175-A350-E2D5-39C0E7801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</a:p>
          <a:p>
            <a:r>
              <a:rPr lang="en-US" dirty="0"/>
              <a:t>Implementations: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05AB8-9456-86C0-4AEF-E559113192FA}"/>
              </a:ext>
            </a:extLst>
          </p:cNvPr>
          <p:cNvSpPr txBox="1"/>
          <p:nvPr/>
        </p:nvSpPr>
        <p:spPr>
          <a:xfrm>
            <a:off x="2039178" y="2686347"/>
            <a:ext cx="8964619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Making a Map</a:t>
            </a:r>
            <a:b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sz="2000" b="1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adding elements to the above Map</a:t>
            </a:r>
            <a:b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Stromae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 </a:t>
            </a:r>
            <a:r>
              <a:rPr lang="en-US" sz="2000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Meilleure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Ennemie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"Aitana"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"Segundo </a:t>
            </a:r>
            <a:r>
              <a:rPr lang="en-US" sz="2000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Intento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"Laufey"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"Promise"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Getting a value for a key</a:t>
            </a:r>
            <a:b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String song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favArtistToSong.get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"Aitana"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(song);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5492BF-351D-CA2D-2C46-7D8574BD9F2C}"/>
              </a:ext>
            </a:extLst>
          </p:cNvPr>
          <p:cNvCxnSpPr>
            <a:cxnSpLocks/>
          </p:cNvCxnSpPr>
          <p:nvPr/>
        </p:nvCxnSpPr>
        <p:spPr>
          <a:xfrm flipH="1">
            <a:off x="6407013" y="3111277"/>
            <a:ext cx="1160979" cy="852756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5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Maps in Java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11A64B-C444-9B81-F566-9362B088C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890029"/>
              </p:ext>
            </p:extLst>
          </p:nvPr>
        </p:nvGraphicFramePr>
        <p:xfrm>
          <a:off x="838200" y="1326976"/>
          <a:ext cx="10515600" cy="526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287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8004313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put(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adds a mapping from the given key to the given value;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if the key already exists, </a:t>
                      </a:r>
                      <a:r>
                        <a:rPr kumimoji="0" lang="en-US" alt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replaces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its value with the given one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3135663148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get(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value mapped to the given key (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null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not found)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3533191085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containsKey(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map contains a mapping for the given key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910003213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any existing mapping for the given key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1563529482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clear()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all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key/value pairs from the map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407604290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number of key/value pairs in the map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1306100166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map's size is 0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4220966113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toString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()</a:t>
                      </a: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a string such as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"{a=90, d=60, c=70}"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992426291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keySet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()</a:t>
                      </a: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set of all keys in the map</a:t>
                      </a:r>
                    </a:p>
                  </a:txBody>
                  <a:tcPr marT="45699" marB="45699" horzOverflow="overflow"/>
                </a:tc>
                <a:extLst>
                  <a:ext uri="{0D108BD9-81ED-4DB2-BD59-A6C34878D82A}">
                    <a16:rowId xmlns:a16="http://schemas.microsoft.com/office/drawing/2014/main" val="2005003154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values()</a:t>
                      </a: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collection of all values in the map</a:t>
                      </a:r>
                    </a:p>
                  </a:txBody>
                  <a:tcPr marT="45699" marB="45699" horzOverflow="overflow"/>
                </a:tc>
                <a:extLst>
                  <a:ext uri="{0D108BD9-81ED-4DB2-BD59-A6C34878D82A}">
                    <a16:rowId xmlns:a16="http://schemas.microsoft.com/office/drawing/2014/main" val="3843275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204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370D-DBD0-084D-DD86-5F2062CF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3B1B-778B-290D-B1D5-4D09A0D3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first data structures with marked differences in how their implementations behave</a:t>
            </a:r>
          </a:p>
          <a:p>
            <a:r>
              <a:rPr lang="en-US" dirty="0"/>
              <a:t>One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ADT / Interface</a:t>
            </a:r>
          </a:p>
          <a:p>
            <a:r>
              <a:rPr lang="en-US" dirty="0"/>
              <a:t>Two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implementations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/>
              <a:t> – Pretty fast, </a:t>
            </a:r>
            <a:r>
              <a:rPr lang="en-US" u="sng" dirty="0"/>
              <a:t>and</a:t>
            </a:r>
            <a:r>
              <a:rPr lang="en-US" dirty="0"/>
              <a:t> sorted keys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  <a:r>
              <a:rPr lang="en-US" dirty="0"/>
              <a:t> – Extremely fast, unsorted keys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377D3-E220-0AA5-2ADC-8300E0CE9425}"/>
              </a:ext>
            </a:extLst>
          </p:cNvPr>
          <p:cNvSpPr txBox="1"/>
          <p:nvPr/>
        </p:nvSpPr>
        <p:spPr>
          <a:xfrm>
            <a:off x="2588006" y="4539823"/>
            <a:ext cx="7015987" cy="101566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map1 = </a:t>
            </a:r>
            <a:r>
              <a:rPr lang="en-US" sz="20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map2 = </a:t>
            </a:r>
            <a:r>
              <a:rPr lang="en-US" sz="20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HashMap&lt;&gt;();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33004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9F7F-A5C4-4DE8-9085-6535E642D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Select the method calls required to modify the given map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3600" dirty="0"/>
              <a:t> as follows: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68C0E-B238-49D0-A4F5-D60FF3598B59}"/>
              </a:ext>
            </a:extLst>
          </p:cNvPr>
          <p:cNvSpPr txBox="1"/>
          <p:nvPr/>
        </p:nvSpPr>
        <p:spPr>
          <a:xfrm>
            <a:off x="838199" y="2322022"/>
            <a:ext cx="61001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Assume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dirty="0"/>
              <a:t>’s contents are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endParaRPr lang="en-US" sz="2000" dirty="0"/>
          </a:p>
          <a:p>
            <a:r>
              <a:rPr lang="en-US" sz="2000" dirty="0"/>
              <a:t>We want to modify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dirty="0"/>
              <a:t> so that its contents are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98178="Tukwila"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98101="Seattle"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98126="Seattle"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53CAF-64E3-47E0-8057-5FEA17C1B66D}"/>
              </a:ext>
            </a:extLst>
          </p:cNvPr>
          <p:cNvSpPr txBox="1"/>
          <p:nvPr/>
        </p:nvSpPr>
        <p:spPr>
          <a:xfrm>
            <a:off x="6938356" y="2416233"/>
            <a:ext cx="4793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(98178, "Tukwila");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m.remove</a:t>
            </a:r>
            <a:r>
              <a:rPr lang="en-US" sz="2400" dirty="0">
                <a:latin typeface="Consolas" panose="020B0609020204030204" pitchFamily="49" charset="0"/>
              </a:rPr>
              <a:t>(98178);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(98126,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m.get</a:t>
            </a:r>
            <a:r>
              <a:rPr lang="en-US" sz="2400" dirty="0">
                <a:latin typeface="Consolas" panose="020B0609020204030204" pitchFamily="49" charset="0"/>
              </a:rPr>
              <a:t>(98178,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(98101, "Seattle");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1BF0C-9F9B-ECD9-F5E6-ECC447FBA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618" y="283704"/>
            <a:ext cx="762635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64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B00A881-DAA6-4B46-94CE-20A9A02D1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>
            <a:noAutofit/>
          </a:bodyPr>
          <a:lstStyle/>
          <a:p>
            <a:r>
              <a:rPr lang="en-US" sz="3600" dirty="0"/>
              <a:t>Select the method calls required to modify the given map </a:t>
            </a:r>
            <a:r>
              <a:rPr lang="en-US" sz="3600" dirty="0">
                <a:latin typeface="Consolas" panose="020B0609020204030204" pitchFamily="49" charset="0"/>
              </a:rPr>
              <a:t>m</a:t>
            </a:r>
            <a:r>
              <a:rPr lang="en-US" sz="3600" dirty="0"/>
              <a:t> as follows: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A320BD-4B9A-4FCF-A0E4-735B96DACBC3}"/>
              </a:ext>
            </a:extLst>
          </p:cNvPr>
          <p:cNvSpPr txBox="1"/>
          <p:nvPr/>
        </p:nvSpPr>
        <p:spPr>
          <a:xfrm>
            <a:off x="838199" y="2322022"/>
            <a:ext cx="61001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Assume </a:t>
            </a:r>
            <a:r>
              <a:rPr lang="en-US" sz="2000" dirty="0">
                <a:latin typeface="Consolas" panose="020B0609020204030204" pitchFamily="49" charset="0"/>
              </a:rPr>
              <a:t>m</a:t>
            </a:r>
            <a:r>
              <a:rPr lang="en-US" sz="2000" dirty="0"/>
              <a:t>’s contents are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endParaRPr lang="en-US" sz="2000" dirty="0"/>
          </a:p>
          <a:p>
            <a:r>
              <a:rPr lang="en-US" sz="2000" dirty="0"/>
              <a:t>We want to modify </a:t>
            </a:r>
            <a:r>
              <a:rPr lang="en-US" sz="2000" dirty="0">
                <a:latin typeface="Consolas" panose="020B0609020204030204" pitchFamily="49" charset="0"/>
              </a:rPr>
              <a:t>m</a:t>
            </a:r>
            <a:r>
              <a:rPr lang="en-US" sz="2000" dirty="0"/>
              <a:t> so that its contents are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98178="Tukwila"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98101="Seattle"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98126="Seattle"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4755C-304C-403E-BA68-2EB431D2A016}"/>
              </a:ext>
            </a:extLst>
          </p:cNvPr>
          <p:cNvSpPr txBox="1"/>
          <p:nvPr/>
        </p:nvSpPr>
        <p:spPr>
          <a:xfrm>
            <a:off x="6938356" y="2416233"/>
            <a:ext cx="4793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(98178, "Tukwila");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m.remove</a:t>
            </a:r>
            <a:r>
              <a:rPr lang="en-US" sz="2400" dirty="0">
                <a:latin typeface="Consolas" panose="020B0609020204030204" pitchFamily="49" charset="0"/>
              </a:rPr>
              <a:t>(98178);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(98126,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m.get</a:t>
            </a:r>
            <a:r>
              <a:rPr lang="en-US" sz="2400" dirty="0">
                <a:latin typeface="Consolas" panose="020B0609020204030204" pitchFamily="49" charset="0"/>
              </a:rPr>
              <a:t>(98178,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(98101, "Seattle");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D6595B-2457-1390-5464-8C5CF551B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618" y="283704"/>
            <a:ext cx="762635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57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Sets, Iterators, For-each Loop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b="1" i="1" dirty="0">
                <a:solidFill>
                  <a:schemeClr val="accent5"/>
                </a:solidFill>
              </a:rPr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i="1" dirty="0"/>
              <a:t>Practice: </a:t>
            </a:r>
            <a:r>
              <a:rPr lang="en-US" i="1" dirty="0" err="1"/>
              <a:t>joinRosters</a:t>
            </a:r>
            <a:endParaRPr lang="en-US" i="1" dirty="0"/>
          </a:p>
          <a:p>
            <a:pPr>
              <a:spcAft>
                <a:spcPts val="1200"/>
              </a:spcAft>
            </a:pPr>
            <a:r>
              <a:rPr lang="en-US" i="1" dirty="0"/>
              <a:t>Practice: </a:t>
            </a:r>
            <a:r>
              <a:rPr lang="en-US" i="1" dirty="0" err="1"/>
              <a:t>mostFrequentStart</a:t>
            </a:r>
            <a:endParaRPr lang="en-US" i="1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321061" y="344094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0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Sets, Iterators, For-each Loop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i="1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b="1" i="1" dirty="0">
                <a:solidFill>
                  <a:schemeClr val="accent5"/>
                </a:solidFill>
              </a:rPr>
              <a:t>Practice: </a:t>
            </a:r>
            <a:r>
              <a:rPr lang="en-US" b="1" i="1" dirty="0" err="1">
                <a:solidFill>
                  <a:schemeClr val="accent5"/>
                </a:solidFill>
              </a:rPr>
              <a:t>joinRosters</a:t>
            </a:r>
            <a:endParaRPr lang="en-US" b="1" i="1" dirty="0">
              <a:solidFill>
                <a:schemeClr val="accent5"/>
              </a:solidFill>
            </a:endParaRPr>
          </a:p>
          <a:p>
            <a:pPr>
              <a:spcAft>
                <a:spcPts val="1200"/>
              </a:spcAft>
            </a:pPr>
            <a:r>
              <a:rPr lang="en-US" i="1" dirty="0"/>
              <a:t>Practice: </a:t>
            </a:r>
            <a:r>
              <a:rPr lang="en-US" i="1" dirty="0" err="1"/>
              <a:t>mostFrequentStart</a:t>
            </a:r>
            <a:endParaRPr lang="en-US" i="1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373411" y="411634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0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Sets, Iterators, For-each Loop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Map</a:t>
            </a:r>
            <a:r>
              <a:rPr lang="en-US" b="1" dirty="0"/>
              <a:t> </a:t>
            </a: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i="1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i="1" dirty="0"/>
              <a:t>Practice: </a:t>
            </a:r>
            <a:r>
              <a:rPr lang="en-US" i="1" dirty="0" err="1"/>
              <a:t>joinRosters</a:t>
            </a:r>
            <a:endParaRPr lang="en-US" i="1" dirty="0"/>
          </a:p>
          <a:p>
            <a:pPr>
              <a:spcAft>
                <a:spcPts val="1200"/>
              </a:spcAft>
            </a:pPr>
            <a:r>
              <a:rPr lang="en-US" i="1" dirty="0"/>
              <a:t>Practice: </a:t>
            </a:r>
            <a:r>
              <a:rPr lang="en-US" i="1" dirty="0" err="1"/>
              <a:t>mostFrequentStart</a:t>
            </a:r>
            <a:endParaRPr lang="en-US" i="1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69352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1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C4912-E6DD-4718-8A8C-9586A4CA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joinRosters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BD175-1FD0-4547-A72A-CD07ECEEB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34830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Write a method </a:t>
            </a:r>
            <a:r>
              <a:rPr lang="en-US" dirty="0" err="1">
                <a:latin typeface="Consolas" panose="020B0609020204030204" pitchFamily="49" charset="0"/>
              </a:rPr>
              <a:t>joinRosters</a:t>
            </a:r>
            <a:r>
              <a:rPr lang="en-US" dirty="0"/>
              <a:t> that combines a </a:t>
            </a:r>
            <a:r>
              <a:rPr lang="en-US" dirty="0">
                <a:latin typeface="Consolas" panose="020B0609020204030204" pitchFamily="49" charset="0"/>
              </a:rPr>
              <a:t>Map</a:t>
            </a:r>
            <a:r>
              <a:rPr lang="en-US" dirty="0"/>
              <a:t> from student name to quiz section, and a </a:t>
            </a:r>
            <a:r>
              <a:rPr lang="en-US" dirty="0">
                <a:latin typeface="Consolas" panose="020B0609020204030204" pitchFamily="49" charset="0"/>
              </a:rPr>
              <a:t>Map</a:t>
            </a:r>
            <a:r>
              <a:rPr lang="en-US" dirty="0"/>
              <a:t> from TA name to quiz section and prints all pairs of students/</a:t>
            </a:r>
            <a:r>
              <a:rPr lang="en-US" dirty="0" err="1"/>
              <a:t>TAs.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 err="1">
                <a:latin typeface="Consolas" panose="020B0609020204030204" pitchFamily="49" charset="0"/>
              </a:rPr>
              <a:t>studentSections</a:t>
            </a:r>
            <a:r>
              <a:rPr lang="en-US" dirty="0"/>
              <a:t> stores the following map: 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{Alan=AC, Jerry=AB, </a:t>
            </a:r>
            <a:r>
              <a:rPr lang="en-US" sz="2600" dirty="0" err="1">
                <a:latin typeface="Consolas" panose="020B0609020204030204" pitchFamily="49" charset="0"/>
              </a:rPr>
              <a:t>Yueying</a:t>
            </a:r>
            <a:r>
              <a:rPr lang="en-US" sz="2600" dirty="0">
                <a:latin typeface="Consolas" panose="020B0609020204030204" pitchFamily="49" charset="0"/>
              </a:rPr>
              <a:t>=AA, Sharon=AB, Steven=AB, </a:t>
            </a:r>
            <a:r>
              <a:rPr lang="en-US" sz="2600" dirty="0" err="1">
                <a:latin typeface="Consolas" panose="020B0609020204030204" pitchFamily="49" charset="0"/>
              </a:rPr>
              <a:t>Zewditu</a:t>
            </a:r>
            <a:r>
              <a:rPr lang="en-US" sz="2600" dirty="0">
                <a:latin typeface="Consolas" panose="020B0609020204030204" pitchFamily="49" charset="0"/>
              </a:rPr>
              <a:t>=BA}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</a:t>
            </a:r>
            <a:r>
              <a:rPr lang="en-US" dirty="0" err="1">
                <a:latin typeface="Consolas" panose="020B0609020204030204" pitchFamily="49" charset="0"/>
              </a:rPr>
              <a:t>taSections</a:t>
            </a:r>
            <a:r>
              <a:rPr lang="en-US" dirty="0"/>
              <a:t> stores the following map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{</a:t>
            </a:r>
            <a:r>
              <a:rPr lang="en-US" sz="2600" dirty="0" err="1">
                <a:latin typeface="Consolas" panose="020B0609020204030204" pitchFamily="49" charset="0"/>
              </a:rPr>
              <a:t>Ayush</a:t>
            </a:r>
            <a:r>
              <a:rPr lang="en-US" sz="2600" dirty="0">
                <a:latin typeface="Consolas" panose="020B0609020204030204" pitchFamily="49" charset="0"/>
              </a:rPr>
              <a:t>=BA, Marcus=AA, Aishah=AB, </a:t>
            </a:r>
            <a:r>
              <a:rPr lang="en-US" sz="2600" dirty="0" err="1">
                <a:latin typeface="Consolas" panose="020B0609020204030204" pitchFamily="49" charset="0"/>
              </a:rPr>
              <a:t>Chaafen</a:t>
            </a:r>
            <a:r>
              <a:rPr lang="en-US" sz="2600" dirty="0">
                <a:latin typeface="Consolas" panose="020B0609020204030204" pitchFamily="49" charset="0"/>
              </a:rPr>
              <a:t>=AC}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05457-DA73-4C70-A465-0749F3BC9D0D}"/>
              </a:ext>
            </a:extLst>
          </p:cNvPr>
          <p:cNvSpPr txBox="1"/>
          <p:nvPr/>
        </p:nvSpPr>
        <p:spPr>
          <a:xfrm>
            <a:off x="8097865" y="4332237"/>
            <a:ext cx="3953288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AC: Alan - </a:t>
            </a:r>
            <a:r>
              <a:rPr lang="en-US" sz="2400" dirty="0" err="1">
                <a:solidFill>
                  <a:srgbClr val="333333"/>
                </a:solidFill>
                <a:latin typeface="Source Code Pro" panose="020B0509030403020204" pitchFamily="49" charset="0"/>
              </a:rPr>
              <a:t>Chaafen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b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</a:b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AB: Jerry - </a:t>
            </a:r>
            <a:r>
              <a:rPr lang="en-US" sz="2400" dirty="0">
                <a:solidFill>
                  <a:srgbClr val="333333"/>
                </a:solidFill>
                <a:latin typeface="Source Code Pro" panose="020B0509030403020204" pitchFamily="49" charset="0"/>
              </a:rPr>
              <a:t>Aishah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AB: Sharon - </a:t>
            </a:r>
            <a:r>
              <a:rPr lang="en-US" sz="2400" dirty="0">
                <a:solidFill>
                  <a:srgbClr val="333333"/>
                </a:solidFill>
                <a:latin typeface="Source Code Pro" panose="020B0509030403020204" pitchFamily="49" charset="0"/>
              </a:rPr>
              <a:t>Aishah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AB: Steven - </a:t>
            </a:r>
            <a:r>
              <a:rPr lang="en-US" sz="2400" dirty="0">
                <a:solidFill>
                  <a:srgbClr val="333333"/>
                </a:solidFill>
                <a:latin typeface="Source Code Pro" panose="020B0509030403020204" pitchFamily="49" charset="0"/>
              </a:rPr>
              <a:t>Aishah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AA: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Yueying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– Marcus BA: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Zewditu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–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Ayush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77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Sets, Iterators, 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i="1" dirty="0"/>
              <a:t>Practice: </a:t>
            </a:r>
            <a:r>
              <a:rPr lang="en-US" i="1" dirty="0" err="1"/>
              <a:t>joinRosters</a:t>
            </a:r>
            <a:endParaRPr lang="en-US" i="1" dirty="0"/>
          </a:p>
          <a:p>
            <a:pPr>
              <a:spcAft>
                <a:spcPts val="1200"/>
              </a:spcAft>
            </a:pPr>
            <a:r>
              <a:rPr lang="en-US" b="1" i="1" dirty="0">
                <a:solidFill>
                  <a:schemeClr val="accent5"/>
                </a:solidFill>
              </a:rPr>
              <a:t>Practice: </a:t>
            </a:r>
            <a:r>
              <a:rPr lang="en-US" b="1" i="1" dirty="0" err="1">
                <a:solidFill>
                  <a:schemeClr val="accent5"/>
                </a:solidFill>
              </a:rPr>
              <a:t>mostFrequentStart</a:t>
            </a:r>
            <a:endParaRPr lang="en-US" b="1" i="1" dirty="0">
              <a:solidFill>
                <a:schemeClr val="accent5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87316" y="477372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24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89F4-EF5B-47A0-8E84-6F8268F5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785E-18C4-41C0-ACD5-DC6A71518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/>
              <a:t>mostFrequentStart</a:t>
            </a:r>
            <a:r>
              <a:rPr lang="en-US" dirty="0"/>
              <a:t> that takes a Set of words and does the following steps: </a:t>
            </a:r>
          </a:p>
          <a:p>
            <a:r>
              <a:rPr lang="en-US" dirty="0"/>
              <a:t>Organizes words into “word families” based on which letter they start with</a:t>
            </a:r>
          </a:p>
          <a:p>
            <a:r>
              <a:rPr lang="en-US" dirty="0"/>
              <a:t>Selects the largest “word family” as defined as the family with the most words in it</a:t>
            </a:r>
          </a:p>
          <a:p>
            <a:r>
              <a:rPr lang="en-US" dirty="0"/>
              <a:t>Returns the starting letter of the largest word family (and if time, should update the Set of words to only have words from the selected family). </a:t>
            </a:r>
          </a:p>
        </p:txBody>
      </p:sp>
    </p:spTree>
    <p:extLst>
      <p:ext uri="{BB962C8B-B14F-4D97-AF65-F5344CB8AC3E}">
        <p14:creationId xmlns:p14="http://schemas.microsoft.com/office/powerpoint/2010/main" val="1933776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89F4-EF5B-47A0-8E84-6F8268F5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785E-18C4-41C0-ACD5-DC6A71518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example, if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words stored the values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["hello", "goodbye", "library", "literary", "little", "repel"]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word families produced would be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'h' -&gt; 1 word ("hello")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'g' -&gt; 1 word ("goodbye")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'l' -&gt; 3 words ("library", "literary", "little")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'r' -&gt; 1 word ("repel")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'l' has the largest word family, we return </a:t>
            </a:r>
            <a:r>
              <a:rPr lang="en-US" dirty="0">
                <a:latin typeface="Consolas" panose="020B0609020204030204" pitchFamily="49" charset="0"/>
              </a:rPr>
              <a:t>'l'</a:t>
            </a:r>
            <a:r>
              <a:rPr lang="en-US" dirty="0"/>
              <a:t> and modify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to only contain </a:t>
            </a:r>
            <a:r>
              <a:rPr lang="en-US" dirty="0">
                <a:latin typeface="Consolas" panose="020B0609020204030204" pitchFamily="49" charset="0"/>
              </a:rPr>
              <a:t>Strings</a:t>
            </a:r>
            <a:r>
              <a:rPr lang="en-US" dirty="0"/>
              <a:t> starting with 'l'. </a:t>
            </a:r>
          </a:p>
        </p:txBody>
      </p:sp>
    </p:spTree>
    <p:extLst>
      <p:ext uri="{BB962C8B-B14F-4D97-AF65-F5344CB8AC3E}">
        <p14:creationId xmlns:p14="http://schemas.microsoft.com/office/powerpoint/2010/main" val="403120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7BB3-7B52-41DB-A2D8-59DF49E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A6B19-331A-428C-A5CC-CD53E0365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Reminder: Quiz 1 is Tuesday, May 13</a:t>
            </a:r>
            <a:r>
              <a:rPr lang="en-US" sz="4000" baseline="30000" dirty="0"/>
              <a:t>th</a:t>
            </a:r>
          </a:p>
          <a:p>
            <a:pPr lvl="1"/>
            <a:r>
              <a:rPr lang="en-US" sz="3600" dirty="0"/>
              <a:t>Quiz 0 results coming soon! </a:t>
            </a:r>
          </a:p>
          <a:p>
            <a:r>
              <a:rPr lang="en-US" sz="4000" dirty="0"/>
              <a:t>Resubmission Cycle 2 (R2) form open now</a:t>
            </a:r>
          </a:p>
          <a:p>
            <a:pPr lvl="1"/>
            <a:r>
              <a:rPr lang="en-US" sz="3200" dirty="0"/>
              <a:t>Due Tuesday, May 6</a:t>
            </a:r>
            <a:r>
              <a:rPr lang="en-US" sz="3200" baseline="30000" dirty="0"/>
              <a:t>th</a:t>
            </a:r>
            <a:r>
              <a:rPr lang="en-US" sz="3200" dirty="0"/>
              <a:t> by 11:59 PM</a:t>
            </a:r>
          </a:p>
          <a:p>
            <a:pPr lvl="1"/>
            <a:r>
              <a:rPr lang="en-US" sz="3200" dirty="0"/>
              <a:t>Eligible Assignments: </a:t>
            </a:r>
            <a:r>
              <a:rPr lang="en-US" sz="3200" b="1" dirty="0">
                <a:solidFill>
                  <a:srgbClr val="EF5777"/>
                </a:solidFill>
              </a:rPr>
              <a:t>C0</a:t>
            </a:r>
            <a:r>
              <a:rPr lang="en-US" sz="3200" dirty="0"/>
              <a:t>, P0, C1</a:t>
            </a:r>
          </a:p>
          <a:p>
            <a:r>
              <a:rPr lang="en-US" sz="4000" dirty="0"/>
              <a:t>Programming Assignment 2 (P2) releasing later today! </a:t>
            </a:r>
          </a:p>
          <a:p>
            <a:pPr lvl="1"/>
            <a:r>
              <a:rPr lang="en-US" sz="3600" dirty="0"/>
              <a:t>Due Thursday, </a:t>
            </a:r>
            <a:r>
              <a:rPr lang="en-US" sz="3600" b="1" dirty="0"/>
              <a:t>May 15</a:t>
            </a:r>
            <a:r>
              <a:rPr lang="en-US" sz="3600" b="1" baseline="30000" dirty="0"/>
              <a:t>th</a:t>
            </a:r>
            <a:r>
              <a:rPr lang="en-US" sz="3600" b="1" dirty="0"/>
              <a:t> </a:t>
            </a:r>
            <a:r>
              <a:rPr lang="en-US" sz="3600" dirty="0"/>
              <a:t>by 11:59pm</a:t>
            </a:r>
          </a:p>
        </p:txBody>
      </p:sp>
    </p:spTree>
    <p:extLst>
      <p:ext uri="{BB962C8B-B14F-4D97-AF65-F5344CB8AC3E}">
        <p14:creationId xmlns:p14="http://schemas.microsoft.com/office/powerpoint/2010/main" val="305293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A703B-C5AC-8238-A007-5E1C65BA5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548F-7978-D65D-399E-72433DC0E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FB182-35D4-E0A7-E6EB-A2D560A73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EE8A64"/>
                </a:solidFill>
              </a:rPr>
              <a:t>Sets, Iterators, For-each Loop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i="1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i="1" dirty="0"/>
              <a:t>Practice: </a:t>
            </a:r>
            <a:r>
              <a:rPr lang="en-US" i="1" dirty="0" err="1"/>
              <a:t>joinRosters</a:t>
            </a:r>
            <a:endParaRPr lang="en-US" i="1" dirty="0"/>
          </a:p>
          <a:p>
            <a:pPr>
              <a:spcAft>
                <a:spcPts val="1200"/>
              </a:spcAft>
            </a:pPr>
            <a:r>
              <a:rPr lang="en-US" i="1" dirty="0"/>
              <a:t>Practice: </a:t>
            </a:r>
            <a:r>
              <a:rPr lang="en-US" i="1" dirty="0" err="1"/>
              <a:t>mostFrequentStart</a:t>
            </a:r>
            <a:endParaRPr lang="en-US" i="1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47F5F54-4FC9-D1F9-9137-AFB2E5919672}"/>
              </a:ext>
            </a:extLst>
          </p:cNvPr>
          <p:cNvSpPr/>
          <p:nvPr/>
        </p:nvSpPr>
        <p:spPr>
          <a:xfrm rot="10800000">
            <a:off x="6804646" y="210648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2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(ADT)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/>
              <a:t>A collection of unique values (no duplicates allowed) that can perform the following operations </a:t>
            </a:r>
            <a:r>
              <a:rPr lang="en-US" sz="3600" u="sng" dirty="0"/>
              <a:t>efficiently</a:t>
            </a:r>
            <a:r>
              <a:rPr lang="en-US" sz="3600" dirty="0"/>
              <a:t>:</a:t>
            </a:r>
          </a:p>
          <a:p>
            <a:pPr lvl="1"/>
            <a:r>
              <a:rPr lang="en-US" sz="3200" dirty="0"/>
              <a:t>add</a:t>
            </a:r>
          </a:p>
          <a:p>
            <a:pPr lvl="1"/>
            <a:r>
              <a:rPr lang="en-US" sz="3200" dirty="0"/>
              <a:t>remove</a:t>
            </a:r>
          </a:p>
          <a:p>
            <a:pPr lvl="1"/>
            <a:r>
              <a:rPr lang="en-US" sz="3200" dirty="0"/>
              <a:t>search (contains)</a:t>
            </a:r>
          </a:p>
          <a:p>
            <a:pPr lvl="1"/>
            <a:endParaRPr lang="en-US" sz="3200" dirty="0"/>
          </a:p>
          <a:p>
            <a:r>
              <a:rPr lang="en-US" sz="3600" dirty="0"/>
              <a:t>We don’t think of a set as having indices; we just add things to the set in general and don’t worry about order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607B86-DD22-4E48-BD46-1CA3EBF6E1A3}"/>
              </a:ext>
            </a:extLst>
          </p:cNvPr>
          <p:cNvSpPr/>
          <p:nvPr/>
        </p:nvSpPr>
        <p:spPr>
          <a:xfrm>
            <a:off x="7281949" y="2604655"/>
            <a:ext cx="2543695" cy="175675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3A244-8610-41F2-8C4C-3BB3AF5FBCE9}"/>
              </a:ext>
            </a:extLst>
          </p:cNvPr>
          <p:cNvSpPr txBox="1"/>
          <p:nvPr/>
        </p:nvSpPr>
        <p:spPr>
          <a:xfrm>
            <a:off x="7838902" y="2843213"/>
            <a:ext cx="71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"hi"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B2641-BA16-426E-A9F2-677DC8193E45}"/>
              </a:ext>
            </a:extLst>
          </p:cNvPr>
          <p:cNvSpPr txBox="1"/>
          <p:nvPr/>
        </p:nvSpPr>
        <p:spPr>
          <a:xfrm>
            <a:off x="8686801" y="3212545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"hello"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FAFCC-BFDC-4D7C-82EC-F88269343A94}"/>
              </a:ext>
            </a:extLst>
          </p:cNvPr>
          <p:cNvSpPr txBox="1"/>
          <p:nvPr/>
        </p:nvSpPr>
        <p:spPr>
          <a:xfrm>
            <a:off x="8553796" y="2875002"/>
            <a:ext cx="101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hola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5DF12-D23D-419B-9678-16A43E3E8D95}"/>
              </a:ext>
            </a:extLst>
          </p:cNvPr>
          <p:cNvSpPr txBox="1"/>
          <p:nvPr/>
        </p:nvSpPr>
        <p:spPr>
          <a:xfrm>
            <a:off x="7392785" y="3320285"/>
            <a:ext cx="13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"bonjour"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2A27F-5F5D-4F08-81A1-0931F9EBFD40}"/>
              </a:ext>
            </a:extLst>
          </p:cNvPr>
          <p:cNvSpPr txBox="1"/>
          <p:nvPr/>
        </p:nvSpPr>
        <p:spPr>
          <a:xfrm>
            <a:off x="7875617" y="3765568"/>
            <a:ext cx="171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konnichiwa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is an interface in Java </a:t>
            </a:r>
          </a:p>
          <a:p>
            <a:pPr lvl="1"/>
            <a:r>
              <a:rPr lang="en-US" sz="3200" dirty="0"/>
              <a:t>In </a:t>
            </a:r>
            <a:r>
              <a:rPr lang="en-US" sz="3200" dirty="0" err="1">
                <a:latin typeface="Consolas" panose="020B0609020204030204" pitchFamily="49" charset="0"/>
              </a:rPr>
              <a:t>java.util</a:t>
            </a:r>
            <a:endParaRPr lang="en-US" sz="3200" dirty="0">
              <a:latin typeface="Consolas" panose="020B0609020204030204" pitchFamily="49" charset="0"/>
            </a:endParaRPr>
          </a:p>
          <a:p>
            <a:pPr lvl="1"/>
            <a:endParaRPr lang="en-US" sz="3600" dirty="0"/>
          </a:p>
          <a:p>
            <a:r>
              <a:rPr lang="en-US" sz="3600" dirty="0">
                <a:latin typeface="Consolas" panose="020B0609020204030204" pitchFamily="49" charset="0"/>
              </a:rPr>
              <a:t>HashSet</a:t>
            </a:r>
            <a:r>
              <a:rPr lang="en-US" sz="3600" dirty="0"/>
              <a:t> and </a:t>
            </a:r>
            <a:r>
              <a:rPr lang="en-US" sz="3600" dirty="0" err="1">
                <a:latin typeface="Consolas" panose="020B0609020204030204" pitchFamily="49" charset="0"/>
              </a:rPr>
              <a:t>TreeSet</a:t>
            </a:r>
            <a:r>
              <a:rPr lang="en-US" sz="3600" dirty="0"/>
              <a:t> are classes that implement the </a:t>
            </a:r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interface in Java</a:t>
            </a:r>
          </a:p>
          <a:p>
            <a:pPr lvl="1"/>
            <a:r>
              <a:rPr lang="en-US" sz="2800" dirty="0">
                <a:latin typeface="Consolas" panose="020B0609020204030204" pitchFamily="49" charset="0"/>
              </a:rPr>
              <a:t>HashSet</a:t>
            </a:r>
            <a:r>
              <a:rPr lang="en-US" sz="2800" dirty="0"/>
              <a:t>: Very fast! Implemented using a “hash table” array</a:t>
            </a:r>
          </a:p>
          <a:p>
            <a:pPr lvl="2"/>
            <a:r>
              <a:rPr lang="en-US" sz="2400" i="1" dirty="0"/>
              <a:t>Elements are stored in an unpredictable order</a:t>
            </a:r>
            <a:endParaRPr lang="en-US" sz="2400" dirty="0"/>
          </a:p>
          <a:p>
            <a:pPr lvl="1"/>
            <a:r>
              <a:rPr lang="en-US" sz="2800" dirty="0" err="1">
                <a:latin typeface="Consolas" panose="020B0609020204030204" pitchFamily="49" charset="0"/>
              </a:rPr>
              <a:t>TreeSet</a:t>
            </a:r>
            <a:r>
              <a:rPr lang="en-US" sz="2800" dirty="0"/>
              <a:t>: Pretty fast! Implemented using a “binary search tree”</a:t>
            </a:r>
          </a:p>
          <a:p>
            <a:pPr lvl="2"/>
            <a:r>
              <a:rPr lang="en-US" sz="2400" i="1" dirty="0"/>
              <a:t>Elements are stored in sorted order</a:t>
            </a:r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Methods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301144-31AD-4BF3-8974-85F3C1508F37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1353215"/>
          <a:ext cx="11016344" cy="472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172">
                  <a:extLst>
                    <a:ext uri="{9D8B030D-6E8A-4147-A177-3AD203B41FA5}">
                      <a16:colId xmlns:a16="http://schemas.microsoft.com/office/drawing/2014/main" val="2906013631"/>
                    </a:ext>
                  </a:extLst>
                </a:gridCol>
                <a:gridCol w="5508172">
                  <a:extLst>
                    <a:ext uri="{9D8B030D-6E8A-4147-A177-3AD203B41FA5}">
                      <a16:colId xmlns:a16="http://schemas.microsoft.com/office/drawing/2014/main" val="1338416299"/>
                    </a:ext>
                  </a:extLst>
                </a:gridCol>
              </a:tblGrid>
              <a:tr h="5609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6006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add(value)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Adds the given value to the set, returns whether or not the given value was added successfully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9152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contains(value)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given value is found in this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58237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remove(value)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from the set; 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 contained the value,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if 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94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clear()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Removes all elements from the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25575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6425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isEmpty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set’s size is 0;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5710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toString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Returns a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dirty="0"/>
                        <a:t> representation of the set such as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"[3, 42, -7, 15]"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25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02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For-Each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/>
              <a:t>A new kind of loop! ✨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Set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words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HashSet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words)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(s);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BUT, you cannot </a:t>
            </a:r>
            <a:r>
              <a:rPr lang="en-US" sz="3600" u="sng" dirty="0"/>
              <a:t>modify</a:t>
            </a:r>
            <a:r>
              <a:rPr lang="en-US" sz="3600" i="1" dirty="0"/>
              <a:t> </a:t>
            </a:r>
            <a:r>
              <a:rPr lang="en-US" sz="3600" dirty="0"/>
              <a:t>the data structure inside a for-each loop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/>
          </a:p>
          <a:p>
            <a:pPr lvl="1"/>
            <a:r>
              <a:rPr lang="en-US" sz="3200" dirty="0"/>
              <a:t>They are “read-only”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Returned by the </a:t>
            </a:r>
            <a:r>
              <a:rPr lang="en-US" sz="3200" dirty="0">
                <a:latin typeface="Consolas" panose="020B0609020204030204" pitchFamily="49" charset="0"/>
              </a:rPr>
              <a:t>iterator() </a:t>
            </a:r>
            <a:r>
              <a:rPr lang="en-US" sz="3200" dirty="0"/>
              <a:t>method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You must use the iterator’s 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remove()</a:t>
            </a:r>
            <a:r>
              <a:rPr lang="en-US" sz="3200" dirty="0">
                <a:solidFill>
                  <a:srgbClr val="000000"/>
                </a:solidFill>
              </a:rPr>
              <a:t> method to remove things from what you’re iterating over – otherwise 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39A46C-D56A-4409-9E72-D0D4BB1976F2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221498"/>
          <a:ext cx="10515600" cy="232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189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6266411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hasNext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2000" dirty="0"/>
                        <a:t> if there are more elements for the iterator to return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63148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the next element in the iteration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91085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Removes and returns the element that was last returned by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03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111790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19556</TotalTime>
  <Words>1606</Words>
  <Application>Microsoft Office PowerPoint</Application>
  <PresentationFormat>Widescreen</PresentationFormat>
  <Paragraphs>251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Source Code Pro</vt:lpstr>
      <vt:lpstr>System Font Regular</vt:lpstr>
      <vt:lpstr>Tahoma</vt:lpstr>
      <vt:lpstr>CSE 373 Summer 2020</vt:lpstr>
      <vt:lpstr>Maps</vt:lpstr>
      <vt:lpstr>Lecture Outline</vt:lpstr>
      <vt:lpstr>Announcements</vt:lpstr>
      <vt:lpstr>Lecture Outline</vt:lpstr>
      <vt:lpstr>Sets (ADT)</vt:lpstr>
      <vt:lpstr>Sets in Java</vt:lpstr>
      <vt:lpstr>Set Methods</vt:lpstr>
      <vt:lpstr>For-Each Loop</vt:lpstr>
      <vt:lpstr>Iterators</vt:lpstr>
      <vt:lpstr>Iterators</vt:lpstr>
      <vt:lpstr>Lecture Outline</vt:lpstr>
      <vt:lpstr>Map ADT</vt:lpstr>
      <vt:lpstr>Programming with Maps in Java</vt:lpstr>
      <vt:lpstr>Programming with Maps in Java</vt:lpstr>
      <vt:lpstr>Map Implementations</vt:lpstr>
      <vt:lpstr>Select the method calls required to modify the given map m as follows:</vt:lpstr>
      <vt:lpstr>Select the method calls required to modify the given map m as follows:</vt:lpstr>
      <vt:lpstr>Lecture Outline</vt:lpstr>
      <vt:lpstr>Lecture Outline</vt:lpstr>
      <vt:lpstr>joinRosters</vt:lpstr>
      <vt:lpstr>Lecture Outline</vt:lpstr>
      <vt:lpstr>mostFrequentStart</vt:lpstr>
      <vt:lpstr>mostFrequentStart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348</cp:revision>
  <cp:lastPrinted>2022-09-27T21:33:44Z</cp:lastPrinted>
  <dcterms:created xsi:type="dcterms:W3CDTF">2020-06-13T06:27:42Z</dcterms:created>
  <dcterms:modified xsi:type="dcterms:W3CDTF">2025-05-02T21:11:15Z</dcterms:modified>
</cp:coreProperties>
</file>