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390" r:id="rId2"/>
    <p:sldId id="285" r:id="rId3"/>
    <p:sldId id="324" r:id="rId4"/>
    <p:sldId id="380" r:id="rId5"/>
    <p:sldId id="352" r:id="rId6"/>
    <p:sldId id="382" r:id="rId7"/>
    <p:sldId id="358" r:id="rId8"/>
    <p:sldId id="381" r:id="rId9"/>
    <p:sldId id="342" r:id="rId10"/>
    <p:sldId id="383" r:id="rId11"/>
    <p:sldId id="356" r:id="rId12"/>
    <p:sldId id="384" r:id="rId13"/>
    <p:sldId id="312" r:id="rId14"/>
    <p:sldId id="388" r:id="rId15"/>
    <p:sldId id="389" r:id="rId16"/>
    <p:sldId id="385" r:id="rId17"/>
    <p:sldId id="386" r:id="rId18"/>
    <p:sldId id="387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5C71387-6F25-40BE-A9C7-2DE5AC23F89B}">
          <p14:sldIdLst>
            <p14:sldId id="390"/>
            <p14:sldId id="285"/>
            <p14:sldId id="324"/>
            <p14:sldId id="380"/>
            <p14:sldId id="352"/>
            <p14:sldId id="382"/>
            <p14:sldId id="358"/>
            <p14:sldId id="381"/>
            <p14:sldId id="342"/>
            <p14:sldId id="383"/>
            <p14:sldId id="356"/>
            <p14:sldId id="384"/>
            <p14:sldId id="312"/>
            <p14:sldId id="388"/>
            <p14:sldId id="389"/>
            <p14:sldId id="385"/>
            <p14:sldId id="386"/>
            <p14:sldId id="38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nats" initials="m" lastIdx="1" clrIdx="0">
    <p:extLst>
      <p:ext uri="{19B8F6BF-5375-455C-9EA6-DF929625EA0E}">
        <p15:presenceInfo xmlns:p15="http://schemas.microsoft.com/office/powerpoint/2012/main" userId="S-1-5-21-2454115528-2111753937-1836222636-101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5777"/>
    <a:srgbClr val="0FB9B1"/>
    <a:srgbClr val="54A0FF"/>
    <a:srgbClr val="FAFAFA"/>
    <a:srgbClr val="F5F5F5"/>
    <a:srgbClr val="F7B731"/>
    <a:srgbClr val="FA8231"/>
    <a:srgbClr val="4E408B"/>
    <a:srgbClr val="43367C"/>
    <a:srgbClr val="2E23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6991" autoAdjust="0"/>
    <p:restoredTop sz="91361"/>
  </p:normalViewPr>
  <p:slideViewPr>
    <p:cSldViewPr snapToGrid="0" snapToObjects="1">
      <p:cViewPr varScale="1">
        <p:scale>
          <a:sx n="103" d="100"/>
          <a:sy n="103" d="100"/>
        </p:scale>
        <p:origin x="115" y="370"/>
      </p:cViewPr>
      <p:guideLst/>
    </p:cSldViewPr>
  </p:slideViewPr>
  <p:outlineViewPr>
    <p:cViewPr>
      <p:scale>
        <a:sx n="33" d="100"/>
        <a:sy n="33" d="100"/>
      </p:scale>
      <p:origin x="0" y="-1809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8B3A00-37AE-DF4F-846D-B0E493D1DDE8}" type="datetimeFigureOut">
              <a:rPr lang="en-US" smtClean="0"/>
              <a:t>5/2/2025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0FC8D-3FAB-384B-A523-F958535FCC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03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2cdfb2db708_0_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g2cdfb2db708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6q1k0J8W8q56DH5EkcTMzK?si=586ccd5ea1eb4bbd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39E575A9-56CD-5A42-B9C7-1068F9228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977" y="4013370"/>
            <a:ext cx="6212925" cy="1954786"/>
          </a:xfrm>
        </p:spPr>
        <p:txBody>
          <a:bodyPr anchor="t">
            <a:noAutofit/>
          </a:bodyPr>
          <a:lstStyle>
            <a:lvl1pPr>
              <a:defRPr sz="6000" b="0" i="0">
                <a:solidFill>
                  <a:srgbClr val="F0F0F0"/>
                </a:solidFill>
                <a:latin typeface="Montserrat SemiBold" pitchFamily="2" charset="77"/>
              </a:defRPr>
            </a:lvl1pPr>
          </a:lstStyle>
          <a:p>
            <a:r>
              <a:rPr lang="en-US" dirty="0"/>
              <a:t>Click to edit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AB47C65-C622-BE47-AE97-E148F4F3EA4E}"/>
              </a:ext>
            </a:extLst>
          </p:cNvPr>
          <p:cNvSpPr txBox="1"/>
          <p:nvPr userDrawn="1"/>
        </p:nvSpPr>
        <p:spPr>
          <a:xfrm>
            <a:off x="292977" y="3182200"/>
            <a:ext cx="31544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0" spc="100" baseline="0" dirty="0">
                <a:solidFill>
                  <a:srgbClr val="F0F0F0"/>
                </a:solidFill>
                <a:latin typeface="Montserrat ExtraBold" pitchFamily="2" charset="77"/>
              </a:rPr>
              <a:t>CSE 122</a:t>
            </a: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F7A9EB4D-77DA-A446-AC45-F12975CF7B81}"/>
              </a:ext>
            </a:extLst>
          </p:cNvPr>
          <p:cNvSpPr/>
          <p:nvPr userDrawn="1"/>
        </p:nvSpPr>
        <p:spPr>
          <a:xfrm>
            <a:off x="420128" y="2753848"/>
            <a:ext cx="1269523" cy="420130"/>
          </a:xfrm>
          <a:prstGeom prst="roundRect">
            <a:avLst/>
          </a:prstGeom>
          <a:solidFill>
            <a:srgbClr val="FA82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0" i="0" spc="300" dirty="0">
                <a:latin typeface="Montserrat" pitchFamily="2" charset="77"/>
              </a:rPr>
              <a:t>LEC 08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F0E59AED-1ABF-8D47-B5D7-C50109AB6669}"/>
              </a:ext>
            </a:extLst>
          </p:cNvPr>
          <p:cNvSpPr/>
          <p:nvPr userDrawn="1"/>
        </p:nvSpPr>
        <p:spPr>
          <a:xfrm>
            <a:off x="7119063" y="1251643"/>
            <a:ext cx="5250244" cy="5153775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6C7426B-729E-F7D5-0736-3AD7D1926A0A}"/>
              </a:ext>
            </a:extLst>
          </p:cNvPr>
          <p:cNvSpPr/>
          <p:nvPr userDrawn="1"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4808DAC-636A-06AC-ADA9-6F6514C7FCE0}"/>
              </a:ext>
            </a:extLst>
          </p:cNvPr>
          <p:cNvSpPr/>
          <p:nvPr userDrawn="1"/>
        </p:nvSpPr>
        <p:spPr>
          <a:xfrm>
            <a:off x="71163" y="5574803"/>
            <a:ext cx="22506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200" b="1" i="0" dirty="0">
                <a:solidFill>
                  <a:schemeClr val="bg1">
                    <a:lumMod val="65000"/>
                  </a:schemeClr>
                </a:solidFill>
                <a:latin typeface="Montserrat" pitchFamily="2" charset="77"/>
              </a:rPr>
              <a:t>Questions during Class?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DE38F8-AD40-1DC7-1944-4682FDD989B1}"/>
              </a:ext>
            </a:extLst>
          </p:cNvPr>
          <p:cNvSpPr/>
          <p:nvPr userDrawn="1"/>
        </p:nvSpPr>
        <p:spPr>
          <a:xfrm>
            <a:off x="72629" y="5851802"/>
            <a:ext cx="243211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Raise hand or send here</a:t>
            </a:r>
          </a:p>
          <a:p>
            <a:endParaRPr lang="en-US" sz="1200" b="1" i="0" dirty="0">
              <a:solidFill>
                <a:schemeClr val="tx1">
                  <a:lumMod val="65000"/>
                  <a:lumOff val="35000"/>
                </a:schemeClr>
              </a:solidFill>
              <a:latin typeface="Montserrat SemiBold" pitchFamily="2" charset="77"/>
            </a:endParaRPr>
          </a:p>
          <a:p>
            <a:r>
              <a:rPr lang="en-US" sz="2000" b="0" i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sli.do</a:t>
            </a:r>
            <a:r>
              <a:rPr lang="en-US" sz="2000" b="0" i="0" dirty="0">
                <a:solidFill>
                  <a:schemeClr val="tx1">
                    <a:lumMod val="65000"/>
                    <a:lumOff val="35000"/>
                  </a:schemeClr>
                </a:solidFill>
                <a:latin typeface="Montserrat SemiBold" pitchFamily="2" charset="77"/>
              </a:rPr>
              <a:t>   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0F316C5E-94E4-1E69-FEBC-BC7B29D56913}"/>
              </a:ext>
            </a:extLst>
          </p:cNvPr>
          <p:cNvSpPr/>
          <p:nvPr userDrawn="1"/>
        </p:nvSpPr>
        <p:spPr>
          <a:xfrm>
            <a:off x="2950313" y="5594680"/>
            <a:ext cx="1218438" cy="1223089"/>
          </a:xfrm>
          <a:prstGeom prst="roundRect">
            <a:avLst>
              <a:gd name="adj" fmla="val 3325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02B14BF-DB0B-4C94-8AAA-AC9AD42119EE}"/>
              </a:ext>
            </a:extLst>
          </p:cNvPr>
          <p:cNvCxnSpPr/>
          <p:nvPr userDrawn="1"/>
        </p:nvCxnSpPr>
        <p:spPr>
          <a:xfrm>
            <a:off x="7273280" y="4293369"/>
            <a:ext cx="4468305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Google Shape;95;p1">
            <a:extLst>
              <a:ext uri="{FF2B5EF4-FFF2-40B4-BE49-F238E27FC236}">
                <a16:creationId xmlns:a16="http://schemas.microsoft.com/office/drawing/2014/main" id="{EA0B71DE-144D-144E-2E90-515A9B5F2FC8}"/>
              </a:ext>
            </a:extLst>
          </p:cNvPr>
          <p:cNvSpPr txBox="1"/>
          <p:nvPr userDrawn="1"/>
        </p:nvSpPr>
        <p:spPr>
          <a:xfrm>
            <a:off x="7779123" y="385484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122 25wi Lecture Tunes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🏂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8" name="Google Shape;98;p1">
            <a:extLst>
              <a:ext uri="{FF2B5EF4-FFF2-40B4-BE49-F238E27FC236}">
                <a16:creationId xmlns:a16="http://schemas.microsoft.com/office/drawing/2014/main" id="{5C4D0FA5-2400-2BE8-59B1-76F2541ADA49}"/>
              </a:ext>
            </a:extLst>
          </p:cNvPr>
          <p:cNvSpPr txBox="1"/>
          <p:nvPr userDrawn="1"/>
        </p:nvSpPr>
        <p:spPr>
          <a:xfrm>
            <a:off x="8379355" y="4403702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Elba Garza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0" name="Google Shape;96;p1">
            <a:extLst>
              <a:ext uri="{FF2B5EF4-FFF2-40B4-BE49-F238E27FC236}">
                <a16:creationId xmlns:a16="http://schemas.microsoft.com/office/drawing/2014/main" id="{7561D3AD-AFD9-5C50-EBE2-FDE9B16372A6}"/>
              </a:ext>
            </a:extLst>
          </p:cNvPr>
          <p:cNvSpPr txBox="1"/>
          <p:nvPr userDrawn="1"/>
        </p:nvSpPr>
        <p:spPr>
          <a:xfrm>
            <a:off x="7226456" y="44037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2" name="Google Shape;97;p1">
            <a:extLst>
              <a:ext uri="{FF2B5EF4-FFF2-40B4-BE49-F238E27FC236}">
                <a16:creationId xmlns:a16="http://schemas.microsoft.com/office/drawing/2014/main" id="{5E9B7F16-BDCF-C909-091F-E4FCABF408B1}"/>
              </a:ext>
            </a:extLst>
          </p:cNvPr>
          <p:cNvSpPr txBox="1"/>
          <p:nvPr userDrawn="1"/>
        </p:nvSpPr>
        <p:spPr>
          <a:xfrm>
            <a:off x="7226456" y="46643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13" name="Google Shape;99;p1">
            <a:extLst>
              <a:ext uri="{FF2B5EF4-FFF2-40B4-BE49-F238E27FC236}">
                <a16:creationId xmlns:a16="http://schemas.microsoft.com/office/drawing/2014/main" id="{8FC1A927-F80F-AE11-8739-8569F8210C2F}"/>
              </a:ext>
            </a:extLst>
          </p:cNvPr>
          <p:cNvSpPr txBox="1"/>
          <p:nvPr userDrawn="1"/>
        </p:nvSpPr>
        <p:spPr>
          <a:xfrm>
            <a:off x="8379355" y="4649495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Ashley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Cady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Caleb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 err="1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Chaafen</a:t>
            </a:r>
            <a:endParaRPr lang="en-US"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Connor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 Ryan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Hannah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Harshitha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Izak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Kuhu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Maggie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Marcus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Niyati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Zach</a:t>
            </a:r>
            <a:endParaRPr sz="1000" kern="0" dirty="0">
              <a:solidFill>
                <a:srgbClr val="53535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16" name="Google Shape;47;p21">
            <a:extLst>
              <a:ext uri="{FF2B5EF4-FFF2-40B4-BE49-F238E27FC236}">
                <a16:creationId xmlns:a16="http://schemas.microsoft.com/office/drawing/2014/main" id="{B4DF4B62-3F23-A112-3923-4833DF6F2120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3696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2788E2-53AC-E040-9733-D210E8554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10CAD9-D825-5C41-812F-1D2BA3804933}"/>
              </a:ext>
            </a:extLst>
          </p:cNvPr>
          <p:cNvSpPr txBox="1"/>
          <p:nvPr userDrawn="1"/>
        </p:nvSpPr>
        <p:spPr>
          <a:xfrm>
            <a:off x="568410" y="469557"/>
            <a:ext cx="20141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0" dirty="0"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2517276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6B8B3-3837-584A-94CD-BA26A8EFF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A6CF4A-8D26-7E47-BE24-56CAFA2BFD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DA4DA-0832-AD49-906C-ED72A76C79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10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: Th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DB3AA407-1DA0-3243-8E37-6DD02AC469B7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B2FB86-FF62-31DF-F83C-54AC220C7122}"/>
              </a:ext>
            </a:extLst>
          </p:cNvPr>
          <p:cNvSpPr txBox="1"/>
          <p:nvPr userDrawn="1"/>
        </p:nvSpPr>
        <p:spPr>
          <a:xfrm>
            <a:off x="1106916" y="300371"/>
            <a:ext cx="374173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Think</a:t>
            </a:r>
          </a:p>
        </p:txBody>
      </p:sp>
      <p:pic>
        <p:nvPicPr>
          <p:cNvPr id="13" name="Graphic 12">
            <a:extLst>
              <a:ext uri="{FF2B5EF4-FFF2-40B4-BE49-F238E27FC236}">
                <a16:creationId xmlns:a16="http://schemas.microsoft.com/office/drawing/2014/main" id="{C7D0B743-6487-A3F6-EBE7-3E0368CD2E7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 flipH="1">
            <a:off x="154039" y="300371"/>
            <a:ext cx="684160" cy="781897"/>
          </a:xfrm>
          <a:prstGeom prst="rect">
            <a:avLst/>
          </a:prstGeom>
        </p:spPr>
      </p:pic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F486DBF-0D75-55DB-9928-3E596B345D51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Google Shape;47;p21">
            <a:extLst>
              <a:ext uri="{FF2B5EF4-FFF2-40B4-BE49-F238E27FC236}">
                <a16:creationId xmlns:a16="http://schemas.microsoft.com/office/drawing/2014/main" id="{77B7ABAD-6214-4E56-B018-8763E018A152}"/>
              </a:ext>
            </a:extLst>
          </p:cNvPr>
          <p:cNvSpPr/>
          <p:nvPr userDrawn="1"/>
        </p:nvSpPr>
        <p:spPr>
          <a:xfrm>
            <a:off x="7333828" y="290432"/>
            <a:ext cx="801289" cy="7626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3051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itce: Pa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1B53D-D190-0D4A-BA39-A8F17D8FE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0F8F08A-57D8-194E-8383-EB3BBBF69B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36DF9B-F95B-9446-A8D9-E083A46274F8}"/>
              </a:ext>
            </a:extLst>
          </p:cNvPr>
          <p:cNvSpPr/>
          <p:nvPr userDrawn="1"/>
        </p:nvSpPr>
        <p:spPr>
          <a:xfrm>
            <a:off x="-29763" y="231050"/>
            <a:ext cx="12221763" cy="98440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5A96D726-B7B5-E5FD-95E9-944FA8727D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4039" y="300371"/>
            <a:ext cx="961802" cy="769442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0FA711B-19AB-5E1A-7C37-14ED2D5431ED}"/>
              </a:ext>
            </a:extLst>
          </p:cNvPr>
          <p:cNvSpPr/>
          <p:nvPr userDrawn="1"/>
        </p:nvSpPr>
        <p:spPr>
          <a:xfrm>
            <a:off x="8365340" y="393723"/>
            <a:ext cx="3380431" cy="556054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i="0" dirty="0">
                <a:latin typeface="Calibri" panose="020F0502020204030204" pitchFamily="34" charset="0"/>
                <a:cs typeface="Calibri" panose="020F0502020204030204" pitchFamily="34" charset="0"/>
              </a:rPr>
              <a:t>sli.do      #cse122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592366A2-C9D8-2580-7B79-3B1F6DDAB802}"/>
              </a:ext>
            </a:extLst>
          </p:cNvPr>
          <p:cNvSpPr/>
          <p:nvPr userDrawn="1"/>
        </p:nvSpPr>
        <p:spPr>
          <a:xfrm>
            <a:off x="7256995" y="195215"/>
            <a:ext cx="960120" cy="960120"/>
          </a:xfrm>
          <a:prstGeom prst="roundRect">
            <a:avLst/>
          </a:prstGeom>
          <a:solidFill>
            <a:srgbClr val="4E408B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 b="1" i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522D9B-890F-87AE-E16B-BD76B76C8428}"/>
              </a:ext>
            </a:extLst>
          </p:cNvPr>
          <p:cNvSpPr txBox="1"/>
          <p:nvPr userDrawn="1"/>
        </p:nvSpPr>
        <p:spPr>
          <a:xfrm>
            <a:off x="1106916" y="300371"/>
            <a:ext cx="335765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Practice : Pair</a:t>
            </a:r>
          </a:p>
        </p:txBody>
      </p:sp>
      <p:sp>
        <p:nvSpPr>
          <p:cNvPr id="6" name="Google Shape;47;p21">
            <a:extLst>
              <a:ext uri="{FF2B5EF4-FFF2-40B4-BE49-F238E27FC236}">
                <a16:creationId xmlns:a16="http://schemas.microsoft.com/office/drawing/2014/main" id="{193E0F37-E8F0-B691-0209-3408C5EBA6D6}"/>
              </a:ext>
            </a:extLst>
          </p:cNvPr>
          <p:cNvSpPr/>
          <p:nvPr userDrawn="1"/>
        </p:nvSpPr>
        <p:spPr>
          <a:xfrm>
            <a:off x="7333828" y="290432"/>
            <a:ext cx="801289" cy="76263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9598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3D231-F19F-A840-B5BC-F29C9E521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0AC8BA-BD64-6945-A342-22D204834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023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2D3693-0064-BB4F-9EC2-569D40495A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4CCEFC-A9FF-8249-A3D3-21FB7B7CC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486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1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270901" y="4174812"/>
            <a:ext cx="6212925" cy="19547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6000"/>
              <a:buFont typeface="Montserrat SemiBold"/>
              <a:buNone/>
              <a:defRPr sz="6000" b="0" i="0">
                <a:solidFill>
                  <a:srgbClr val="F0F0F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9" name="Google Shape;19;p18"/>
          <p:cNvSpPr txBox="1"/>
          <p:nvPr/>
        </p:nvSpPr>
        <p:spPr>
          <a:xfrm>
            <a:off x="292976" y="3182200"/>
            <a:ext cx="368267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i="0" u="none" strike="noStrike" cap="none">
                <a:solidFill>
                  <a:srgbClr val="F0F0F0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CSE 122</a:t>
            </a:r>
            <a:endParaRPr/>
          </a:p>
        </p:txBody>
      </p:sp>
      <p:sp>
        <p:nvSpPr>
          <p:cNvPr id="20" name="Google Shape;20;p18"/>
          <p:cNvSpPr/>
          <p:nvPr/>
        </p:nvSpPr>
        <p:spPr>
          <a:xfrm>
            <a:off x="420128" y="2753848"/>
            <a:ext cx="1269523" cy="420130"/>
          </a:xfrm>
          <a:prstGeom prst="roundRect">
            <a:avLst>
              <a:gd name="adj" fmla="val 16667"/>
            </a:avLst>
          </a:prstGeom>
          <a:solidFill>
            <a:srgbClr val="FA823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LEC 08</a:t>
            </a:r>
            <a:endParaRPr dirty="0"/>
          </a:p>
        </p:txBody>
      </p:sp>
      <p:sp>
        <p:nvSpPr>
          <p:cNvPr id="21" name="Google Shape;21;p18"/>
          <p:cNvSpPr/>
          <p:nvPr/>
        </p:nvSpPr>
        <p:spPr>
          <a:xfrm>
            <a:off x="7124352" y="1251643"/>
            <a:ext cx="5250244" cy="5369600"/>
          </a:xfrm>
          <a:prstGeom prst="roundRect">
            <a:avLst>
              <a:gd name="adj" fmla="val 1114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2" name="Google Shape;22;p18"/>
          <p:cNvCxnSpPr/>
          <p:nvPr/>
        </p:nvCxnSpPr>
        <p:spPr>
          <a:xfrm>
            <a:off x="7452794" y="4551419"/>
            <a:ext cx="4468305" cy="0"/>
          </a:xfrm>
          <a:prstGeom prst="straightConnector1">
            <a:avLst/>
          </a:prstGeom>
          <a:noFill/>
          <a:ln w="9525" cap="flat" cmpd="sng">
            <a:solidFill>
              <a:srgbClr val="BFBFB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3" name="Google Shape;23;p18"/>
          <p:cNvSpPr/>
          <p:nvPr/>
        </p:nvSpPr>
        <p:spPr>
          <a:xfrm>
            <a:off x="-369625" y="5494620"/>
            <a:ext cx="4632957" cy="1688781"/>
          </a:xfrm>
          <a:prstGeom prst="roundRect">
            <a:avLst>
              <a:gd name="adj" fmla="val 9433"/>
            </a:avLst>
          </a:prstGeom>
          <a:solidFill>
            <a:srgbClr val="FAFAFA"/>
          </a:solidFill>
          <a:ln w="12700" cap="flat" cmpd="sng">
            <a:solidFill>
              <a:srgbClr val="211943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" name="Google Shape;24;p18"/>
          <p:cNvSpPr/>
          <p:nvPr/>
        </p:nvSpPr>
        <p:spPr>
          <a:xfrm>
            <a:off x="71163" y="5574803"/>
            <a:ext cx="22506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rgbClr val="A5A5A5"/>
                </a:solidFill>
                <a:latin typeface="Montserrat"/>
                <a:ea typeface="Montserrat"/>
                <a:cs typeface="Montserrat"/>
                <a:sym typeface="Montserrat"/>
              </a:rPr>
              <a:t>Questions during Class?</a:t>
            </a:r>
            <a:endParaRPr/>
          </a:p>
        </p:txBody>
      </p:sp>
      <p:sp>
        <p:nvSpPr>
          <p:cNvPr id="25" name="Google Shape;25;p18"/>
          <p:cNvSpPr/>
          <p:nvPr/>
        </p:nvSpPr>
        <p:spPr>
          <a:xfrm>
            <a:off x="72629" y="5851802"/>
            <a:ext cx="2432111" cy="769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Raise hand or send here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1" i="0" dirty="0">
              <a:solidFill>
                <a:srgbClr val="595959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dirty="0" err="1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sli.do</a:t>
            </a:r>
            <a:r>
              <a:rPr lang="en-US" sz="2000" b="0" i="0" dirty="0">
                <a:solidFill>
                  <a:srgbClr val="595959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    #cse122 </a:t>
            </a:r>
            <a:endParaRPr dirty="0"/>
          </a:p>
        </p:txBody>
      </p:sp>
      <p:sp>
        <p:nvSpPr>
          <p:cNvPr id="26" name="Google Shape;26;p18"/>
          <p:cNvSpPr/>
          <p:nvPr/>
        </p:nvSpPr>
        <p:spPr>
          <a:xfrm>
            <a:off x="2950313" y="5594680"/>
            <a:ext cx="1218438" cy="1223089"/>
          </a:xfrm>
          <a:prstGeom prst="roundRect">
            <a:avLst>
              <a:gd name="adj" fmla="val 4457"/>
            </a:avLst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98;p1">
            <a:extLst>
              <a:ext uri="{FF2B5EF4-FFF2-40B4-BE49-F238E27FC236}">
                <a16:creationId xmlns:a16="http://schemas.microsoft.com/office/drawing/2014/main" id="{5BDF9F87-7E08-8AB4-03BB-495EEFE4DAF7}"/>
              </a:ext>
            </a:extLst>
          </p:cNvPr>
          <p:cNvSpPr txBox="1"/>
          <p:nvPr userDrawn="1"/>
        </p:nvSpPr>
        <p:spPr>
          <a:xfrm>
            <a:off x="8379355" y="4606902"/>
            <a:ext cx="3556009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Brett Wortzman and Adrian Salguero</a:t>
            </a:r>
          </a:p>
        </p:txBody>
      </p:sp>
      <p:sp>
        <p:nvSpPr>
          <p:cNvPr id="3" name="Google Shape;96;p1">
            <a:extLst>
              <a:ext uri="{FF2B5EF4-FFF2-40B4-BE49-F238E27FC236}">
                <a16:creationId xmlns:a16="http://schemas.microsoft.com/office/drawing/2014/main" id="{050EF5D9-CB27-B855-4A3E-489372BD37C5}"/>
              </a:ext>
            </a:extLst>
          </p:cNvPr>
          <p:cNvSpPr txBox="1"/>
          <p:nvPr userDrawn="1"/>
        </p:nvSpPr>
        <p:spPr>
          <a:xfrm>
            <a:off x="7226456" y="4606902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Instructor:</a:t>
            </a:r>
            <a:endParaRPr sz="1200" dirty="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" name="Google Shape;97;p1">
            <a:extLst>
              <a:ext uri="{FF2B5EF4-FFF2-40B4-BE49-F238E27FC236}">
                <a16:creationId xmlns:a16="http://schemas.microsoft.com/office/drawing/2014/main" id="{03E721AB-2C9D-9EC2-219B-EE332A5C8F6D}"/>
              </a:ext>
            </a:extLst>
          </p:cNvPr>
          <p:cNvSpPr txBox="1"/>
          <p:nvPr userDrawn="1"/>
        </p:nvSpPr>
        <p:spPr>
          <a:xfrm>
            <a:off x="7226456" y="4867514"/>
            <a:ext cx="1152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bg2">
                    <a:lumMod val="50000"/>
                  </a:schemeClr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TAs:</a:t>
            </a:r>
            <a:endParaRPr sz="1200">
              <a:solidFill>
                <a:schemeClr val="bg2">
                  <a:lumMod val="50000"/>
                </a:schemeClr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" name="Google Shape;47;p21">
            <a:extLst>
              <a:ext uri="{FF2B5EF4-FFF2-40B4-BE49-F238E27FC236}">
                <a16:creationId xmlns:a16="http://schemas.microsoft.com/office/drawing/2014/main" id="{6C4EBCED-8AC7-71AB-B282-00710FE22364}"/>
              </a:ext>
            </a:extLst>
          </p:cNvPr>
          <p:cNvSpPr/>
          <p:nvPr userDrawn="1"/>
        </p:nvSpPr>
        <p:spPr>
          <a:xfrm>
            <a:off x="3003546" y="5652102"/>
            <a:ext cx="1111254" cy="111445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99;p1">
            <a:extLst>
              <a:ext uri="{FF2B5EF4-FFF2-40B4-BE49-F238E27FC236}">
                <a16:creationId xmlns:a16="http://schemas.microsoft.com/office/drawing/2014/main" id="{915A1AF3-1B0C-2C35-7E36-A433BC28A887}"/>
              </a:ext>
            </a:extLst>
          </p:cNvPr>
          <p:cNvSpPr txBox="1"/>
          <p:nvPr userDrawn="1"/>
        </p:nvSpPr>
        <p:spPr>
          <a:xfrm>
            <a:off x="8379354" y="4867514"/>
            <a:ext cx="3924887" cy="1651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" tIns="91425" rIns="91425" bIns="91425" numCol="4" anchor="t" anchorCtr="0">
            <a:noAutofit/>
          </a:bodyPr>
          <a:lstStyle/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Andrew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Brittan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Carson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Christopher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Colin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Dalton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Daniel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Diya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Elizabeth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Ivory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Jack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Jacob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Kyle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Leo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Logan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Mahima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Medha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Minh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Nicole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Samuel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Shivani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Sreshta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Steven</a:t>
            </a:r>
          </a:p>
          <a:p>
            <a:pPr>
              <a:lnSpc>
                <a:spcPct val="115000"/>
              </a:lnSpc>
              <a:buClr>
                <a:srgbClr val="000000"/>
              </a:buClr>
              <a:buFont typeface="Arial"/>
              <a:buNone/>
            </a:pPr>
            <a:r>
              <a:rPr lang="en-US" sz="1000" kern="0" dirty="0">
                <a:solidFill>
                  <a:srgbClr val="53535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Yang</a:t>
            </a:r>
          </a:p>
        </p:txBody>
      </p:sp>
    </p:spTree>
    <p:extLst>
      <p:ext uri="{BB962C8B-B14F-4D97-AF65-F5344CB8AC3E}">
        <p14:creationId xmlns:p14="http://schemas.microsoft.com/office/powerpoint/2010/main" val="1204256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FB460B4-70F4-B145-8648-892BD7385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173FE4-2A2D-D54E-9CA7-3BE743A500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71600"/>
            <a:ext cx="10515600" cy="48053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0E522-6C81-E146-9573-8B2A265760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87150" y="6329363"/>
            <a:ext cx="5524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rgbClr val="2E235D"/>
                </a:solidFill>
              </a:defRPr>
            </a:lvl1pPr>
          </a:lstStyle>
          <a:p>
            <a:fld id="{B84CCEFC-A9FF-8249-A3D3-21FB7B7CCB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829BDB-00F0-1A4D-85ED-E7EECB1665B0}"/>
              </a:ext>
            </a:extLst>
          </p:cNvPr>
          <p:cNvSpPr/>
          <p:nvPr userDrawn="1"/>
        </p:nvSpPr>
        <p:spPr>
          <a:xfrm>
            <a:off x="-89452" y="-2819"/>
            <a:ext cx="12503426" cy="239554"/>
          </a:xfrm>
          <a:prstGeom prst="rect">
            <a:avLst/>
          </a:prstGeom>
          <a:solidFill>
            <a:srgbClr val="2E235D"/>
          </a:solidFill>
          <a:ln w="12700">
            <a:solidFill>
              <a:srgbClr val="2E235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F99840-7979-4642-ADBB-375B21C7BD95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63" y="29972"/>
            <a:ext cx="2150721" cy="1690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16FF7FA-8B99-C643-9479-91C32ACC4F6F}"/>
              </a:ext>
            </a:extLst>
          </p:cNvPr>
          <p:cNvSpPr txBox="1"/>
          <p:nvPr userDrawn="1"/>
        </p:nvSpPr>
        <p:spPr>
          <a:xfrm>
            <a:off x="10569575" y="0"/>
            <a:ext cx="162242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CSE 122 Spring 2025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982E279-6D9E-BC4A-A9B9-46E4512D586D}"/>
              </a:ext>
            </a:extLst>
          </p:cNvPr>
          <p:cNvSpPr txBox="1"/>
          <p:nvPr userDrawn="1"/>
        </p:nvSpPr>
        <p:spPr>
          <a:xfrm>
            <a:off x="3000376" y="-2819"/>
            <a:ext cx="619124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0" dirty="0">
                <a:solidFill>
                  <a:schemeClr val="bg1"/>
                </a:solidFill>
                <a:latin typeface="Montserrat SemiBold" pitchFamily="2" charset="77"/>
              </a:rPr>
              <a:t>LEC 08: Sets, For-Each Loops, Iterators</a:t>
            </a:r>
          </a:p>
        </p:txBody>
      </p:sp>
    </p:spTree>
    <p:extLst>
      <p:ext uri="{BB962C8B-B14F-4D97-AF65-F5344CB8AC3E}">
        <p14:creationId xmlns:p14="http://schemas.microsoft.com/office/powerpoint/2010/main" val="8468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6" r:id="rId4"/>
    <p:sldLayoutId id="2147483657" r:id="rId5"/>
    <p:sldLayoutId id="2147483654" r:id="rId6"/>
    <p:sldLayoutId id="2147483655" r:id="rId7"/>
    <p:sldLayoutId id="214748365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Calibri" panose="020F0502020204030204" pitchFamily="34" charset="0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System Font Regular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.spotify.com/playlist/5jyHCvYzPfVxzv0oylIYut?si=a9d820106e01498d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cdfb2db708_0_4"/>
          <p:cNvSpPr txBox="1">
            <a:spLocks noGrp="1"/>
          </p:cNvSpPr>
          <p:nvPr>
            <p:ph type="title"/>
          </p:nvPr>
        </p:nvSpPr>
        <p:spPr>
          <a:xfrm>
            <a:off x="305333" y="4125093"/>
            <a:ext cx="6591300" cy="19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0F0F0"/>
              </a:buClr>
              <a:buSzPts val="3600"/>
              <a:buFont typeface="Montserrat SemiBold"/>
              <a:buNone/>
            </a:pPr>
            <a:r>
              <a:rPr lang="en-US" sz="3600" dirty="0"/>
              <a:t>Sets; For-each loops; Iterators</a:t>
            </a:r>
            <a:endParaRPr dirty="0"/>
          </a:p>
        </p:txBody>
      </p:sp>
      <p:sp>
        <p:nvSpPr>
          <p:cNvPr id="67" name="Google Shape;67;g2cdfb2db708_0_4"/>
          <p:cNvSpPr txBox="1"/>
          <p:nvPr/>
        </p:nvSpPr>
        <p:spPr>
          <a:xfrm>
            <a:off x="7456906" y="2225075"/>
            <a:ext cx="44769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b="1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Chat with neighbors: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200" b="1" i="1" dirty="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 i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What is your go-to breakfast?</a:t>
            </a:r>
          </a:p>
        </p:txBody>
      </p:sp>
      <p:sp>
        <p:nvSpPr>
          <p:cNvPr id="68" name="Google Shape;68;g2cdfb2db708_0_4"/>
          <p:cNvSpPr txBox="1"/>
          <p:nvPr/>
        </p:nvSpPr>
        <p:spPr>
          <a:xfrm>
            <a:off x="7379594" y="1403798"/>
            <a:ext cx="46314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A5A5A5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BEFORE WE START</a:t>
            </a:r>
            <a:endParaRPr/>
          </a:p>
        </p:txBody>
      </p:sp>
      <p:sp>
        <p:nvSpPr>
          <p:cNvPr id="4" name="Google Shape;95;p1">
            <a:extLst>
              <a:ext uri="{FF2B5EF4-FFF2-40B4-BE49-F238E27FC236}">
                <a16:creationId xmlns:a16="http://schemas.microsoft.com/office/drawing/2014/main" id="{3B1A3479-3B32-C32D-2C1C-9D0C321F1DF3}"/>
              </a:ext>
            </a:extLst>
          </p:cNvPr>
          <p:cNvSpPr txBox="1"/>
          <p:nvPr/>
        </p:nvSpPr>
        <p:spPr>
          <a:xfrm>
            <a:off x="7779123" y="3895484"/>
            <a:ext cx="41199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04040"/>
              </a:buClr>
              <a:buSzPts val="2200"/>
              <a:buFont typeface="Calibri"/>
              <a:buNone/>
            </a:pPr>
            <a:r>
              <a:rPr lang="en-US" sz="2200" b="0" i="0" u="none" strike="noStrike" cap="none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Music:</a:t>
            </a:r>
            <a:r>
              <a:rPr lang="en-US" sz="2200" dirty="0">
                <a:solidFill>
                  <a:srgbClr val="40404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122 25sp Lecture 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Tunes</a:t>
            </a:r>
            <a:r>
              <a:rPr lang="fr-FR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200" u="sng" dirty="0">
                <a:solidFill>
                  <a:srgbClr val="0563C1"/>
                </a:solidFill>
                <a:latin typeface="Calibri"/>
                <a:ea typeface="Calibri"/>
                <a:cs typeface="Calibri"/>
                <a:sym typeface="Calibri"/>
              </a:rPr>
              <a:t>🌸</a:t>
            </a:r>
            <a:endParaRPr dirty="0">
              <a:solidFill>
                <a:srgbClr val="0563C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33A136-8C46-7B28-993A-A3B8C9A5CFCE}"/>
              </a:ext>
            </a:extLst>
          </p:cNvPr>
          <p:cNvSpPr/>
          <p:nvPr/>
        </p:nvSpPr>
        <p:spPr>
          <a:xfrm>
            <a:off x="3030583" y="5669280"/>
            <a:ext cx="1066752" cy="107709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E6CB3B-EA97-01BD-E094-C21BE6791D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5412" y="5669280"/>
            <a:ext cx="1077094" cy="10770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7152090" y="3452181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1790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Choosing a Data Structure: Tradeoffs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807337" cy="4805363"/>
          </a:xfrm>
        </p:spPr>
        <p:txBody>
          <a:bodyPr anchor="t">
            <a:normAutofit/>
          </a:bodyPr>
          <a:lstStyle/>
          <a:p>
            <a:r>
              <a:rPr lang="en-US" sz="3200" dirty="0"/>
              <a:t>You got a bit of practice with this in your quiz sections on Tuesday! </a:t>
            </a:r>
          </a:p>
          <a:p>
            <a:pPr lvl="1"/>
            <a:r>
              <a:rPr lang="en-US" sz="2800" dirty="0"/>
              <a:t>Solving the same problem with an </a:t>
            </a:r>
            <a:r>
              <a:rPr lang="en-US" sz="2800" dirty="0" err="1">
                <a:latin typeface="Consolas" panose="020B0609020204030204" pitchFamily="49" charset="0"/>
              </a:rPr>
              <a:t>ArrayList</a:t>
            </a:r>
            <a:r>
              <a:rPr lang="en-US" sz="2800" dirty="0"/>
              <a:t>, a </a:t>
            </a:r>
            <a:r>
              <a:rPr lang="en-US" sz="2800" dirty="0">
                <a:latin typeface="Consolas" panose="020B0609020204030204" pitchFamily="49" charset="0"/>
              </a:rPr>
              <a:t>Stack</a:t>
            </a:r>
            <a:r>
              <a:rPr lang="en-US" sz="2800" dirty="0"/>
              <a:t>, and a </a:t>
            </a:r>
            <a:r>
              <a:rPr lang="en-US" sz="2800" dirty="0">
                <a:latin typeface="Consolas" panose="020B0609020204030204" pitchFamily="49" charset="0"/>
              </a:rPr>
              <a:t>Queue</a:t>
            </a:r>
          </a:p>
          <a:p>
            <a:pPr lvl="1"/>
            <a:endParaRPr lang="en-US" sz="2800" dirty="0">
              <a:latin typeface="Consolas" panose="020B0609020204030204" pitchFamily="49" charset="0"/>
            </a:endParaRPr>
          </a:p>
          <a:p>
            <a:r>
              <a:rPr lang="en-US" sz="3200" dirty="0"/>
              <a:t>Things to consider:</a:t>
            </a:r>
          </a:p>
          <a:p>
            <a:pPr lvl="1"/>
            <a:r>
              <a:rPr lang="en-US" sz="2800" dirty="0"/>
              <a:t>Functionality</a:t>
            </a:r>
          </a:p>
          <a:p>
            <a:pPr lvl="2"/>
            <a:r>
              <a:rPr lang="en-US" sz="2400" dirty="0"/>
              <a:t>If you need duplicates or indexing, </a:t>
            </a:r>
            <a:r>
              <a:rPr lang="en-US" sz="2400" dirty="0">
                <a:latin typeface="Consolas" panose="020B0609020204030204" pitchFamily="49" charset="0"/>
              </a:rPr>
              <a:t>Set</a:t>
            </a:r>
            <a:r>
              <a:rPr lang="en-US" sz="2400" dirty="0"/>
              <a:t>s are not for you! </a:t>
            </a:r>
          </a:p>
          <a:p>
            <a:pPr lvl="1"/>
            <a:r>
              <a:rPr lang="en-US" sz="2800" dirty="0"/>
              <a:t>Efficiency</a:t>
            </a:r>
          </a:p>
          <a:p>
            <a:pPr lvl="2"/>
            <a:r>
              <a:rPr lang="en-US" sz="2400" dirty="0"/>
              <a:t>Different data structures are “good at” different things!</a:t>
            </a:r>
          </a:p>
        </p:txBody>
      </p:sp>
    </p:spTree>
    <p:extLst>
      <p:ext uri="{BB962C8B-B14F-4D97-AF65-F5344CB8AC3E}">
        <p14:creationId xmlns:p14="http://schemas.microsoft.com/office/powerpoint/2010/main" val="15263146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355945" y="410611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498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For-Each Loop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sz="3600" dirty="0"/>
              <a:t>A new kind of loop!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&gt;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words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=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new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HashSet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&lt;&gt;();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for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(</a:t>
            </a:r>
            <a:r>
              <a:rPr lang="en-US" sz="3600" dirty="0">
                <a:solidFill>
                  <a:srgbClr val="267F99"/>
                </a:solidFill>
                <a:latin typeface="Consolas" panose="020B0609020204030204" pitchFamily="49" charset="0"/>
              </a:rPr>
              <a:t>String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001080"/>
                </a:solidFill>
                <a:latin typeface="Consolas" panose="020B0609020204030204" pitchFamily="49" charset="0"/>
              </a:rPr>
              <a:t>s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</a:t>
            </a:r>
            <a:r>
              <a:rPr lang="en-US" sz="3600" dirty="0">
                <a:solidFill>
                  <a:srgbClr val="AF00DB"/>
                </a:solidFill>
                <a:latin typeface="Consolas" panose="020B0609020204030204" pitchFamily="49" charset="0"/>
              </a:rPr>
              <a:t>: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 words) {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    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System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001080"/>
                </a:solidFill>
                <a:latin typeface="Consolas" panose="020B0609020204030204" pitchFamily="49" charset="0"/>
              </a:rPr>
              <a:t>out</a:t>
            </a:r>
            <a:r>
              <a:rPr lang="en-US" sz="3600" dirty="0" err="1">
                <a:solidFill>
                  <a:srgbClr val="000000"/>
                </a:solidFill>
                <a:latin typeface="Consolas" panose="020B0609020204030204" pitchFamily="49" charset="0"/>
              </a:rPr>
              <a:t>.</a:t>
            </a:r>
            <a:r>
              <a:rPr lang="en-US" sz="36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println</a:t>
            </a: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(s);</a:t>
            </a:r>
          </a:p>
          <a:p>
            <a:pPr marL="0" indent="0">
              <a:buNone/>
            </a:pPr>
            <a:r>
              <a:rPr lang="en-US" sz="3600" dirty="0">
                <a:solidFill>
                  <a:srgbClr val="000000"/>
                </a:solidFill>
                <a:latin typeface="Consolas" panose="020B0609020204030204" pitchFamily="49" charset="0"/>
              </a:rPr>
              <a:t>}</a:t>
            </a:r>
          </a:p>
          <a:p>
            <a:pPr marL="0" indent="0">
              <a:buNone/>
            </a:pPr>
            <a:endParaRPr lang="en-US" sz="3600" dirty="0"/>
          </a:p>
          <a:p>
            <a:r>
              <a:rPr lang="en-US" sz="3600" dirty="0"/>
              <a:t>BUT, you cannot </a:t>
            </a:r>
            <a:r>
              <a:rPr lang="en-US" sz="3600" i="1" dirty="0"/>
              <a:t>modify </a:t>
            </a:r>
            <a:r>
              <a:rPr lang="en-US" sz="3600" dirty="0"/>
              <a:t>the data structure inside a for-each loop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</a:rPr>
              <a:t>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/>
          </a:p>
          <a:p>
            <a:pPr lvl="1"/>
            <a:r>
              <a:rPr lang="en-US" sz="3200" dirty="0"/>
              <a:t>They are “read-only”</a:t>
            </a:r>
          </a:p>
        </p:txBody>
      </p:sp>
    </p:spTree>
    <p:extLst>
      <p:ext uri="{BB962C8B-B14F-4D97-AF65-F5344CB8AC3E}">
        <p14:creationId xmlns:p14="http://schemas.microsoft.com/office/powerpoint/2010/main" val="1500288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12810-B8C5-4D58-81A6-4EB95C3FB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output is produced by this code?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FFCBA-0636-4A51-BA7E-9CCC2B95C558}"/>
              </a:ext>
            </a:extLst>
          </p:cNvPr>
          <p:cNvSpPr txBox="1"/>
          <p:nvPr/>
        </p:nvSpPr>
        <p:spPr>
          <a:xfrm>
            <a:off x="706819" y="2388476"/>
            <a:ext cx="60618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TreeSet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&lt;&gt;();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(n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E737002-EAAF-4FC7-B78D-C01F113E1778}"/>
              </a:ext>
            </a:extLst>
          </p:cNvPr>
          <p:cNvSpPr txBox="1"/>
          <p:nvPr/>
        </p:nvSpPr>
        <p:spPr>
          <a:xfrm>
            <a:off x="6164317" y="2388476"/>
            <a:ext cx="594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3 9 3 -2 0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9 3 0 -2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ConcurrentModificationException</a:t>
            </a:r>
            <a:endParaRPr lang="en-US" sz="2400" dirty="0">
              <a:latin typeface="Consolas" panose="020B0609020204030204" pitchFamily="49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30551AD-0C9E-26E8-C8E8-23D692492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192" y="244874"/>
            <a:ext cx="808330" cy="8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9562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D2CC5A0-E99D-43AC-82EB-66C4058B8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388066"/>
            <a:ext cx="10515600" cy="762635"/>
          </a:xfrm>
        </p:spPr>
        <p:txBody>
          <a:bodyPr/>
          <a:lstStyle/>
          <a:p>
            <a:r>
              <a:rPr lang="en-US" dirty="0"/>
              <a:t>What output is produced by this code?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C96CF6A-9DBF-411D-A0A5-1F679623F572}"/>
              </a:ext>
            </a:extLst>
          </p:cNvPr>
          <p:cNvSpPr txBox="1"/>
          <p:nvPr/>
        </p:nvSpPr>
        <p:spPr>
          <a:xfrm>
            <a:off x="706819" y="2388476"/>
            <a:ext cx="606184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Integer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&gt;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=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new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TreeSet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&lt;&gt;();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9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3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-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2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add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</a:t>
            </a:r>
            <a:r>
              <a:rPr lang="en-US" sz="2400" b="0" dirty="0">
                <a:solidFill>
                  <a:srgbClr val="098658"/>
                </a:solidFill>
                <a:effectLst/>
                <a:latin typeface="Consolas" panose="020B0609020204030204" pitchFamily="49" charset="0"/>
              </a:rPr>
              <a:t>0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b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</a:b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for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(</a:t>
            </a:r>
            <a:r>
              <a:rPr lang="en-US" sz="2400" b="0" dirty="0">
                <a:solidFill>
                  <a:srgbClr val="267F99"/>
                </a:solidFill>
                <a:effectLst/>
                <a:latin typeface="Consolas" panose="020B0609020204030204" pitchFamily="49" charset="0"/>
              </a:rPr>
              <a:t>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n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F00DB"/>
                </a:solidFill>
                <a:effectLst/>
                <a:latin typeface="Consolas" panose="020B0609020204030204" pitchFamily="49" charset="0"/>
              </a:rPr>
              <a:t>: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nums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 {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    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System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001080"/>
                </a:solidFill>
                <a:effectLst/>
                <a:latin typeface="Consolas" panose="020B0609020204030204" pitchFamily="49" charset="0"/>
              </a:rPr>
              <a:t>out</a:t>
            </a:r>
            <a:r>
              <a:rPr lang="en-US" sz="2400" b="0" dirty="0" err="1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.</a:t>
            </a:r>
            <a:r>
              <a:rPr lang="en-US" sz="2400" b="0" dirty="0" err="1">
                <a:solidFill>
                  <a:srgbClr val="795E26"/>
                </a:solidFill>
                <a:effectLst/>
                <a:latin typeface="Consolas" panose="020B0609020204030204" pitchFamily="49" charset="0"/>
              </a:rPr>
              <a:t>print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(n </a:t>
            </a:r>
            <a:r>
              <a:rPr lang="en-US" sz="2400" b="0" dirty="0">
                <a:solidFill>
                  <a:srgbClr val="000000"/>
                </a:solidFill>
                <a:effectLst/>
                <a:latin typeface="Consolas" panose="020B0609020204030204" pitchFamily="49" charset="0"/>
              </a:rPr>
              <a:t>+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 </a:t>
            </a:r>
            <a:r>
              <a:rPr lang="en-US" sz="2400" b="0" dirty="0">
                <a:solidFill>
                  <a:srgbClr val="A31515"/>
                </a:solidFill>
                <a:effectLst/>
                <a:latin typeface="Consolas" panose="020B0609020204030204" pitchFamily="49" charset="0"/>
              </a:rPr>
              <a:t>" "</a:t>
            </a:r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);</a:t>
            </a:r>
          </a:p>
          <a:p>
            <a:r>
              <a:rPr lang="en-US" sz="2400" b="0" dirty="0">
                <a:solidFill>
                  <a:srgbClr val="3B3B3B"/>
                </a:solidFill>
                <a:effectLst/>
                <a:latin typeface="Consolas" panose="020B06090202040302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743131-7294-41C8-A03E-1FBC817ADFF8}"/>
              </a:ext>
            </a:extLst>
          </p:cNvPr>
          <p:cNvSpPr txBox="1"/>
          <p:nvPr/>
        </p:nvSpPr>
        <p:spPr>
          <a:xfrm>
            <a:off x="6164317" y="2388476"/>
            <a:ext cx="5943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3 9 3 -2 0 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9 3 0 -2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/>
              <a:t>-2 0 3 3 9</a:t>
            </a:r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endParaRPr lang="en-US" sz="2400" dirty="0"/>
          </a:p>
          <a:p>
            <a:pPr marL="457200" indent="-457200">
              <a:buClr>
                <a:schemeClr val="accent1"/>
              </a:buClr>
              <a:buFont typeface="+mj-lt"/>
              <a:buAutoNum type="alphaUcPeriod"/>
            </a:pPr>
            <a:r>
              <a:rPr lang="en-US" sz="2400" dirty="0" err="1">
                <a:latin typeface="Consolas" panose="020B0609020204030204" pitchFamily="49" charset="0"/>
              </a:rPr>
              <a:t>ConcurrentModificationException</a:t>
            </a:r>
            <a:endParaRPr lang="en-US" sz="2400" dirty="0">
              <a:latin typeface="Consolas" panose="020B06090202040302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898EA-F378-65D2-1F2B-80490BAC78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6192" y="244874"/>
            <a:ext cx="808330" cy="808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887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2524672" y="47822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7816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A new object that has access to all of the elements of a given structure and can give them to you, one at a time.</a:t>
            </a:r>
          </a:p>
        </p:txBody>
      </p:sp>
    </p:spTree>
    <p:extLst>
      <p:ext uri="{BB962C8B-B14F-4D97-AF65-F5344CB8AC3E}">
        <p14:creationId xmlns:p14="http://schemas.microsoft.com/office/powerpoint/2010/main" val="26417083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Returned by the </a:t>
            </a:r>
            <a:r>
              <a:rPr lang="en-US" sz="3200" dirty="0">
                <a:latin typeface="Consolas" panose="020B0609020204030204" pitchFamily="49" charset="0"/>
              </a:rPr>
              <a:t>iterator() </a:t>
            </a:r>
            <a:r>
              <a:rPr lang="en-US" sz="3200" dirty="0"/>
              <a:t>method</a:t>
            </a: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endParaRPr lang="en-US" sz="3200" dirty="0">
              <a:solidFill>
                <a:srgbClr val="000000"/>
              </a:solidFill>
            </a:endParaRPr>
          </a:p>
          <a:p>
            <a:r>
              <a:rPr lang="en-US" sz="3200" dirty="0">
                <a:solidFill>
                  <a:srgbClr val="000000"/>
                </a:solidFill>
              </a:rPr>
              <a:t>You must use the iterator’s </a:t>
            </a:r>
            <a:r>
              <a:rPr lang="en-US" sz="3200" dirty="0">
                <a:solidFill>
                  <a:srgbClr val="000000"/>
                </a:solidFill>
                <a:latin typeface="Consolas" panose="020B0609020204030204" pitchFamily="49" charset="0"/>
              </a:rPr>
              <a:t>remove()</a:t>
            </a:r>
            <a:r>
              <a:rPr lang="en-US" sz="3200" dirty="0">
                <a:solidFill>
                  <a:srgbClr val="000000"/>
                </a:solidFill>
              </a:rPr>
              <a:t> method to remove things from what you’re iterating over – otherwise you will get a </a:t>
            </a:r>
            <a:r>
              <a:rPr lang="en-US" sz="3200" dirty="0" err="1">
                <a:solidFill>
                  <a:schemeClr val="accent2"/>
                </a:solidFill>
                <a:latin typeface="Consolas" panose="020B0609020204030204" pitchFamily="49" charset="0"/>
              </a:rPr>
              <a:t>ConcurrentModificationException</a:t>
            </a:r>
            <a:endParaRPr lang="en-US" sz="3200" dirty="0">
              <a:solidFill>
                <a:schemeClr val="accent2"/>
              </a:solidFill>
              <a:latin typeface="Consolas" panose="020B0609020204030204" pitchFamily="49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839A46C-D56A-4409-9E72-D0D4BB1976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1852186"/>
              </p:ext>
            </p:extLst>
          </p:nvPr>
        </p:nvGraphicFramePr>
        <p:xfrm>
          <a:off x="838200" y="2221498"/>
          <a:ext cx="10515600" cy="2327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49189">
                  <a:extLst>
                    <a:ext uri="{9D8B030D-6E8A-4147-A177-3AD203B41FA5}">
                      <a16:colId xmlns:a16="http://schemas.microsoft.com/office/drawing/2014/main" val="1037866803"/>
                    </a:ext>
                  </a:extLst>
                </a:gridCol>
                <a:gridCol w="6266411">
                  <a:extLst>
                    <a:ext uri="{9D8B030D-6E8A-4147-A177-3AD203B41FA5}">
                      <a16:colId xmlns:a16="http://schemas.microsoft.com/office/drawing/2014/main" val="147798460"/>
                    </a:ext>
                  </a:extLst>
                </a:gridCol>
              </a:tblGrid>
              <a:tr h="462935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Methods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12499806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Consolas" panose="020B0609020204030204" pitchFamily="49" charset="0"/>
                        </a:rPr>
                        <a:t>hasNext</a:t>
                      </a:r>
                      <a:r>
                        <a:rPr lang="en-US" sz="24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sz="2000" dirty="0"/>
                        <a:t> if there are more elements for the iterator to return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5663148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Returns the next element in the iteration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3191085"/>
                  </a:ext>
                </a:extLst>
              </a:tr>
              <a:tr h="462935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Consolas" panose="020B0609020204030204" pitchFamily="49" charset="0"/>
                        </a:rPr>
                        <a:t>remove()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Removes and returns the element that was last returned by 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next()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00032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3111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732788" y="1458097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060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E5B18-EC10-4D28-83F1-A67D382E60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Announcements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D5913-F37F-40C7-AF10-284F41771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 fontScale="92500" lnSpcReduction="10000"/>
          </a:bodyPr>
          <a:lstStyle/>
          <a:p>
            <a:r>
              <a:rPr lang="en-US" sz="3200" dirty="0"/>
              <a:t>Programming Assignment 1 (P1) due tomorrow! </a:t>
            </a:r>
          </a:p>
          <a:p>
            <a:pPr lvl="1"/>
            <a:r>
              <a:rPr lang="en-US" sz="2800" dirty="0"/>
              <a:t>Stacks, Queues, Exceptions</a:t>
            </a:r>
          </a:p>
          <a:p>
            <a:r>
              <a:rPr lang="en-US" sz="3200" dirty="0"/>
              <a:t>Resubmission Cycle 1 was due yesterday</a:t>
            </a:r>
          </a:p>
          <a:p>
            <a:pPr lvl="1"/>
            <a:r>
              <a:rPr lang="en-US" sz="2800" dirty="0"/>
              <a:t>Remember that grades from a resubmission </a:t>
            </a:r>
            <a:r>
              <a:rPr lang="en-US" sz="2800" b="1" dirty="0"/>
              <a:t>completely replace</a:t>
            </a:r>
            <a:r>
              <a:rPr lang="en-US" sz="2800" dirty="0"/>
              <a:t> your previous grades for that assignment. </a:t>
            </a:r>
          </a:p>
          <a:p>
            <a:pPr lvl="1"/>
            <a:r>
              <a:rPr lang="en-US" sz="2800" dirty="0"/>
              <a:t>Resubmission Cycle 2 will open tomorrow </a:t>
            </a:r>
          </a:p>
          <a:p>
            <a:pPr lvl="2"/>
            <a:r>
              <a:rPr lang="en-US" sz="2400" dirty="0"/>
              <a:t>C0, P0, C1 eligible</a:t>
            </a:r>
          </a:p>
          <a:p>
            <a:r>
              <a:rPr lang="en-US" sz="2800" dirty="0"/>
              <a:t>Heads up: Quiz 1 scheduled for Tuesday, </a:t>
            </a:r>
            <a:r>
              <a:rPr lang="en-US" dirty="0"/>
              <a:t>May 13</a:t>
            </a:r>
            <a:endParaRPr lang="en-US" sz="2800" dirty="0"/>
          </a:p>
          <a:p>
            <a:pPr lvl="1"/>
            <a:r>
              <a:rPr lang="en-US" dirty="0"/>
              <a:t>Reference Semantics, Stacks, Queues, Sets, Maps</a:t>
            </a:r>
          </a:p>
          <a:p>
            <a:r>
              <a:rPr lang="en-US" dirty="0"/>
              <a:t>Programming Assignment 2 released on Friday</a:t>
            </a:r>
            <a:r>
              <a:rPr lang="en-US"/>
              <a:t>, May 2</a:t>
            </a:r>
            <a:r>
              <a:rPr lang="en-US" baseline="30000"/>
              <a:t>nd</a:t>
            </a:r>
            <a:r>
              <a:rPr lang="en-US"/>
              <a:t> </a:t>
            </a:r>
            <a:endParaRPr lang="en-US" dirty="0"/>
          </a:p>
          <a:p>
            <a:pPr lvl="1"/>
            <a:r>
              <a:rPr lang="en-US" dirty="0"/>
              <a:t>Yes, two Programming Assignments in a row!</a:t>
            </a:r>
          </a:p>
          <a:p>
            <a:pPr lvl="1"/>
            <a:r>
              <a:rPr lang="en-US" dirty="0"/>
              <a:t>BUT, you have </a:t>
            </a:r>
            <a:r>
              <a:rPr lang="en-US" u="sng" dirty="0"/>
              <a:t>two weeks</a:t>
            </a:r>
            <a:r>
              <a:rPr lang="en-US" dirty="0"/>
              <a:t> to complete this assignment </a:t>
            </a:r>
          </a:p>
        </p:txBody>
      </p:sp>
    </p:spTree>
    <p:extLst>
      <p:ext uri="{BB962C8B-B14F-4D97-AF65-F5344CB8AC3E}">
        <p14:creationId xmlns:p14="http://schemas.microsoft.com/office/powerpoint/2010/main" val="26737836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Sets Review</a:t>
            </a:r>
          </a:p>
          <a:p>
            <a:pPr>
              <a:spcAft>
                <a:spcPts val="1200"/>
              </a:spcAft>
            </a:pPr>
            <a:r>
              <a:rPr lang="en-US" dirty="0"/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117645" y="2109496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632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(ADT)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/>
              <a:t>A collection of unique values (no duplicates allowed) that can perform the following operations </a:t>
            </a:r>
            <a:r>
              <a:rPr lang="en-US" sz="3600" u="sng" dirty="0"/>
              <a:t>efficiently</a:t>
            </a:r>
            <a:r>
              <a:rPr lang="en-US" sz="3600" dirty="0"/>
              <a:t>:</a:t>
            </a:r>
          </a:p>
          <a:p>
            <a:pPr lvl="1"/>
            <a:r>
              <a:rPr lang="en-US" sz="3200" dirty="0"/>
              <a:t>add</a:t>
            </a:r>
          </a:p>
          <a:p>
            <a:pPr lvl="1"/>
            <a:r>
              <a:rPr lang="en-US" sz="3200" dirty="0"/>
              <a:t>remove</a:t>
            </a:r>
          </a:p>
          <a:p>
            <a:pPr lvl="1"/>
            <a:r>
              <a:rPr lang="en-US" sz="3200" dirty="0"/>
              <a:t>search (contains)</a:t>
            </a:r>
          </a:p>
          <a:p>
            <a:pPr lvl="1"/>
            <a:endParaRPr lang="en-US" sz="3200" dirty="0"/>
          </a:p>
          <a:p>
            <a:r>
              <a:rPr lang="en-US" sz="3600" dirty="0"/>
              <a:t>We don’t think of a set as having indices; we just add things to the set in general and don’t worry about order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9A607B86-DD22-4E48-BD46-1CA3EBF6E1A3}"/>
              </a:ext>
            </a:extLst>
          </p:cNvPr>
          <p:cNvSpPr/>
          <p:nvPr/>
        </p:nvSpPr>
        <p:spPr>
          <a:xfrm>
            <a:off x="7281949" y="2604655"/>
            <a:ext cx="2543695" cy="1756756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23A244-8610-41F2-8C4C-3BB3AF5FBCE9}"/>
              </a:ext>
            </a:extLst>
          </p:cNvPr>
          <p:cNvSpPr txBox="1"/>
          <p:nvPr/>
        </p:nvSpPr>
        <p:spPr>
          <a:xfrm>
            <a:off x="7838902" y="2843213"/>
            <a:ext cx="714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"hi"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2EB2641-BA16-426E-A9F2-677DC8193E45}"/>
              </a:ext>
            </a:extLst>
          </p:cNvPr>
          <p:cNvSpPr txBox="1"/>
          <p:nvPr/>
        </p:nvSpPr>
        <p:spPr>
          <a:xfrm>
            <a:off x="8686801" y="3212545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"hello"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7FAFCC-BFDC-4D7C-82EC-F88269343A94}"/>
              </a:ext>
            </a:extLst>
          </p:cNvPr>
          <p:cNvSpPr txBox="1"/>
          <p:nvPr/>
        </p:nvSpPr>
        <p:spPr>
          <a:xfrm>
            <a:off x="8553796" y="2875002"/>
            <a:ext cx="1011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hola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A5DF12-D23D-419B-9678-16A43E3E8D95}"/>
              </a:ext>
            </a:extLst>
          </p:cNvPr>
          <p:cNvSpPr txBox="1"/>
          <p:nvPr/>
        </p:nvSpPr>
        <p:spPr>
          <a:xfrm>
            <a:off x="7392785" y="3320285"/>
            <a:ext cx="1338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"bonjour"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B12A27F-5F5D-4F08-81A1-0931F9EBFD40}"/>
              </a:ext>
            </a:extLst>
          </p:cNvPr>
          <p:cNvSpPr txBox="1"/>
          <p:nvPr/>
        </p:nvSpPr>
        <p:spPr>
          <a:xfrm>
            <a:off x="7875617" y="3765568"/>
            <a:ext cx="1711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"</a:t>
            </a:r>
            <a:r>
              <a:rPr lang="en-US" dirty="0" err="1">
                <a:latin typeface="Consolas" panose="020B0609020204030204" pitchFamily="49" charset="0"/>
              </a:rPr>
              <a:t>konnichiwa</a:t>
            </a:r>
            <a:r>
              <a:rPr lang="en-US" dirty="0">
                <a:latin typeface="Consolas" panose="020B0609020204030204" pitchFamily="49" charset="0"/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600105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3"/>
                </a:solidFill>
              </a:rPr>
              <a:t>(PCM) </a:t>
            </a:r>
            <a:r>
              <a:rPr lang="en-US" dirty="0"/>
              <a:t>Sets in Java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48053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is an interface in Java </a:t>
            </a:r>
          </a:p>
          <a:p>
            <a:pPr lvl="1"/>
            <a:r>
              <a:rPr lang="en-US" sz="3200" dirty="0"/>
              <a:t>In </a:t>
            </a:r>
            <a:r>
              <a:rPr lang="en-US" sz="3200" dirty="0" err="1">
                <a:latin typeface="Consolas" panose="020B0609020204030204" pitchFamily="49" charset="0"/>
              </a:rPr>
              <a:t>java.util</a:t>
            </a:r>
            <a:endParaRPr lang="en-US" sz="3200" dirty="0">
              <a:latin typeface="Consolas" panose="020B0609020204030204" pitchFamily="49" charset="0"/>
            </a:endParaRPr>
          </a:p>
          <a:p>
            <a:pPr lvl="1"/>
            <a:endParaRPr lang="en-US" sz="3600" dirty="0"/>
          </a:p>
          <a:p>
            <a:r>
              <a:rPr lang="en-US" sz="3600" dirty="0">
                <a:latin typeface="Consolas" panose="020B0609020204030204" pitchFamily="49" charset="0"/>
              </a:rPr>
              <a:t>HashSet</a:t>
            </a:r>
            <a:r>
              <a:rPr lang="en-US" sz="3600" dirty="0"/>
              <a:t> and </a:t>
            </a:r>
            <a:r>
              <a:rPr lang="en-US" sz="3600" dirty="0" err="1">
                <a:latin typeface="Consolas" panose="020B0609020204030204" pitchFamily="49" charset="0"/>
              </a:rPr>
              <a:t>TreeSet</a:t>
            </a:r>
            <a:r>
              <a:rPr lang="en-US" sz="3600" dirty="0"/>
              <a:t> are classes that implement the </a:t>
            </a:r>
            <a:r>
              <a:rPr lang="en-US" sz="3600" dirty="0">
                <a:latin typeface="Consolas" panose="020B0609020204030204" pitchFamily="49" charset="0"/>
              </a:rPr>
              <a:t>Set</a:t>
            </a:r>
            <a:r>
              <a:rPr lang="en-US" sz="3600" dirty="0"/>
              <a:t> interface in Java</a:t>
            </a:r>
          </a:p>
          <a:p>
            <a:pPr lvl="1"/>
            <a:r>
              <a:rPr lang="en-US" sz="2800" dirty="0">
                <a:latin typeface="Consolas" panose="020B0609020204030204" pitchFamily="49" charset="0"/>
              </a:rPr>
              <a:t>HashSet</a:t>
            </a:r>
            <a:r>
              <a:rPr lang="en-US" sz="2800" dirty="0"/>
              <a:t>: Very fast! Implemented using a “hash table” array</a:t>
            </a:r>
          </a:p>
          <a:p>
            <a:pPr lvl="2"/>
            <a:r>
              <a:rPr lang="en-US" sz="2400" i="1" dirty="0"/>
              <a:t>Elements are stored in an unpredictable order</a:t>
            </a:r>
            <a:endParaRPr lang="en-US" sz="2400" dirty="0"/>
          </a:p>
          <a:p>
            <a:pPr lvl="1"/>
            <a:r>
              <a:rPr lang="en-US" sz="2800" dirty="0" err="1">
                <a:latin typeface="Consolas" panose="020B0609020204030204" pitchFamily="49" charset="0"/>
              </a:rPr>
              <a:t>TreeSet</a:t>
            </a:r>
            <a:r>
              <a:rPr lang="en-US" sz="2800" dirty="0"/>
              <a:t>: Pretty fast! Implemented using a “binary search tree”</a:t>
            </a:r>
          </a:p>
          <a:p>
            <a:pPr lvl="2"/>
            <a:r>
              <a:rPr lang="en-US" sz="2400" i="1" dirty="0"/>
              <a:t>Elements are stored in sorted order</a:t>
            </a:r>
          </a:p>
        </p:txBody>
      </p:sp>
    </p:spTree>
    <p:extLst>
      <p:ext uri="{BB962C8B-B14F-4D97-AF65-F5344CB8AC3E}">
        <p14:creationId xmlns:p14="http://schemas.microsoft.com/office/powerpoint/2010/main" val="23384752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6565"/>
            <a:ext cx="10515600" cy="762635"/>
          </a:xfrm>
        </p:spPr>
        <p:txBody>
          <a:bodyPr/>
          <a:lstStyle/>
          <a:p>
            <a:r>
              <a:rPr lang="en-US" dirty="0">
                <a:latin typeface="Consolas" panose="020B0609020204030204" pitchFamily="49" charset="0"/>
              </a:rPr>
              <a:t>Set</a:t>
            </a:r>
            <a:r>
              <a:rPr lang="en-US" dirty="0"/>
              <a:t> Methods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D301144-31AD-4BF3-8974-85F3C1508F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907158"/>
              </p:ext>
            </p:extLst>
          </p:nvPr>
        </p:nvGraphicFramePr>
        <p:xfrm>
          <a:off x="838199" y="1353215"/>
          <a:ext cx="11016344" cy="4724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08172">
                  <a:extLst>
                    <a:ext uri="{9D8B030D-6E8A-4147-A177-3AD203B41FA5}">
                      <a16:colId xmlns:a16="http://schemas.microsoft.com/office/drawing/2014/main" val="2906013631"/>
                    </a:ext>
                  </a:extLst>
                </a:gridCol>
                <a:gridCol w="5508172">
                  <a:extLst>
                    <a:ext uri="{9D8B030D-6E8A-4147-A177-3AD203B41FA5}">
                      <a16:colId xmlns:a16="http://schemas.microsoft.com/office/drawing/2014/main" val="1338416299"/>
                    </a:ext>
                  </a:extLst>
                </a:gridCol>
              </a:tblGrid>
              <a:tr h="560913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Method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/>
                        <a:t>Description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576006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add(value)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Adds the given value to the set, returns whether or not the given value was added successfully</a:t>
                      </a:r>
                      <a:endParaRPr lang="en-US" sz="1800" b="0" kern="1200" dirty="0">
                        <a:solidFill>
                          <a:schemeClr val="dk1"/>
                        </a:solidFill>
                        <a:effectLst/>
                        <a:latin typeface="Consolas" panose="020B0609020204030204" pitchFamily="49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9379152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contains(value)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given value is found in this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22582377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remove(value)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Removes the given value from the set; 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 contained the value,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if not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58394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clear()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Removes all elements from the set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9125575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>
                          <a:latin typeface="Consolas" panose="020B0609020204030204" pitchFamily="49" charset="0"/>
                        </a:rPr>
                        <a:t>size()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the number of elements in list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164259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isEmpty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Returns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true</a:t>
                      </a:r>
                      <a:r>
                        <a:rPr lang="en-US" dirty="0"/>
                        <a:t> if the set’s size is 0;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false</a:t>
                      </a:r>
                      <a:r>
                        <a:rPr lang="en-US" dirty="0"/>
                        <a:t> otherwise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2571063"/>
                  </a:ext>
                </a:extLst>
              </a:tr>
              <a:tr h="560913">
                <a:tc>
                  <a:txBody>
                    <a:bodyPr/>
                    <a:lstStyle/>
                    <a:p>
                      <a:r>
                        <a:rPr lang="en-US" sz="2000" dirty="0" err="1">
                          <a:latin typeface="Consolas" panose="020B0609020204030204" pitchFamily="49" charset="0"/>
                        </a:rPr>
                        <a:t>toString</a:t>
                      </a:r>
                      <a:r>
                        <a:rPr lang="en-US" sz="2000" dirty="0">
                          <a:latin typeface="Consolas" panose="020B0609020204030204" pitchFamily="49" charset="0"/>
                        </a:rPr>
                        <a:t>()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Returns a </a:t>
                      </a:r>
                      <a:r>
                        <a:rPr lang="en-US" dirty="0">
                          <a:latin typeface="Consolas" panose="020B0609020204030204" pitchFamily="49" charset="0"/>
                        </a:rPr>
                        <a:t>String</a:t>
                      </a:r>
                      <a:r>
                        <a:rPr lang="en-US" dirty="0"/>
                        <a:t> representation of the set such as </a:t>
                      </a:r>
                      <a:r>
                        <a:rPr lang="en-US" sz="1800" b="0" kern="1200" dirty="0">
                          <a:solidFill>
                            <a:schemeClr val="dk1"/>
                          </a:solidFill>
                          <a:effectLst/>
                          <a:latin typeface="Consolas" panose="020B0609020204030204" pitchFamily="49" charset="0"/>
                          <a:ea typeface="+mn-ea"/>
                          <a:cs typeface="+mn-cs"/>
                        </a:rPr>
                        <a:t>"[3, 42, -7, 15]"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94253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5022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22B81-4FB1-3D4C-B5CC-F81F1C1D9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Lecture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D871-301D-734F-B5EC-A5910673E2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Announcements</a:t>
            </a:r>
          </a:p>
          <a:p>
            <a:pPr>
              <a:spcAft>
                <a:spcPts val="1200"/>
              </a:spcAft>
            </a:pPr>
            <a:r>
              <a:rPr lang="en-US" dirty="0"/>
              <a:t>Sets Review</a:t>
            </a:r>
          </a:p>
          <a:p>
            <a:pPr>
              <a:spcAft>
                <a:spcPts val="1200"/>
              </a:spcAft>
            </a:pPr>
            <a:r>
              <a:rPr lang="en-US" b="1" dirty="0">
                <a:solidFill>
                  <a:schemeClr val="accent5"/>
                </a:solidFill>
              </a:rPr>
              <a:t>Practice Problem</a:t>
            </a:r>
          </a:p>
          <a:p>
            <a:pPr>
              <a:spcAft>
                <a:spcPts val="1200"/>
              </a:spcAft>
            </a:pPr>
            <a:r>
              <a:rPr lang="en-US" dirty="0"/>
              <a:t>Tradeoffs with Different Data Structures</a:t>
            </a:r>
          </a:p>
          <a:p>
            <a:pPr>
              <a:spcAft>
                <a:spcPts val="1200"/>
              </a:spcAft>
            </a:pPr>
            <a:r>
              <a:rPr lang="en-US" dirty="0"/>
              <a:t>For-Each Loop</a:t>
            </a:r>
          </a:p>
          <a:p>
            <a:pPr>
              <a:spcAft>
                <a:spcPts val="1200"/>
              </a:spcAft>
            </a:pPr>
            <a:r>
              <a:rPr lang="en-US" dirty="0"/>
              <a:t>Iterators</a:t>
            </a:r>
          </a:p>
        </p:txBody>
      </p:sp>
      <p:sp>
        <p:nvSpPr>
          <p:cNvPr id="4" name="Pentagon 3">
            <a:extLst>
              <a:ext uri="{FF2B5EF4-FFF2-40B4-BE49-F238E27FC236}">
                <a16:creationId xmlns:a16="http://schemas.microsoft.com/office/drawing/2014/main" id="{A474EB40-D05B-4D47-ACB8-073DBA3E897B}"/>
              </a:ext>
            </a:extLst>
          </p:cNvPr>
          <p:cNvSpPr/>
          <p:nvPr/>
        </p:nvSpPr>
        <p:spPr>
          <a:xfrm rot="10800000">
            <a:off x="3910126" y="2757418"/>
            <a:ext cx="444843" cy="308919"/>
          </a:xfrm>
          <a:prstGeom prst="homePlat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2475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3A5B0-82C6-9A99-1597-7D9184090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 Problem: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9C77E-E536-86A6-2B31-928F864786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Write a program that, given a </a:t>
            </a:r>
            <a:r>
              <a:rPr lang="en-US" sz="3600" dirty="0">
                <a:latin typeface="Consolas" panose="020B0609020204030204" pitchFamily="49" charset="0"/>
              </a:rPr>
              <a:t>Scanner</a:t>
            </a:r>
            <a:r>
              <a:rPr lang="en-US" sz="3600" dirty="0"/>
              <a:t> over a large text file (e.g., </a:t>
            </a:r>
            <a:r>
              <a:rPr lang="en-US" sz="3600" i="1" dirty="0"/>
              <a:t>Moby Dick</a:t>
            </a:r>
            <a:r>
              <a:rPr lang="en-US" sz="3600" dirty="0"/>
              <a:t> or the complete works of </a:t>
            </a:r>
            <a:r>
              <a:rPr lang="en-US" sz="3600"/>
              <a:t>William Shakespeare), </a:t>
            </a:r>
            <a:r>
              <a:rPr lang="en-US" sz="3600" dirty="0"/>
              <a:t>counts the number of </a:t>
            </a:r>
            <a:r>
              <a:rPr lang="en-US" sz="3600" u="sng" dirty="0"/>
              <a:t>unique words</a:t>
            </a:r>
            <a:r>
              <a:rPr lang="en-US" sz="3600" i="1" dirty="0"/>
              <a:t> </a:t>
            </a:r>
            <a:r>
              <a:rPr lang="en-US" sz="3600" dirty="0"/>
              <a:t>in the text. </a:t>
            </a:r>
          </a:p>
        </p:txBody>
      </p:sp>
    </p:spTree>
    <p:extLst>
      <p:ext uri="{BB962C8B-B14F-4D97-AF65-F5344CB8AC3E}">
        <p14:creationId xmlns:p14="http://schemas.microsoft.com/office/powerpoint/2010/main" val="287243185"/>
      </p:ext>
    </p:extLst>
  </p:cSld>
  <p:clrMapOvr>
    <a:masterClrMapping/>
  </p:clrMapOvr>
</p:sld>
</file>

<file path=ppt/theme/theme1.xml><?xml version="1.0" encoding="utf-8"?>
<a:theme xmlns:a="http://schemas.openxmlformats.org/drawingml/2006/main" name="CSE 373 Summer 2020">
  <a:themeElements>
    <a:clrScheme name="CSE 373 20su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E235D"/>
      </a:accent1>
      <a:accent2>
        <a:srgbClr val="E83C60"/>
      </a:accent2>
      <a:accent3>
        <a:srgbClr val="2699A9"/>
      </a:accent3>
      <a:accent4>
        <a:srgbClr val="FFC000"/>
      </a:accent4>
      <a:accent5>
        <a:srgbClr val="EE8A64"/>
      </a:accent5>
      <a:accent6>
        <a:srgbClr val="09A98A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16862</TotalTime>
  <Words>908</Words>
  <Application>Microsoft Office PowerPoint</Application>
  <PresentationFormat>Widescreen</PresentationFormat>
  <Paragraphs>176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Consolas</vt:lpstr>
      <vt:lpstr>Montserrat</vt:lpstr>
      <vt:lpstr>Montserrat ExtraBold</vt:lpstr>
      <vt:lpstr>Montserrat SemiBold</vt:lpstr>
      <vt:lpstr>System Font Regular</vt:lpstr>
      <vt:lpstr>CSE 373 Summer 2020</vt:lpstr>
      <vt:lpstr>Sets; For-each loops; Iterators</vt:lpstr>
      <vt:lpstr>Lecture Outline</vt:lpstr>
      <vt:lpstr>Announcements</vt:lpstr>
      <vt:lpstr>Lecture Outline</vt:lpstr>
      <vt:lpstr>(PCM) Sets (ADT)</vt:lpstr>
      <vt:lpstr>(PCM) Sets in Java</vt:lpstr>
      <vt:lpstr>Set Methods</vt:lpstr>
      <vt:lpstr>Lecture Outline</vt:lpstr>
      <vt:lpstr>Practice Problem:</vt:lpstr>
      <vt:lpstr>Lecture Outline</vt:lpstr>
      <vt:lpstr>Choosing a Data Structure: Tradeoffs</vt:lpstr>
      <vt:lpstr>Lecture Outline</vt:lpstr>
      <vt:lpstr>For-Each Loop</vt:lpstr>
      <vt:lpstr>What output is produced by this code?</vt:lpstr>
      <vt:lpstr>What output is produced by this code?</vt:lpstr>
      <vt:lpstr>Lecture Outline</vt:lpstr>
      <vt:lpstr>Iterators</vt:lpstr>
      <vt:lpstr>Iterators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Aaron S Johnston</dc:creator>
  <cp:lastModifiedBy>Brett Wortzman</cp:lastModifiedBy>
  <cp:revision>311</cp:revision>
  <cp:lastPrinted>2022-09-27T21:33:44Z</cp:lastPrinted>
  <dcterms:created xsi:type="dcterms:W3CDTF">2020-06-13T06:27:42Z</dcterms:created>
  <dcterms:modified xsi:type="dcterms:W3CDTF">2025-05-02T21:09:54Z</dcterms:modified>
</cp:coreProperties>
</file>