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7"/>
  </p:notesMasterIdLst>
  <p:sldIdLst>
    <p:sldId id="390" r:id="rId5"/>
    <p:sldId id="27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7" r:id="rId14"/>
    <p:sldId id="276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12192000" cy="6858000"/>
  <p:notesSz cx="6858000" cy="9144000"/>
  <p:embeddedFontLst>
    <p:embeddedFont>
      <p:font typeface="Consolas" panose="020B0609020204030204" pitchFamily="49" charset="0"/>
      <p:regular r:id="rId28"/>
      <p:bold r:id="rId29"/>
      <p:italic r:id="rId30"/>
      <p:boldItalic r:id="rId31"/>
    </p:embeddedFont>
    <p:embeddedFont>
      <p:font typeface="Montserrat" panose="00000500000000000000" pitchFamily="2" charset="0"/>
      <p:regular r:id="rId32"/>
      <p:bold r:id="rId33"/>
    </p:embeddedFont>
    <p:embeddedFont>
      <p:font typeface="Montserrat ExtraBold" panose="00000900000000000000" pitchFamily="2" charset="0"/>
      <p:bold r:id="rId34"/>
    </p:embeddedFont>
    <p:embeddedFont>
      <p:font typeface="Montserrat SemiBold" panose="000007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5fl3VRioycGWZz2zectLbald0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9"/>
    <p:restoredTop sz="94721"/>
  </p:normalViewPr>
  <p:slideViewPr>
    <p:cSldViewPr snapToGrid="0">
      <p:cViewPr>
        <p:scale>
          <a:sx n="45" d="100"/>
          <a:sy n="45" d="100"/>
        </p:scale>
        <p:origin x="158" y="7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dfb2db708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2cdfb2db70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7391107E-F84A-9920-112A-B0E992BEE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>
            <a:extLst>
              <a:ext uri="{FF2B5EF4-FFF2-40B4-BE49-F238E27FC236}">
                <a16:creationId xmlns:a16="http://schemas.microsoft.com/office/drawing/2014/main" id="{B16C4909-1712-4CED-836E-27D89AE100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>
            <a:extLst>
              <a:ext uri="{FF2B5EF4-FFF2-40B4-BE49-F238E27FC236}">
                <a16:creationId xmlns:a16="http://schemas.microsoft.com/office/drawing/2014/main" id="{47C3E727-51D4-4281-8F98-F73BB932F5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8811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1285B16C-989E-7514-388C-C104DE56F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>
            <a:extLst>
              <a:ext uri="{FF2B5EF4-FFF2-40B4-BE49-F238E27FC236}">
                <a16:creationId xmlns:a16="http://schemas.microsoft.com/office/drawing/2014/main" id="{DA5FD054-0DBB-A46F-0FFA-CD88A5B1C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>
            <a:extLst>
              <a:ext uri="{FF2B5EF4-FFF2-40B4-BE49-F238E27FC236}">
                <a16:creationId xmlns:a16="http://schemas.microsoft.com/office/drawing/2014/main" id="{334A6106-32E7-9EC3-A973-21BEB0E3E8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2457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9A165196-A8C0-F1DC-5447-4B04D6983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>
            <a:extLst>
              <a:ext uri="{FF2B5EF4-FFF2-40B4-BE49-F238E27FC236}">
                <a16:creationId xmlns:a16="http://schemas.microsoft.com/office/drawing/2014/main" id="{D6404D94-06D1-93A6-988A-F188B82C3F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>
            <a:extLst>
              <a:ext uri="{FF2B5EF4-FFF2-40B4-BE49-F238E27FC236}">
                <a16:creationId xmlns:a16="http://schemas.microsoft.com/office/drawing/2014/main" id="{B1A1B934-955C-95BC-CA52-AD3765A9CA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100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tice: Think">
  <p:cSld name="Practice: Thi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24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4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1" name="Google Shape;41;p24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2" name="Google Shape;4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4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4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F7B5FC-E6BC-F1C4-DB72-F03482F67A53}"/>
              </a:ext>
            </a:extLst>
          </p:cNvPr>
          <p:cNvSpPr/>
          <p:nvPr userDrawn="1"/>
        </p:nvSpPr>
        <p:spPr>
          <a:xfrm>
            <a:off x="7375148" y="291348"/>
            <a:ext cx="749809" cy="762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AE0956-D273-C6CF-7E8A-486C286E39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62151" y="296845"/>
            <a:ext cx="749809" cy="7498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itce: Pair">
  <p:cSld name="Pracitce: Pai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2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2" name="Google Shape;52;p2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5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442BF-8BD6-FA4E-70BA-965CA67CE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62151" y="296845"/>
            <a:ext cx="749809" cy="7498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26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270901" y="4174812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8"/>
          <p:cNvSpPr txBox="1"/>
          <p:nvPr/>
        </p:nvSpPr>
        <p:spPr>
          <a:xfrm>
            <a:off x="292976" y="3182200"/>
            <a:ext cx="36826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18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13</a:t>
            </a:r>
            <a:endParaRPr dirty="0"/>
          </a:p>
        </p:txBody>
      </p:sp>
      <p:sp>
        <p:nvSpPr>
          <p:cNvPr id="21" name="Google Shape;21;p18"/>
          <p:cNvSpPr/>
          <p:nvPr/>
        </p:nvSpPr>
        <p:spPr>
          <a:xfrm>
            <a:off x="7124352" y="1251643"/>
            <a:ext cx="5250244" cy="536960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18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18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18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dirty="0" err="1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0" i="0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#cse122 </a:t>
            </a:r>
            <a:endParaRPr dirty="0"/>
          </a:p>
        </p:txBody>
      </p:sp>
      <p:sp>
        <p:nvSpPr>
          <p:cNvPr id="26" name="Google Shape;26;p18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445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8;p1">
            <a:extLst>
              <a:ext uri="{FF2B5EF4-FFF2-40B4-BE49-F238E27FC236}">
                <a16:creationId xmlns:a16="http://schemas.microsoft.com/office/drawing/2014/main" id="{5BDF9F87-7E08-8AB4-03BB-495EEFE4DAF7}"/>
              </a:ext>
            </a:extLst>
          </p:cNvPr>
          <p:cNvSpPr txBox="1"/>
          <p:nvPr userDrawn="1"/>
        </p:nvSpPr>
        <p:spPr>
          <a:xfrm>
            <a:off x="8379355" y="4606902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 and Adrian Salguero</a:t>
            </a: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050EF5D9-CB27-B855-4A3E-489372BD37C5}"/>
              </a:ext>
            </a:extLst>
          </p:cNvPr>
          <p:cNvSpPr txBox="1"/>
          <p:nvPr userDrawn="1"/>
        </p:nvSpPr>
        <p:spPr>
          <a:xfrm>
            <a:off x="7226456" y="460690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7;p1">
            <a:extLst>
              <a:ext uri="{FF2B5EF4-FFF2-40B4-BE49-F238E27FC236}">
                <a16:creationId xmlns:a16="http://schemas.microsoft.com/office/drawing/2014/main" id="{03E721AB-2C9D-9EC2-219B-EE332A5C8F6D}"/>
              </a:ext>
            </a:extLst>
          </p:cNvPr>
          <p:cNvSpPr txBox="1"/>
          <p:nvPr userDrawn="1"/>
        </p:nvSpPr>
        <p:spPr>
          <a:xfrm>
            <a:off x="7226456" y="486751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Google Shape;47;p21">
            <a:extLst>
              <a:ext uri="{FF2B5EF4-FFF2-40B4-BE49-F238E27FC236}">
                <a16:creationId xmlns:a16="http://schemas.microsoft.com/office/drawing/2014/main" id="{6C4EBCED-8AC7-71AB-B282-00710FE22364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1">
            <a:extLst>
              <a:ext uri="{FF2B5EF4-FFF2-40B4-BE49-F238E27FC236}">
                <a16:creationId xmlns:a16="http://schemas.microsoft.com/office/drawing/2014/main" id="{915A1AF3-1B0C-2C35-7E36-A433BC28A887}"/>
              </a:ext>
            </a:extLst>
          </p:cNvPr>
          <p:cNvSpPr txBox="1"/>
          <p:nvPr userDrawn="1"/>
        </p:nvSpPr>
        <p:spPr>
          <a:xfrm>
            <a:off x="8379354" y="4867514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Brittan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Christopher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Samuel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Sreshta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023E16-A419-B94B-8479-5634BAC2B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3100" y="5660151"/>
            <a:ext cx="1092146" cy="109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10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2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1"/>
          <p:cNvSpPr txBox="1"/>
          <p:nvPr/>
        </p:nvSpPr>
        <p:spPr>
          <a:xfrm>
            <a:off x="10569575" y="0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 Spring 2025</a:t>
            </a:r>
            <a:endParaRPr dirty="0"/>
          </a:p>
        </p:txBody>
      </p:sp>
      <p:sp>
        <p:nvSpPr>
          <p:cNvPr id="16" name="Google Shape;16;p21"/>
          <p:cNvSpPr txBox="1"/>
          <p:nvPr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Interfaces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i="0" u="none" strike="noStrike" cap="none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jyHCvYzPfVxzv0oylIYut?si=a9d820106e01498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7/docs/api/java.base/java/util/ArrayList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hub.com/openjdk/jdk/blob/master/src/java.base/share/classes/java/util/LinkedList.java" TargetMode="External"/><Relationship Id="rId5" Type="http://schemas.openxmlformats.org/officeDocument/2006/relationships/hyperlink" Target="https://docs.oracle.com/en/java/javase/17/docs/api/java.base/java/util/LinkedList.html" TargetMode="External"/><Relationship Id="rId4" Type="http://schemas.openxmlformats.org/officeDocument/2006/relationships/hyperlink" Target="https://github.com/openjdk/jdk/blob/master/src/java.base/share/classes/java/util/ArrayList.jav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dfb2db708_0_4"/>
          <p:cNvSpPr txBox="1">
            <a:spLocks noGrp="1"/>
          </p:cNvSpPr>
          <p:nvPr>
            <p:ph type="title"/>
          </p:nvPr>
        </p:nvSpPr>
        <p:spPr>
          <a:xfrm>
            <a:off x="305332" y="4125093"/>
            <a:ext cx="6837147" cy="1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400" dirty="0"/>
              <a:t>Interfaces</a:t>
            </a:r>
            <a:endParaRPr sz="3400" b="1" dirty="0"/>
          </a:p>
        </p:txBody>
      </p:sp>
      <p:sp>
        <p:nvSpPr>
          <p:cNvPr id="67" name="Google Shape;67;g2cdfb2db708_0_4"/>
          <p:cNvSpPr txBox="1"/>
          <p:nvPr/>
        </p:nvSpPr>
        <p:spPr>
          <a:xfrm>
            <a:off x="7456906" y="2225075"/>
            <a:ext cx="44769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Chat with neighbors: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are you looking forward to for the summer?</a:t>
            </a:r>
          </a:p>
        </p:txBody>
      </p:sp>
      <p:sp>
        <p:nvSpPr>
          <p:cNvPr id="68" name="Google Shape;68;g2cdfb2db708_0_4"/>
          <p:cNvSpPr txBox="1"/>
          <p:nvPr/>
        </p:nvSpPr>
        <p:spPr>
          <a:xfrm>
            <a:off x="7379594" y="1403798"/>
            <a:ext cx="4631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4" name="Google Shape;95;p1">
            <a:extLst>
              <a:ext uri="{FF2B5EF4-FFF2-40B4-BE49-F238E27FC236}">
                <a16:creationId xmlns:a16="http://schemas.microsoft.com/office/drawing/2014/main" id="{3B1A3479-3B32-C32D-2C1C-9D0C321F1DF3}"/>
              </a:ext>
            </a:extLst>
          </p:cNvPr>
          <p:cNvSpPr txBox="1"/>
          <p:nvPr/>
        </p:nvSpPr>
        <p:spPr>
          <a:xfrm>
            <a:off x="7779123" y="3895484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122 25sp Lecture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Tunes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7670A-3877-ACB9-751A-E1A46207EBA6}"/>
              </a:ext>
            </a:extLst>
          </p:cNvPr>
          <p:cNvSpPr txBox="1"/>
          <p:nvPr/>
        </p:nvSpPr>
        <p:spPr>
          <a:xfrm>
            <a:off x="612267" y="2782824"/>
            <a:ext cx="931665" cy="369332"/>
          </a:xfrm>
          <a:prstGeom prst="rect">
            <a:avLst/>
          </a:prstGeom>
          <a:solidFill>
            <a:srgbClr val="FA823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LEC 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>
          <a:extLst>
            <a:ext uri="{FF2B5EF4-FFF2-40B4-BE49-F238E27FC236}">
              <a16:creationId xmlns:a16="http://schemas.microsoft.com/office/drawing/2014/main" id="{3AF303CD-F9FA-8CCA-F94E-9619D52E3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>
            <a:extLst>
              <a:ext uri="{FF2B5EF4-FFF2-40B4-BE49-F238E27FC236}">
                <a16:creationId xmlns:a16="http://schemas.microsoft.com/office/drawing/2014/main" id="{5F9C09A8-AE37-8952-4DA0-F45C59A175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interfaces?</a:t>
            </a:r>
            <a:endParaRPr/>
          </a:p>
        </p:txBody>
      </p:sp>
      <p:sp>
        <p:nvSpPr>
          <p:cNvPr id="123" name="Google Shape;123;p9">
            <a:extLst>
              <a:ext uri="{FF2B5EF4-FFF2-40B4-BE49-F238E27FC236}">
                <a16:creationId xmlns:a16="http://schemas.microsoft.com/office/drawing/2014/main" id="{5DB8D4FD-10F3-CA89-7D09-E33AF7CC70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7E67"/>
              </a:buClr>
              <a:buSzPts val="4400"/>
              <a:buNone/>
            </a:pPr>
            <a:r>
              <a:rPr lang="en-US" sz="4400" b="1" dirty="0">
                <a:solidFill>
                  <a:srgbClr val="067E67"/>
                </a:solidFill>
              </a:rPr>
              <a:t>Flexibility</a:t>
            </a:r>
            <a:endParaRPr sz="3600" b="1" dirty="0">
              <a:solidFill>
                <a:srgbClr val="067E67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public static void fill(Container c) {…}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This method can accept either</a:t>
            </a:r>
            <a:r>
              <a:rPr lang="en-US" i="1" dirty="0"/>
              <a:t> </a:t>
            </a:r>
            <a:r>
              <a:rPr lang="en-US" dirty="0"/>
              <a:t>a: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WaterBottle</a:t>
            </a:r>
            <a:endParaRPr i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Mug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Tub </a:t>
            </a:r>
            <a:r>
              <a:rPr lang="en-US" dirty="0"/>
              <a:t>or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/>
              <a:t>Any</a:t>
            </a:r>
            <a:r>
              <a:rPr lang="en-US" dirty="0"/>
              <a:t> other class that implements 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Container</a:t>
            </a:r>
            <a:r>
              <a:rPr lang="en-US" dirty="0"/>
              <a:t>!</a:t>
            </a:r>
            <a:endParaRPr dirty="0"/>
          </a:p>
        </p:txBody>
      </p:sp>
      <p:cxnSp>
        <p:nvCxnSpPr>
          <p:cNvPr id="124" name="Google Shape;124;p9">
            <a:extLst>
              <a:ext uri="{FF2B5EF4-FFF2-40B4-BE49-F238E27FC236}">
                <a16:creationId xmlns:a16="http://schemas.microsoft.com/office/drawing/2014/main" id="{942F7A82-0012-4790-C133-F128F46C7BD2}"/>
              </a:ext>
            </a:extLst>
          </p:cNvPr>
          <p:cNvCxnSpPr/>
          <p:nvPr/>
        </p:nvCxnSpPr>
        <p:spPr>
          <a:xfrm flipH="1">
            <a:off x="7322634" y="1776761"/>
            <a:ext cx="542693" cy="780585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4581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>
          <a:extLst>
            <a:ext uri="{FF2B5EF4-FFF2-40B4-BE49-F238E27FC236}">
              <a16:creationId xmlns:a16="http://schemas.microsoft.com/office/drawing/2014/main" id="{FBD11382-AAA6-89AB-EFBA-43B35B43F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>
            <a:extLst>
              <a:ext uri="{FF2B5EF4-FFF2-40B4-BE49-F238E27FC236}">
                <a16:creationId xmlns:a16="http://schemas.microsoft.com/office/drawing/2014/main" id="{E4515AF8-5EE3-B1B1-E759-AB1FB2BBCB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interfaces?</a:t>
            </a:r>
            <a:endParaRPr/>
          </a:p>
        </p:txBody>
      </p:sp>
      <p:sp>
        <p:nvSpPr>
          <p:cNvPr id="123" name="Google Shape;123;p9">
            <a:extLst>
              <a:ext uri="{FF2B5EF4-FFF2-40B4-BE49-F238E27FC236}">
                <a16:creationId xmlns:a16="http://schemas.microsoft.com/office/drawing/2014/main" id="{C9429539-6120-9687-2EF9-B76FAC4AE6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7E67"/>
              </a:buClr>
              <a:buSzPts val="4400"/>
              <a:buNone/>
            </a:pPr>
            <a:r>
              <a:rPr lang="en-US" sz="4400" b="1" dirty="0">
                <a:solidFill>
                  <a:srgbClr val="067E67"/>
                </a:solidFill>
              </a:rPr>
              <a:t>Flexibility</a:t>
            </a:r>
            <a:endParaRPr sz="3600" b="1" dirty="0">
              <a:solidFill>
                <a:srgbClr val="067E67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public static void method(Set&lt;String&gt; s) {…}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This method can accept either</a:t>
            </a:r>
            <a:r>
              <a:rPr lang="en-US" i="1" dirty="0"/>
              <a:t> </a:t>
            </a:r>
            <a:r>
              <a:rPr lang="en-US" dirty="0"/>
              <a:t>a: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HashSet&lt;String&gt; or</a:t>
            </a:r>
            <a:endParaRPr i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TreeSet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&lt;String&gt; </a:t>
            </a:r>
            <a:r>
              <a:rPr lang="en-US" dirty="0"/>
              <a:t>or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/>
              <a:t>Any</a:t>
            </a:r>
            <a:r>
              <a:rPr lang="en-US" dirty="0"/>
              <a:t> other class that implements 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-US" dirty="0"/>
              <a:t> and whose element type is 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dirty="0"/>
              <a:t>! </a:t>
            </a:r>
            <a:endParaRPr dirty="0"/>
          </a:p>
        </p:txBody>
      </p:sp>
      <p:cxnSp>
        <p:nvCxnSpPr>
          <p:cNvPr id="124" name="Google Shape;124;p9">
            <a:extLst>
              <a:ext uri="{FF2B5EF4-FFF2-40B4-BE49-F238E27FC236}">
                <a16:creationId xmlns:a16="http://schemas.microsoft.com/office/drawing/2014/main" id="{3D627BAB-45B3-311E-E7A3-DD9260F737AA}"/>
              </a:ext>
            </a:extLst>
          </p:cNvPr>
          <p:cNvCxnSpPr/>
          <p:nvPr/>
        </p:nvCxnSpPr>
        <p:spPr>
          <a:xfrm flipH="1">
            <a:off x="7322634" y="1776761"/>
            <a:ext cx="542693" cy="780585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94380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interfaces?</a:t>
            </a:r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58BF"/>
              </a:buClr>
              <a:buSzPts val="4400"/>
              <a:buNone/>
            </a:pPr>
            <a:r>
              <a:rPr lang="en-US" sz="4400" b="1">
                <a:solidFill>
                  <a:srgbClr val="6A58BF"/>
                </a:solidFill>
              </a:rPr>
              <a:t>Abstraction</a:t>
            </a:r>
            <a:endParaRPr sz="3600" b="1">
              <a:solidFill>
                <a:srgbClr val="6A58B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1" i="1">
              <a:solidFill>
                <a:srgbClr val="6A58B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Interfaces also support </a:t>
            </a:r>
            <a:r>
              <a:rPr lang="en-US" sz="4000" i="1"/>
              <a:t>abstraction</a:t>
            </a:r>
            <a:endParaRPr sz="4000"/>
          </a:p>
          <a:p>
            <a:pPr marL="45720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(the separation of ideas from details)</a:t>
            </a:r>
            <a:endParaRPr/>
          </a:p>
        </p:txBody>
      </p:sp>
      <p:pic>
        <p:nvPicPr>
          <p:cNvPr id="131" name="Google Shape;131;p10" descr="A couple of cell phones with a person on the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1644" y="4400577"/>
            <a:ext cx="5296277" cy="162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0" descr="A cell phone and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4324" y="4527229"/>
            <a:ext cx="3550079" cy="149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Interfaces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More Shapes!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Comparable</a:t>
            </a:r>
            <a:endParaRPr/>
          </a:p>
        </p:txBody>
      </p:sp>
      <p:sp>
        <p:nvSpPr>
          <p:cNvPr id="139" name="Google Shape;139;p11"/>
          <p:cNvSpPr/>
          <p:nvPr/>
        </p:nvSpPr>
        <p:spPr>
          <a:xfrm rot="10800000">
            <a:off x="3281031" y="275349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Classes can Implement </a:t>
            </a:r>
            <a:r>
              <a:rPr lang="en-US" u="sng" dirty="0"/>
              <a:t>Multiple</a:t>
            </a:r>
            <a:r>
              <a:rPr lang="en-US" dirty="0"/>
              <a:t> Interfaces</a:t>
            </a:r>
            <a:endParaRPr dirty="0"/>
          </a:p>
        </p:txBody>
      </p:sp>
      <p:sp>
        <p:nvSpPr>
          <p:cNvPr id="145" name="Google Shape;145;p1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A class can implement multiple interfaces – it’s like one person signing multiple contracts!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If a class implements an interface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3600" dirty="0"/>
              <a:t> </a:t>
            </a:r>
            <a:r>
              <a:rPr lang="en-US" sz="3600" u="sng" dirty="0"/>
              <a:t>and</a:t>
            </a:r>
            <a:r>
              <a:rPr lang="en-US" sz="3600" i="1" dirty="0"/>
              <a:t> </a:t>
            </a:r>
            <a:r>
              <a:rPr lang="en-US" sz="3600" dirty="0"/>
              <a:t>an interface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3600" dirty="0"/>
              <a:t>, it’ll just have to include all of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3600" dirty="0"/>
              <a:t>’s required methods along with all of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3600" dirty="0"/>
              <a:t>’s required methods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Classes can Implement </a:t>
            </a:r>
            <a:r>
              <a:rPr lang="en-US" u="sng" dirty="0"/>
              <a:t>Multiple</a:t>
            </a:r>
            <a:r>
              <a:rPr lang="en-US" dirty="0"/>
              <a:t> Interfaces</a:t>
            </a:r>
            <a:endParaRPr dirty="0"/>
          </a:p>
        </p:txBody>
      </p:sp>
      <p:sp>
        <p:nvSpPr>
          <p:cNvPr id="151" name="Google Shape;151;p1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521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None/>
            </a:pPr>
            <a:r>
              <a:rPr 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Parallel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 </a:t>
            </a:r>
            <a:r>
              <a:rPr lang="en-US" sz="24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numParallelPairs</a:t>
            </a:r>
            <a:r>
              <a:rPr lang="en-US" sz="2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ct val="100000"/>
              <a:buNone/>
            </a:pPr>
            <a:r>
              <a:rPr 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Square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2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Parallel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 sz="2400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 int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numParallelPairs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 {</a:t>
            </a:r>
            <a:endParaRPr sz="2400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2;</a:t>
            </a:r>
            <a:endParaRPr sz="2400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400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500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300" dirty="0"/>
              <a:t>But </a:t>
            </a:r>
            <a:r>
              <a:rPr lang="en-US" sz="3300" dirty="0">
                <a:latin typeface="Consolas"/>
                <a:ea typeface="Consolas"/>
                <a:cs typeface="Consolas"/>
                <a:sym typeface="Consolas"/>
              </a:rPr>
              <a:t>Square</a:t>
            </a:r>
            <a:r>
              <a:rPr lang="en-US" sz="3300" dirty="0"/>
              <a:t> would have to implement: </a:t>
            </a:r>
            <a:endParaRPr dirty="0"/>
          </a:p>
          <a:p>
            <a:pPr marL="228600" lvl="0" indent="-1971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olas"/>
              <a:buChar char="-"/>
            </a:pPr>
            <a:r>
              <a:rPr lang="en-US" sz="3300" dirty="0" err="1">
                <a:latin typeface="Consolas"/>
                <a:ea typeface="Consolas"/>
                <a:cs typeface="Consolas"/>
                <a:sym typeface="Consolas"/>
              </a:rPr>
              <a:t>getPerimeter</a:t>
            </a:r>
            <a:r>
              <a:rPr lang="en-US" sz="3300" dirty="0"/>
              <a:t>, </a:t>
            </a:r>
            <a:r>
              <a:rPr lang="en-US" sz="3300" dirty="0" err="1">
                <a:latin typeface="Consolas"/>
                <a:ea typeface="Consolas"/>
                <a:cs typeface="Consolas"/>
                <a:sym typeface="Consolas"/>
              </a:rPr>
              <a:t>getArea</a:t>
            </a:r>
            <a:r>
              <a:rPr lang="en-US" sz="3300" dirty="0"/>
              <a:t> from </a:t>
            </a:r>
            <a:r>
              <a:rPr lang="en-US" sz="3300" dirty="0">
                <a:latin typeface="Consolas"/>
                <a:ea typeface="Consolas"/>
                <a:cs typeface="Consolas"/>
                <a:sym typeface="Consolas"/>
              </a:rPr>
              <a:t>Shape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300" i="1" dirty="0"/>
              <a:t>          AND</a:t>
            </a:r>
            <a:endParaRPr dirty="0"/>
          </a:p>
          <a:p>
            <a:pPr marL="228600" lvl="0" indent="-1971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olas"/>
              <a:buChar char="-"/>
            </a:pPr>
            <a:r>
              <a:rPr lang="en-US" sz="3300" dirty="0" err="1">
                <a:latin typeface="Consolas"/>
                <a:ea typeface="Consolas"/>
                <a:cs typeface="Consolas"/>
                <a:sym typeface="Consolas"/>
              </a:rPr>
              <a:t>numParallelPairs</a:t>
            </a:r>
            <a:r>
              <a:rPr lang="en-US" sz="3300" dirty="0">
                <a:latin typeface="Consolas"/>
                <a:ea typeface="Consolas"/>
                <a:cs typeface="Consolas"/>
                <a:sym typeface="Consolas"/>
              </a:rPr>
              <a:t> from Parallel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An interface can 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extend</a:t>
            </a:r>
            <a:r>
              <a:rPr lang="en-US" dirty="0"/>
              <a:t> another</a:t>
            </a:r>
            <a:endParaRPr dirty="0"/>
          </a:p>
        </p:txBody>
      </p:sp>
      <p:sp>
        <p:nvSpPr>
          <p:cNvPr id="157" name="Google Shape;157;p14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You can have one interface </a:t>
            </a:r>
            <a:r>
              <a:rPr lang="en-US" sz="3600" u="sng" dirty="0"/>
              <a:t>extend</a:t>
            </a:r>
            <a:r>
              <a:rPr lang="en-US" sz="3600" i="1" dirty="0"/>
              <a:t> </a:t>
            </a:r>
            <a:r>
              <a:rPr lang="en-US" sz="3600" dirty="0"/>
              <a:t>another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So if </a:t>
            </a:r>
            <a:r>
              <a:rPr lang="en-US" sz="3600" dirty="0">
                <a:solidFill>
                  <a:srgbClr val="C3173B"/>
                </a:solidFill>
                <a:latin typeface="Consolas"/>
                <a:ea typeface="Consolas"/>
                <a:cs typeface="Consolas"/>
                <a:sym typeface="Consolas"/>
              </a:rPr>
              <a:t>public interface A </a:t>
            </a:r>
            <a:r>
              <a:rPr lang="en-US" sz="3600" b="1" dirty="0">
                <a:solidFill>
                  <a:srgbClr val="C3173B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3600" dirty="0">
                <a:solidFill>
                  <a:srgbClr val="C3173B"/>
                </a:solidFill>
                <a:latin typeface="Consolas"/>
                <a:ea typeface="Consolas"/>
                <a:cs typeface="Consolas"/>
                <a:sym typeface="Consolas"/>
              </a:rPr>
              <a:t> B</a:t>
            </a:r>
            <a:r>
              <a:rPr lang="en-US" sz="3600" dirty="0"/>
              <a:t>, then any class that implements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3600" dirty="0"/>
              <a:t> must include all the methods in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3600" dirty="0"/>
              <a:t>’s interface </a:t>
            </a:r>
            <a:r>
              <a:rPr lang="en-US" sz="3600" u="sng" dirty="0"/>
              <a:t>and</a:t>
            </a:r>
            <a:r>
              <a:rPr lang="en-US" sz="3600" i="1" dirty="0"/>
              <a:t> </a:t>
            </a:r>
            <a:r>
              <a:rPr lang="en-US" sz="3600" dirty="0"/>
              <a:t>all the methods in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3600" dirty="0"/>
              <a:t>’s interface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 interface can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extend</a:t>
            </a:r>
            <a:r>
              <a:rPr lang="en-US"/>
              <a:t> another</a:t>
            </a:r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We can write another interface: 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 dirty="0"/>
              <a:t> that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br>
              <a:rPr lang="en-US" sz="36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Make modifications such that: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-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Square</a:t>
            </a:r>
            <a:r>
              <a:rPr lang="en-US" sz="3600" dirty="0"/>
              <a:t> is a </a:t>
            </a:r>
            <a:r>
              <a:rPr lang="en-US" sz="3600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 dirty="0"/>
              <a:t> (and </a:t>
            </a:r>
            <a:r>
              <a:rPr lang="en-US" sz="3600" dirty="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r>
              <a:rPr lang="en-US" sz="3600" dirty="0"/>
              <a:t>)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olas"/>
              <a:buChar char="-"/>
            </a:pP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Triangle</a:t>
            </a:r>
            <a:r>
              <a:rPr lang="en-US" sz="3600" dirty="0"/>
              <a:t> is a </a:t>
            </a:r>
            <a:r>
              <a:rPr lang="en-US" sz="3600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 dirty="0"/>
              <a:t> (and </a:t>
            </a:r>
            <a:r>
              <a:rPr lang="en-US" sz="3600" dirty="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r>
              <a:rPr lang="en-US" sz="3600" dirty="0"/>
              <a:t>)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olas"/>
              <a:buChar char="-"/>
            </a:pP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Circle</a:t>
            </a:r>
            <a:r>
              <a:rPr lang="en-US" sz="3600" dirty="0"/>
              <a:t> is a </a:t>
            </a:r>
            <a:r>
              <a:rPr lang="en-US" sz="3600" dirty="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r>
              <a:rPr lang="en-US" sz="3600" dirty="0"/>
              <a:t> (but </a:t>
            </a:r>
            <a:r>
              <a:rPr lang="en-US" sz="3600" u="sng" dirty="0"/>
              <a:t>not</a:t>
            </a:r>
            <a:r>
              <a:rPr lang="en-US" sz="3600" i="1" dirty="0"/>
              <a:t> </a:t>
            </a:r>
            <a:r>
              <a:rPr lang="en-US" sz="3600" dirty="0"/>
              <a:t>a </a:t>
            </a:r>
            <a:r>
              <a:rPr lang="en-US" sz="3600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169" name="Google Shape;169;p1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Interfaces Review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More Shapes!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Comparable</a:t>
            </a:r>
            <a:endParaRPr dirty="0"/>
          </a:p>
        </p:txBody>
      </p:sp>
      <p:sp>
        <p:nvSpPr>
          <p:cNvPr id="170" name="Google Shape;170;p16"/>
          <p:cNvSpPr/>
          <p:nvPr/>
        </p:nvSpPr>
        <p:spPr>
          <a:xfrm rot="10800000">
            <a:off x="3057874" y="34290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Recall the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Student</a:t>
            </a:r>
            <a:r>
              <a:rPr lang="en-US" sz="3600" dirty="0"/>
              <a:t> /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Course</a:t>
            </a:r>
            <a:r>
              <a:rPr lang="en-US" sz="3600" dirty="0"/>
              <a:t> Example from Wed</a:t>
            </a:r>
            <a:endParaRPr dirty="0"/>
          </a:p>
        </p:txBody>
      </p:sp>
      <p:sp>
        <p:nvSpPr>
          <p:cNvPr id="176" name="Google Shape;176;p1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70113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Course stored a field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r>
              <a:rPr lang="en-US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	private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Student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roster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dirty="0">
                <a:solidFill>
                  <a:srgbClr val="000000"/>
                </a:solidFill>
              </a:rPr>
              <a:t>Why not use a 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-US" dirty="0">
                <a:solidFill>
                  <a:srgbClr val="000000"/>
                </a:solidFill>
              </a:rPr>
              <a:t> to store the students?…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dirty="0">
                <a:solidFill>
                  <a:srgbClr val="000000"/>
                </a:solidFill>
              </a:rPr>
              <a:t>Seems like a great idea (no duplicates, not worried about keeping a specific order or indexing into it) but … Java reasons: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HashSet</a:t>
            </a:r>
            <a:r>
              <a:rPr lang="en-US" dirty="0">
                <a:solidFill>
                  <a:srgbClr val="000000"/>
                </a:solidFill>
              </a:rPr>
              <a:t> won’t work because of lack of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hashCode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-US" dirty="0">
                <a:solidFill>
                  <a:srgbClr val="000000"/>
                </a:solidFill>
              </a:rPr>
              <a:t> implementation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TreeSet</a:t>
            </a:r>
            <a:r>
              <a:rPr lang="en-US" dirty="0">
                <a:solidFill>
                  <a:srgbClr val="000000"/>
                </a:solidFill>
              </a:rPr>
              <a:t> won’t work because… what does it mean to “sort” 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Student</a:t>
            </a:r>
            <a:r>
              <a:rPr lang="en-US" dirty="0">
                <a:solidFill>
                  <a:srgbClr val="000000"/>
                </a:solidFill>
              </a:rPr>
              <a:t>s?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DF5CDA2D-A77B-0A5C-6C7E-CE92C8AC6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>
            <a:extLst>
              <a:ext uri="{FF2B5EF4-FFF2-40B4-BE49-F238E27FC236}">
                <a16:creationId xmlns:a16="http://schemas.microsoft.com/office/drawing/2014/main" id="{C1528501-93F9-3916-E615-216BF3B0AE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1" name="Google Shape;91;p4">
            <a:extLst>
              <a:ext uri="{FF2B5EF4-FFF2-40B4-BE49-F238E27FC236}">
                <a16:creationId xmlns:a16="http://schemas.microsoft.com/office/drawing/2014/main" id="{AAF8D865-6B47-FD66-B751-27A0F5B46B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Announcements </a:t>
            </a: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Interface Review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More Shapes!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Comparable</a:t>
            </a:r>
            <a:endParaRPr dirty="0"/>
          </a:p>
        </p:txBody>
      </p:sp>
      <p:sp>
        <p:nvSpPr>
          <p:cNvPr id="92" name="Google Shape;92;p4">
            <a:extLst>
              <a:ext uri="{FF2B5EF4-FFF2-40B4-BE49-F238E27FC236}">
                <a16:creationId xmlns:a16="http://schemas.microsoft.com/office/drawing/2014/main" id="{E5B1E7E5-C114-D28D-11F2-794DF0E9C797}"/>
              </a:ext>
            </a:extLst>
          </p:cNvPr>
          <p:cNvSpPr/>
          <p:nvPr/>
        </p:nvSpPr>
        <p:spPr>
          <a:xfrm rot="10800000">
            <a:off x="3892948" y="1730704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9605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Comparable</a:t>
            </a:r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TreeSet</a:t>
            </a:r>
            <a:r>
              <a:rPr lang="en-US" sz="3600" dirty="0"/>
              <a:t> uses an </a:t>
            </a:r>
            <a:r>
              <a:rPr lang="en-US" sz="3600" b="1" dirty="0">
                <a:solidFill>
                  <a:schemeClr val="accent3"/>
                </a:solidFill>
              </a:rPr>
              <a:t>interface</a:t>
            </a:r>
            <a:r>
              <a:rPr lang="en-US" sz="3600" dirty="0"/>
              <a:t> called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Comparable&lt;E&gt;</a:t>
            </a:r>
            <a:r>
              <a:rPr lang="en-US" sz="3600" dirty="0"/>
              <a:t> to know how to sort its elements!</a:t>
            </a:r>
            <a:endParaRPr sz="3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/>
              <a:t>Only has </a:t>
            </a:r>
            <a:r>
              <a:rPr lang="en-US" sz="3600" u="sng" dirty="0"/>
              <a:t>one</a:t>
            </a:r>
            <a:r>
              <a:rPr lang="en-US" sz="3600" dirty="0"/>
              <a:t> required method: 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ct val="100000"/>
              <a:buNone/>
            </a:pPr>
            <a:r>
              <a:rPr lang="en-US" sz="28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2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 err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compareTo</a:t>
            </a:r>
            <a:r>
              <a:rPr lang="en-US" sz="2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8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2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</a:t>
            </a:r>
            <a:r>
              <a:rPr lang="en-US" sz="2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300" dirty="0"/>
              <a:t>Its return value is: </a:t>
            </a:r>
            <a:endParaRPr dirty="0"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&lt; 0 </a:t>
            </a:r>
            <a:r>
              <a:rPr lang="en-US" sz="2900" dirty="0"/>
              <a:t>if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900" dirty="0"/>
              <a:t> is “less than”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other</a:t>
            </a:r>
            <a:endParaRPr dirty="0"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  0 </a:t>
            </a:r>
            <a:r>
              <a:rPr lang="en-US" sz="2900" dirty="0"/>
              <a:t>if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900" dirty="0"/>
              <a:t> is </a:t>
            </a:r>
            <a:r>
              <a:rPr lang="en-US" sz="2900" u="sng" dirty="0"/>
              <a:t>equal</a:t>
            </a:r>
            <a:r>
              <a:rPr lang="en-US" sz="2900" dirty="0"/>
              <a:t> to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other</a:t>
            </a:r>
            <a:endParaRPr dirty="0"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&gt; 0 </a:t>
            </a:r>
            <a:r>
              <a:rPr lang="en-US" sz="2900" dirty="0"/>
              <a:t>if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900" dirty="0"/>
              <a:t> is “greater than” </a:t>
            </a:r>
            <a:r>
              <a:rPr lang="en-US" sz="2900" dirty="0">
                <a:latin typeface="Consolas"/>
                <a:ea typeface="Consolas"/>
                <a:cs typeface="Consolas"/>
                <a:sym typeface="Consolas"/>
              </a:rPr>
              <a:t>other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>
            <a:off x="473529" y="1986643"/>
            <a:ext cx="7266214" cy="400594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9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dirty="0"/>
              <a:t>Select all of the following statements that would cause an error.</a:t>
            </a:r>
            <a:endParaRPr dirty="0"/>
          </a:p>
        </p:txBody>
      </p:sp>
      <p:sp>
        <p:nvSpPr>
          <p:cNvPr id="189" name="Google Shape;189;p19"/>
          <p:cNvSpPr/>
          <p:nvPr/>
        </p:nvSpPr>
        <p:spPr>
          <a:xfrm>
            <a:off x="604157" y="2150701"/>
            <a:ext cx="3194957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190" name="Google Shape;190;p19"/>
          <p:cNvSpPr/>
          <p:nvPr/>
        </p:nvSpPr>
        <p:spPr>
          <a:xfrm>
            <a:off x="3799114" y="2797031"/>
            <a:ext cx="3815443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One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9"/>
          <p:cNvSpPr/>
          <p:nvPr/>
        </p:nvSpPr>
        <p:spPr>
          <a:xfrm>
            <a:off x="8327571" y="2515372"/>
            <a:ext cx="3559628" cy="37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sz="2000" dirty="0" err="1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sz="2000" dirty="0" err="1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sz="2000" dirty="0" err="1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sz="2000" dirty="0" err="1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r>
              <a:rPr lang="en-US" sz="20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dirty="0"/>
          </a:p>
        </p:txBody>
      </p:sp>
      <p:pic>
        <p:nvPicPr>
          <p:cNvPr id="192" name="Google Shape;192;p19" descr="A qr code with a few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5406" y="313933"/>
            <a:ext cx="715941" cy="709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/>
          <p:nvPr/>
        </p:nvSpPr>
        <p:spPr>
          <a:xfrm>
            <a:off x="473529" y="1986643"/>
            <a:ext cx="7266214" cy="400594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0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Select all of the following statements that would cause an error.</a:t>
            </a:r>
            <a:endParaRPr/>
          </a:p>
        </p:txBody>
      </p:sp>
      <p:sp>
        <p:nvSpPr>
          <p:cNvPr id="199" name="Google Shape;199;p20"/>
          <p:cNvSpPr/>
          <p:nvPr/>
        </p:nvSpPr>
        <p:spPr>
          <a:xfrm>
            <a:off x="604157" y="2150701"/>
            <a:ext cx="3194957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3799114" y="2797031"/>
            <a:ext cx="3815443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One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8327571" y="2515372"/>
            <a:ext cx="3559628" cy="37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Two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x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y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 b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Three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z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</p:txBody>
      </p:sp>
      <p:pic>
        <p:nvPicPr>
          <p:cNvPr id="202" name="Google Shape;202;p20" descr="A qr code with a few squar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5406" y="313933"/>
            <a:ext cx="715941" cy="709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8311678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000" dirty="0"/>
              <a:t>Creative Project 2 (C2) due Friday, May 23</a:t>
            </a:r>
            <a:r>
              <a:rPr lang="en-US" sz="3000" baseline="30000" dirty="0"/>
              <a:t>rd</a:t>
            </a:r>
            <a:r>
              <a:rPr lang="en-US" sz="3000" dirty="0"/>
              <a:t>   </a:t>
            </a:r>
            <a:endParaRPr sz="3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000" dirty="0"/>
              <a:t>Resubmission Cycle 5 (R5) out Thursday, May 23</a:t>
            </a:r>
            <a:r>
              <a:rPr lang="en-US" sz="3000" baseline="30000" dirty="0"/>
              <a:t>rd</a:t>
            </a:r>
            <a:r>
              <a:rPr lang="en-US" sz="3000" dirty="0"/>
              <a:t>  </a:t>
            </a:r>
          </a:p>
          <a:p>
            <a:pPr marL="457200" lvl="1" indent="0">
              <a:spcBef>
                <a:spcPts val="1000"/>
              </a:spcBef>
              <a:buSzPts val="3500"/>
              <a:buNone/>
            </a:pPr>
            <a:r>
              <a:rPr lang="en-US" sz="2800" dirty="0"/>
              <a:t>- Eligible: </a:t>
            </a:r>
            <a:r>
              <a:rPr lang="en-US" sz="2800" b="1" dirty="0"/>
              <a:t>P1</a:t>
            </a:r>
            <a:r>
              <a:rPr lang="en-US" sz="2800" dirty="0"/>
              <a:t>, P2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000" dirty="0"/>
              <a:t>Programming Assignment 3 (P3) out Friday!</a:t>
            </a:r>
            <a:endParaRPr sz="3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-"/>
            </a:pPr>
            <a:r>
              <a:rPr lang="en-US" sz="2800" dirty="0"/>
              <a:t>Due May 29</a:t>
            </a:r>
            <a:r>
              <a:rPr lang="en-US" sz="2800" baseline="30000" dirty="0"/>
              <a:t>th</a:t>
            </a:r>
            <a:r>
              <a:rPr lang="en-US" sz="2800" dirty="0"/>
              <a:t> by 11:59 PM</a:t>
            </a:r>
            <a:endParaRPr sz="2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000" dirty="0"/>
              <a:t>Quiz 2 Tuesday, May 27</a:t>
            </a:r>
            <a:r>
              <a:rPr lang="en-US" sz="3000" baseline="30000" dirty="0"/>
              <a:t>th</a:t>
            </a:r>
            <a:r>
              <a:rPr lang="en-US" sz="3000" dirty="0"/>
              <a:t> </a:t>
            </a:r>
            <a:endParaRPr lang="en-US" sz="3000" baseline="30000" dirty="0"/>
          </a:p>
          <a:p>
            <a:pPr marL="800100" lvl="1">
              <a:spcBef>
                <a:spcPts val="1000"/>
              </a:spcBef>
              <a:buSzPts val="3600"/>
            </a:pPr>
            <a:r>
              <a:rPr lang="en-US" sz="2800" dirty="0"/>
              <a:t>Practice Quiz coming out before then!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000" dirty="0"/>
              <a:t>Reminder on Final Exam: </a:t>
            </a:r>
            <a:br>
              <a:rPr lang="en-US" sz="3000" dirty="0"/>
            </a:br>
            <a:r>
              <a:rPr lang="en-US" sz="3000" dirty="0"/>
              <a:t>	</a:t>
            </a:r>
            <a:r>
              <a:rPr lang="en-US" sz="3200" b="1" dirty="0"/>
              <a:t>Tuesday, June 10</a:t>
            </a:r>
            <a:r>
              <a:rPr lang="en-US" sz="3200" b="1" baseline="30000" dirty="0"/>
              <a:t>th</a:t>
            </a:r>
            <a:r>
              <a:rPr lang="en-US" sz="3200" b="1" dirty="0"/>
              <a:t> 2:30 PM -4:20 PM</a:t>
            </a:r>
            <a:endParaRPr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Interfaces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Shapes!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Comparable</a:t>
            </a:r>
            <a:endParaRPr/>
          </a:p>
        </p:txBody>
      </p:sp>
      <p:sp>
        <p:nvSpPr>
          <p:cNvPr id="92" name="Google Shape;92;p4"/>
          <p:cNvSpPr/>
          <p:nvPr/>
        </p:nvSpPr>
        <p:spPr>
          <a:xfrm rot="10800000">
            <a:off x="3912403" y="2100354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Recall from L6: Wait, ADT? Interfaces?</a:t>
            </a:r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</a:rPr>
              <a:t>Abstract Data Type</a:t>
            </a:r>
            <a:r>
              <a:rPr lang="en-US" b="0" i="0" u="none" strike="noStrike" dirty="0">
                <a:solidFill>
                  <a:srgbClr val="222222"/>
                </a:solidFill>
              </a:rPr>
              <a:t> (</a:t>
            </a:r>
            <a:r>
              <a:rPr lang="en-US" b="1" i="0" u="none" strike="noStrike" dirty="0">
                <a:solidFill>
                  <a:srgbClr val="222222"/>
                </a:solidFill>
              </a:rPr>
              <a:t>ADT)</a:t>
            </a:r>
            <a:r>
              <a:rPr lang="en-US" b="0" i="0" u="none" strike="noStrike" dirty="0">
                <a:solidFill>
                  <a:srgbClr val="222222"/>
                </a:solidFill>
              </a:rPr>
              <a:t>: A </a:t>
            </a:r>
            <a:r>
              <a:rPr lang="en-US" i="1" u="none" strike="noStrike" dirty="0">
                <a:solidFill>
                  <a:srgbClr val="7030A0"/>
                </a:solidFill>
              </a:rPr>
              <a:t>description of the idea </a:t>
            </a:r>
            <a:r>
              <a:rPr lang="en-US" b="0" i="0" u="none" strike="noStrike" dirty="0">
                <a:solidFill>
                  <a:srgbClr val="222222"/>
                </a:solidFill>
              </a:rPr>
              <a:t>of a data structure including what operations are available on it and how those operations should behave. For example, the English explanation of what a list should be.</a:t>
            </a: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dirty="0">
              <a:solidFill>
                <a:srgbClr val="222222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</a:rPr>
              <a:t>Interface</a:t>
            </a:r>
            <a:r>
              <a:rPr lang="en-US" dirty="0">
                <a:solidFill>
                  <a:srgbClr val="222222"/>
                </a:solidFill>
              </a:rPr>
              <a:t>: </a:t>
            </a:r>
            <a:r>
              <a:rPr lang="en-US" b="0" i="0" u="none" strike="noStrike" dirty="0">
                <a:solidFill>
                  <a:srgbClr val="222222"/>
                </a:solidFill>
              </a:rPr>
              <a:t>Java construct that lets programmers </a:t>
            </a:r>
            <a:r>
              <a:rPr lang="en-US" i="1" u="none" strike="noStrike" dirty="0">
                <a:solidFill>
                  <a:srgbClr val="7030A0"/>
                </a:solidFill>
              </a:rPr>
              <a:t>specify</a:t>
            </a:r>
            <a:r>
              <a:rPr lang="en-US" i="1" u="none" strike="noStrike" dirty="0">
                <a:solidFill>
                  <a:srgbClr val="222222"/>
                </a:solidFill>
              </a:rPr>
              <a:t> </a:t>
            </a:r>
            <a:r>
              <a:rPr lang="en-US" i="1" u="none" strike="noStrike" dirty="0">
                <a:solidFill>
                  <a:srgbClr val="7030A0"/>
                </a:solidFill>
              </a:rPr>
              <a:t>what methods a class should have</a:t>
            </a:r>
            <a:r>
              <a:rPr lang="en-US" b="0" i="0" u="none" strike="noStrike" dirty="0">
                <a:solidFill>
                  <a:srgbClr val="222222"/>
                </a:solidFill>
              </a:rPr>
              <a:t>. For example the </a:t>
            </a:r>
            <a:r>
              <a:rPr lang="en-US" b="0" i="0" u="none" strike="noStrike" dirty="0">
                <a:solidFill>
                  <a:srgbClr val="222222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</a:rPr>
              <a:t> interface in java.</a:t>
            </a:r>
            <a:endParaRPr dirty="0"/>
          </a:p>
          <a:p>
            <a:pPr marL="228600" lvl="0" indent="-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dirty="0">
              <a:solidFill>
                <a:srgbClr val="222222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•"/>
            </a:pPr>
            <a:r>
              <a:rPr lang="en-US" b="1" i="0" u="none" strike="noStrike" dirty="0">
                <a:solidFill>
                  <a:srgbClr val="222222"/>
                </a:solidFill>
              </a:rPr>
              <a:t>Implementation: </a:t>
            </a:r>
            <a:r>
              <a:rPr lang="en-US" i="1" u="none" strike="noStrike" dirty="0">
                <a:solidFill>
                  <a:srgbClr val="7030A0"/>
                </a:solidFill>
              </a:rPr>
              <a:t>Concrete code</a:t>
            </a:r>
            <a:r>
              <a:rPr lang="en-US" i="1" u="none" strike="noStrike" dirty="0">
                <a:solidFill>
                  <a:srgbClr val="222222"/>
                </a:solidFill>
              </a:rPr>
              <a:t> </a:t>
            </a:r>
            <a:r>
              <a:rPr lang="en-US" b="0" i="0" u="none" strike="noStrike" dirty="0">
                <a:solidFill>
                  <a:srgbClr val="222222"/>
                </a:solidFill>
              </a:rPr>
              <a:t>that meets the specified interface. For example, the </a:t>
            </a:r>
            <a:r>
              <a:rPr lang="en-US" b="0" i="0" u="none" strike="noStrike" dirty="0" err="1">
                <a:solidFill>
                  <a:srgbClr val="222222"/>
                </a:solidFill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b="0" i="0" u="none" strike="noStrike" dirty="0">
                <a:solidFill>
                  <a:srgbClr val="222222"/>
                </a:solidFill>
              </a:rPr>
              <a:t> and </a:t>
            </a:r>
            <a:r>
              <a:rPr lang="en-US" b="0" i="0" u="none" strike="noStrike" dirty="0">
                <a:solidFill>
                  <a:srgbClr val="222222"/>
                </a:solidFill>
                <a:latin typeface="Consolas"/>
                <a:ea typeface="Consolas"/>
                <a:cs typeface="Consolas"/>
                <a:sym typeface="Consolas"/>
              </a:rPr>
              <a:t>LinkedList</a:t>
            </a:r>
            <a:r>
              <a:rPr lang="en-US" b="0" i="0" u="none" strike="noStrike" dirty="0">
                <a:solidFill>
                  <a:srgbClr val="222222"/>
                </a:solidFill>
              </a:rPr>
              <a:t> classes that implement the </a:t>
            </a:r>
            <a:r>
              <a:rPr lang="en-US" b="0" i="0" u="none" strike="noStrike" dirty="0">
                <a:solidFill>
                  <a:srgbClr val="222222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b="0" i="0" u="none" strike="noStrike" dirty="0">
                <a:solidFill>
                  <a:srgbClr val="222222"/>
                </a:solidFill>
              </a:rPr>
              <a:t> interface.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</p:txBody>
      </p:sp>
      <p:sp>
        <p:nvSpPr>
          <p:cNvPr id="99" name="Google Shape;99;p5"/>
          <p:cNvSpPr/>
          <p:nvPr/>
        </p:nvSpPr>
        <p:spPr>
          <a:xfrm>
            <a:off x="683941" y="3166945"/>
            <a:ext cx="10816683" cy="1390185"/>
          </a:xfrm>
          <a:prstGeom prst="rect">
            <a:avLst/>
          </a:prstGeom>
          <a:noFill/>
          <a:ln w="571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Interfaces</a:t>
            </a:r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 dirty="0"/>
              <a:t>Interfaces</a:t>
            </a:r>
            <a:r>
              <a:rPr lang="en-US" sz="3600" dirty="0"/>
              <a:t> serve as a sort of “contract”– in order for a class to </a:t>
            </a:r>
            <a:r>
              <a:rPr lang="en-US" sz="3600" u="sng" dirty="0"/>
              <a:t>implement</a:t>
            </a:r>
            <a:r>
              <a:rPr lang="en-US" sz="3600" i="1" dirty="0"/>
              <a:t> </a:t>
            </a:r>
            <a:r>
              <a:rPr lang="en-US" sz="3600" dirty="0"/>
              <a:t>an interface, it must fulfill the contract requirements.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The contract requirements are certain methods that the class must implement.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/>
              <a:t>s</a:t>
            </a:r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770704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/>
              <a:t>One ADT we’ve talked a lot about in this course is a list.</a:t>
            </a:r>
            <a:endParaRPr sz="3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/>
              <a:t>Within Java, there exists a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600" dirty="0"/>
              <a:t> interface – its contract includes methods like: </a:t>
            </a:r>
            <a:endParaRPr sz="3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/>
              <a:t>	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-US" sz="3600" dirty="0"/>
              <a:t>,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clear</a:t>
            </a:r>
            <a:r>
              <a:rPr lang="en-US" sz="3600" dirty="0"/>
              <a:t>,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contains</a:t>
            </a:r>
            <a:r>
              <a:rPr lang="en-US" sz="3600" dirty="0"/>
              <a:t>,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-US" sz="3600" dirty="0"/>
              <a:t>,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isEmpty</a:t>
            </a:r>
            <a:r>
              <a:rPr lang="en-US" sz="3600" dirty="0"/>
              <a:t>,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size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/>
              <a:t>There’s also an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3600" dirty="0"/>
              <a:t> class (implementation)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/>
              <a:t>	To get the certificate, it  </a:t>
            </a:r>
            <a:r>
              <a:rPr lang="en-US" sz="3600" u="sng" dirty="0"/>
              <a:t>must</a:t>
            </a:r>
            <a:r>
              <a:rPr lang="en-US" sz="3600" dirty="0"/>
              <a:t> include </a:t>
            </a:r>
            <a:r>
              <a:rPr lang="en-US" sz="3600" u="sng" dirty="0"/>
              <a:t>all</a:t>
            </a:r>
            <a:r>
              <a:rPr lang="en-US" sz="3600" dirty="0"/>
              <a:t> these </a:t>
            </a:r>
            <a:endParaRPr sz="3600" dirty="0"/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/>
              <a:t>methods (and any others the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600" dirty="0"/>
              <a:t> interface specifies)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Interfaces vs. Implementation</a:t>
            </a: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idx="1"/>
          </p:nvPr>
        </p:nvSpPr>
        <p:spPr>
          <a:xfrm>
            <a:off x="838200" y="1386468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Interfaces require certain methods, but they do not say anything about </a:t>
            </a:r>
            <a:r>
              <a:rPr lang="en-US" sz="3600" u="sng"/>
              <a:t>how</a:t>
            </a:r>
            <a:r>
              <a:rPr lang="en-US" sz="3600"/>
              <a:t> those methods should be implemented – that’s up to the class! 🏅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600"/>
              <a:t> is an interface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3200"/>
              <a:t> is a </a:t>
            </a:r>
            <a:r>
              <a:rPr lang="en-US" sz="3200" u="sng">
                <a:solidFill>
                  <a:schemeClr val="hlink"/>
                </a:solidFill>
                <a:hlinkClick r:id="rId3"/>
              </a:rPr>
              <a:t>class</a:t>
            </a:r>
            <a:r>
              <a:rPr lang="en-US" sz="3200"/>
              <a:t> that </a:t>
            </a:r>
            <a:r>
              <a:rPr lang="en-US" sz="3200" u="sng">
                <a:solidFill>
                  <a:schemeClr val="hlink"/>
                </a:solidFill>
                <a:hlinkClick r:id="rId4"/>
              </a:rPr>
              <a:t>implements</a:t>
            </a:r>
            <a:r>
              <a:rPr lang="en-US" sz="3200"/>
              <a:t> the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200"/>
              <a:t> interface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LinkedList</a:t>
            </a:r>
            <a:r>
              <a:rPr lang="en-US" sz="3200"/>
              <a:t> is a </a:t>
            </a:r>
            <a:r>
              <a:rPr lang="en-US" sz="3200" u="sng">
                <a:solidFill>
                  <a:schemeClr val="hlink"/>
                </a:solidFill>
                <a:hlinkClick r:id="rId5"/>
              </a:rPr>
              <a:t>class</a:t>
            </a:r>
            <a:r>
              <a:rPr lang="en-US" sz="3200"/>
              <a:t> that </a:t>
            </a:r>
            <a:r>
              <a:rPr lang="en-US" sz="3200" u="sng">
                <a:solidFill>
                  <a:schemeClr val="hlink"/>
                </a:solidFill>
                <a:hlinkClick r:id="rId6"/>
              </a:rPr>
              <a:t>implements</a:t>
            </a:r>
            <a:r>
              <a:rPr lang="en-US" sz="3200"/>
              <a:t> the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200"/>
              <a:t> interface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…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interfaces?</a:t>
            </a:r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en-US" sz="3600" i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public static void fill(</a:t>
            </a:r>
            <a:r>
              <a:rPr lang="en-US" sz="3200" dirty="0" err="1">
                <a:latin typeface="Consolas"/>
                <a:ea typeface="Consolas"/>
                <a:cs typeface="Consolas"/>
                <a:sym typeface="Consolas"/>
              </a:rPr>
              <a:t>WaterBottle</a:t>
            </a: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 w) {…}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This method only accepts a </a:t>
            </a: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WaterBottle</a:t>
            </a:r>
            <a:r>
              <a:rPr lang="en-US" dirty="0"/>
              <a:t>!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D54889B358AD4883F084D38DA32BDB" ma:contentTypeVersion="15" ma:contentTypeDescription="Create a new document." ma:contentTypeScope="" ma:versionID="96668fbcf5bbd15de710e351469913eb">
  <xsd:schema xmlns:xsd="http://www.w3.org/2001/XMLSchema" xmlns:xs="http://www.w3.org/2001/XMLSchema" xmlns:p="http://schemas.microsoft.com/office/2006/metadata/properties" xmlns:ns3="77574da6-1112-44ec-a321-56aec4125cae" xmlns:ns4="e1f54f5f-cb78-4972-9b79-37eb9326f1f9" targetNamespace="http://schemas.microsoft.com/office/2006/metadata/properties" ma:root="true" ma:fieldsID="7106d0bfb6a560394d38e1749af7bdc2" ns3:_="" ns4:_="">
    <xsd:import namespace="77574da6-1112-44ec-a321-56aec4125cae"/>
    <xsd:import namespace="e1f54f5f-cb78-4972-9b79-37eb9326f1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74da6-1112-44ec-a321-56aec4125c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54f5f-cb78-4972-9b79-37eb9326f1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7574da6-1112-44ec-a321-56aec4125cae" xsi:nil="true"/>
  </documentManagement>
</p:properties>
</file>

<file path=customXml/itemProps1.xml><?xml version="1.0" encoding="utf-8"?>
<ds:datastoreItem xmlns:ds="http://schemas.openxmlformats.org/officeDocument/2006/customXml" ds:itemID="{99C2ACD3-4F9E-41E2-AB8D-780DFB8340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43DD25-FA02-4C81-8FB8-46FC6BBBD5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574da6-1112-44ec-a321-56aec4125cae"/>
    <ds:schemaRef ds:uri="e1f54f5f-cb78-4972-9b79-37eb9326f1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AF1A3B-C640-4813-9E70-448BE4E7A43F}">
  <ds:schemaRefs>
    <ds:schemaRef ds:uri="http://schemas.microsoft.com/office/infopath/2007/PartnerControls"/>
    <ds:schemaRef ds:uri="http://schemas.openxmlformats.org/package/2006/metadata/core-properties"/>
    <ds:schemaRef ds:uri="e1f54f5f-cb78-4972-9b79-37eb9326f1f9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77574da6-1112-44ec-a321-56aec4125cae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1155</Words>
  <Application>Microsoft Office PowerPoint</Application>
  <PresentationFormat>Widescreen</PresentationFormat>
  <Paragraphs>203</Paragraphs>
  <Slides>22</Slides>
  <Notes>22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Consolas</vt:lpstr>
      <vt:lpstr>Montserrat</vt:lpstr>
      <vt:lpstr>Montserrat ExtraBold</vt:lpstr>
      <vt:lpstr>Montserrat SemiBold</vt:lpstr>
      <vt:lpstr>Arial</vt:lpstr>
      <vt:lpstr>CSE 373 Summer 2020</vt:lpstr>
      <vt:lpstr>Interfaces</vt:lpstr>
      <vt:lpstr>Lecture Outline</vt:lpstr>
      <vt:lpstr>Announcements</vt:lpstr>
      <vt:lpstr>Lecture Outline</vt:lpstr>
      <vt:lpstr>Recall from L6: Wait, ADT? Interfaces?</vt:lpstr>
      <vt:lpstr>Interfaces</vt:lpstr>
      <vt:lpstr>Lists</vt:lpstr>
      <vt:lpstr>Interfaces vs. Implementation</vt:lpstr>
      <vt:lpstr>Why interfaces?</vt:lpstr>
      <vt:lpstr>Why interfaces?</vt:lpstr>
      <vt:lpstr>Why interfaces?</vt:lpstr>
      <vt:lpstr>Why interfaces?</vt:lpstr>
      <vt:lpstr>Lecture Outline</vt:lpstr>
      <vt:lpstr>Classes can Implement Multiple Interfaces</vt:lpstr>
      <vt:lpstr>Classes can Implement Multiple Interfaces</vt:lpstr>
      <vt:lpstr>An interface can extend another</vt:lpstr>
      <vt:lpstr>An interface can extend another</vt:lpstr>
      <vt:lpstr>Lecture Outline</vt:lpstr>
      <vt:lpstr>Recall the Student / Course Example from Wed</vt:lpstr>
      <vt:lpstr>Comparable</vt:lpstr>
      <vt:lpstr>Select all of the following statements that would cause an error.</vt:lpstr>
      <vt:lpstr>Select all of the following statements that would cause an error.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Aaron S Johnston</dc:creator>
  <cp:lastModifiedBy>Elizabeth Shirakian</cp:lastModifiedBy>
  <cp:revision>27</cp:revision>
  <dcterms:created xsi:type="dcterms:W3CDTF">2020-06-13T06:27:42Z</dcterms:created>
  <dcterms:modified xsi:type="dcterms:W3CDTF">2025-05-21T20:23:25Z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0x0101007BD54889B358AD4883F084D38DA32BDB</vt:lpwstr>
  </property>
</Properties>
</file>