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3" r:id="rId11"/>
    <p:sldId id="356" r:id="rId12"/>
    <p:sldId id="384" r:id="rId13"/>
    <p:sldId id="312" r:id="rId14"/>
    <p:sldId id="388" r:id="rId15"/>
    <p:sldId id="389" r:id="rId16"/>
    <p:sldId id="385" r:id="rId17"/>
    <p:sldId id="386" r:id="rId18"/>
    <p:sldId id="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3"/>
            <p14:sldId id="356"/>
            <p14:sldId id="384"/>
            <p14:sldId id="312"/>
            <p14:sldId id="388"/>
            <p14:sldId id="389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2" autoAdjust="0"/>
    <p:restoredTop sz="91361"/>
  </p:normalViewPr>
  <p:slideViewPr>
    <p:cSldViewPr snapToGrid="0" snapToObjects="1">
      <p:cViewPr varScale="1">
        <p:scale>
          <a:sx n="165" d="100"/>
          <a:sy n="165" d="100"/>
        </p:scale>
        <p:origin x="216" y="3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3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B14BF-DB0B-4C94-8AAA-AC9AD42119E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7561D3AD-AFD9-5C50-EBE2-FDE9B16372A6}"/>
              </a:ext>
            </a:extLst>
          </p:cNvPr>
          <p:cNvSpPr txBox="1"/>
          <p:nvPr userDrawn="1"/>
        </p:nvSpPr>
        <p:spPr>
          <a:xfrm>
            <a:off x="7226456" y="44037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5E9B7F16-BDCF-C909-091F-E4FCABF408B1}"/>
              </a:ext>
            </a:extLst>
          </p:cNvPr>
          <p:cNvSpPr txBox="1"/>
          <p:nvPr userDrawn="1"/>
        </p:nvSpPr>
        <p:spPr>
          <a:xfrm>
            <a:off x="7226456" y="46643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B4DF4B62-3F23-A112-3923-4833DF6F2120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619CD4AB-1F2F-6814-3308-FBAB194273FD}"/>
              </a:ext>
            </a:extLst>
          </p:cNvPr>
          <p:cNvSpPr txBox="1"/>
          <p:nvPr userDrawn="1"/>
        </p:nvSpPr>
        <p:spPr>
          <a:xfrm>
            <a:off x="8316295" y="4393449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99;p1">
            <a:extLst>
              <a:ext uri="{FF2B5EF4-FFF2-40B4-BE49-F238E27FC236}">
                <a16:creationId xmlns:a16="http://schemas.microsoft.com/office/drawing/2014/main" id="{EB63C886-654A-AE1D-EE7A-89AA07FC041D}"/>
              </a:ext>
            </a:extLst>
          </p:cNvPr>
          <p:cNvSpPr txBox="1"/>
          <p:nvPr userDrawn="1"/>
        </p:nvSpPr>
        <p:spPr>
          <a:xfrm>
            <a:off x="8275471" y="4675096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95;p1">
            <a:extLst>
              <a:ext uri="{FF2B5EF4-FFF2-40B4-BE49-F238E27FC236}">
                <a16:creationId xmlns:a16="http://schemas.microsoft.com/office/drawing/2014/main" id="{78EB6D2B-508D-FE8B-66DF-4A54941F7B2A}"/>
              </a:ext>
            </a:extLst>
          </p:cNvPr>
          <p:cNvSpPr txBox="1"/>
          <p:nvPr userDrawn="1"/>
        </p:nvSpPr>
        <p:spPr>
          <a:xfrm>
            <a:off x="7522814" y="381006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47;p21">
            <a:extLst>
              <a:ext uri="{FF2B5EF4-FFF2-40B4-BE49-F238E27FC236}">
                <a16:creationId xmlns:a16="http://schemas.microsoft.com/office/drawing/2014/main" id="{77B7ABAD-6214-4E56-B018-8763E018A152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6" name="Google Shape;47;p21">
            <a:extLst>
              <a:ext uri="{FF2B5EF4-FFF2-40B4-BE49-F238E27FC236}">
                <a16:creationId xmlns:a16="http://schemas.microsoft.com/office/drawing/2014/main" id="{193E0F37-E8F0-B691-0209-3408C5EBA6D6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au/office_hours/#introductory-programming-lab-ip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B8CB4-092E-BA93-549B-D8FC1FD982AB}"/>
              </a:ext>
            </a:extLst>
          </p:cNvPr>
          <p:cNvSpPr txBox="1"/>
          <p:nvPr/>
        </p:nvSpPr>
        <p:spPr>
          <a:xfrm>
            <a:off x="7641349" y="2240485"/>
            <a:ext cx="43696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Slido</a:t>
            </a: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vote &amp; 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What’s the last movie you watched?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92CCBB-6F81-CAF5-4F12-48E19154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65" y="5642166"/>
            <a:ext cx="1114136" cy="11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1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1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1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1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1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1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1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1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457200" lvl="1" indent="0">
              <a:buNone/>
            </a:pPr>
            <a:r>
              <a:rPr lang="en-US" sz="31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u="sng" dirty="0"/>
              <a:t>modify</a:t>
            </a:r>
            <a:r>
              <a:rPr lang="en-US" sz="3600" i="1" dirty="0"/>
              <a:t>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2810-B8C5-4D58-81A6-4EB95C3F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FCBA-0636-4A51-BA7E-9CCC2B95C558}"/>
              </a:ext>
            </a:extLst>
          </p:cNvPr>
          <p:cNvSpPr txBox="1"/>
          <p:nvPr/>
        </p:nvSpPr>
        <p:spPr>
          <a:xfrm>
            <a:off x="301571" y="2388476"/>
            <a:ext cx="6275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37002-EAAF-4FC7-B78D-C01F113E1778}"/>
              </a:ext>
            </a:extLst>
          </p:cNvPr>
          <p:cNvSpPr txBox="1"/>
          <p:nvPr/>
        </p:nvSpPr>
        <p:spPr>
          <a:xfrm>
            <a:off x="6766993" y="2388476"/>
            <a:ext cx="5425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100" dirty="0" err="1">
                <a:latin typeface="Consolas" panose="020B0609020204030204" pitchFamily="49" charset="0"/>
              </a:rPr>
              <a:t>ConcurrentModificationException</a:t>
            </a:r>
            <a:endParaRPr lang="en-US" sz="2100" dirty="0"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1296E-1090-B93B-0EC6-280BB8FBF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456" y="294712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2CC5A0-E99D-43AC-82EB-66C4058B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82909-B0DE-3673-FA94-26980F145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456" y="294712"/>
            <a:ext cx="762635" cy="762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FDD26C-BBDE-8190-02E6-125F2AE64F17}"/>
              </a:ext>
            </a:extLst>
          </p:cNvPr>
          <p:cNvSpPr txBox="1"/>
          <p:nvPr/>
        </p:nvSpPr>
        <p:spPr>
          <a:xfrm>
            <a:off x="301571" y="2388476"/>
            <a:ext cx="6275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E0BEC-E0D2-B2C2-E3D3-76C787068C15}"/>
              </a:ext>
            </a:extLst>
          </p:cNvPr>
          <p:cNvSpPr txBox="1"/>
          <p:nvPr/>
        </p:nvSpPr>
        <p:spPr>
          <a:xfrm>
            <a:off x="6766993" y="2388476"/>
            <a:ext cx="54250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100" dirty="0" err="1">
                <a:latin typeface="Consolas" panose="020B0609020204030204" pitchFamily="49" charset="0"/>
              </a:rPr>
              <a:t>ConcurrentModificationException</a:t>
            </a:r>
            <a:endParaRPr lang="en-US" sz="21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</a:t>
            </a:r>
            <a:r>
              <a:rPr lang="en-US" sz="4000" u="sng" dirty="0"/>
              <a:t>all</a:t>
            </a:r>
            <a:r>
              <a:rPr lang="en-US" sz="4000" dirty="0"/>
              <a:t>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Programming Assignment 1 (P1) due tomorrow! </a:t>
            </a:r>
          </a:p>
          <a:p>
            <a:pPr lvl="1"/>
            <a:r>
              <a:rPr lang="en-US" sz="2600" dirty="0"/>
              <a:t>Stacks, Queues, Exceptions</a:t>
            </a:r>
          </a:p>
          <a:p>
            <a:r>
              <a:rPr lang="en-US" sz="3200" dirty="0"/>
              <a:t>Resubmission Cycle 1 was due yesterday</a:t>
            </a:r>
          </a:p>
          <a:p>
            <a:pPr lvl="1"/>
            <a:r>
              <a:rPr lang="en-US" sz="2600" dirty="0"/>
              <a:t>Remember that grades from a resubmission </a:t>
            </a:r>
            <a:r>
              <a:rPr lang="en-US" sz="2600" b="1" dirty="0"/>
              <a:t>completely replace</a:t>
            </a:r>
            <a:r>
              <a:rPr lang="en-US" sz="2600" dirty="0"/>
              <a:t> your previous grades for that assignment</a:t>
            </a:r>
          </a:p>
          <a:p>
            <a:pPr lvl="1"/>
            <a:r>
              <a:rPr lang="en-US" sz="2600" dirty="0"/>
              <a:t>Resubmission Cycle 2 will open tomorrow </a:t>
            </a:r>
            <a:endParaRPr lang="en-US" sz="2800" dirty="0"/>
          </a:p>
          <a:p>
            <a:r>
              <a:rPr lang="en-US" sz="2800" dirty="0"/>
              <a:t>Heads up: Quiz 1 scheduled for Tuesday, </a:t>
            </a:r>
            <a:r>
              <a:rPr lang="en-US" dirty="0"/>
              <a:t>November</a:t>
            </a:r>
            <a:r>
              <a:rPr lang="en-US" sz="2800" dirty="0"/>
              <a:t> 4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</a:p>
          <a:p>
            <a:pPr lvl="1"/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, Reference Semantics, Stacks and Queues,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dirty="0"/>
              <a:t>s,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dirty="0"/>
              <a:t>s</a:t>
            </a:r>
          </a:p>
          <a:p>
            <a:r>
              <a:rPr lang="en-US" dirty="0">
                <a:hlinkClick r:id="rId2"/>
              </a:rPr>
              <a:t>How to Use the IPL </a:t>
            </a:r>
            <a:endParaRPr lang="en-US" dirty="0"/>
          </a:p>
          <a:p>
            <a:r>
              <a:rPr lang="en-US" dirty="0"/>
              <a:t>Programming Assignment 2 released on Friday, October 24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Yes, two Programming Assignments in a row!</a:t>
            </a:r>
          </a:p>
          <a:p>
            <a:pPr lvl="1"/>
            <a:r>
              <a:rPr lang="en-US" dirty="0"/>
              <a:t>BUT, you have </a:t>
            </a:r>
            <a:r>
              <a:rPr lang="en-US" u="sng" dirty="0"/>
              <a:t>one and a half week</a:t>
            </a:r>
            <a:r>
              <a:rPr lang="en-US" dirty="0"/>
              <a:t> to complete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825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King James Bible), 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allowed!)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40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4"/>
            <a:ext cx="2755669" cy="189460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36841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475913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"hallo"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827081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tervetuloa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package</a:t>
            </a: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07158"/>
              </p:ext>
            </p:extLst>
          </p:nvPr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17527</TotalTime>
  <Words>907</Words>
  <Application>Microsoft Macintosh PowerPoint</Application>
  <PresentationFormat>Widescreen</PresentationFormat>
  <Paragraphs>174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Practice Problem:</vt:lpstr>
      <vt:lpstr>Lecture Outline</vt:lpstr>
      <vt:lpstr>(PCM) Sets (ADT)</vt:lpstr>
      <vt:lpstr>(PCM) Sets in Java</vt:lpstr>
      <vt:lpstr>Set Methods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309</cp:revision>
  <cp:lastPrinted>2022-09-27T21:33:44Z</cp:lastPrinted>
  <dcterms:created xsi:type="dcterms:W3CDTF">2020-06-13T06:27:42Z</dcterms:created>
  <dcterms:modified xsi:type="dcterms:W3CDTF">2025-10-22T17:00:57Z</dcterms:modified>
</cp:coreProperties>
</file>