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12192000" cy="6858000"/>
  <p:notesSz cx="6858000" cy="9144000"/>
  <p:embeddedFontLst>
    <p:embeddedFont>
      <p:font typeface="Consolas" panose="020B0609020204030204" pitchFamily="49" charset="0"/>
      <p:regular r:id="rId18"/>
      <p:bold r:id="rId19"/>
      <p:italic r:id="rId20"/>
      <p:boldItalic r:id="rId21"/>
    </p:embeddedFont>
    <p:embeddedFont>
      <p:font typeface="Montserrat" pitchFamily="2" charset="77"/>
      <p:regular r:id="rId22"/>
      <p:bold r:id="rId23"/>
      <p:italic r:id="rId24"/>
      <p:boldItalic r:id="rId25"/>
    </p:embeddedFont>
    <p:embeddedFont>
      <p:font typeface="Montserrat ExtraBold" panose="00000900000000000000" pitchFamily="2" charset="77"/>
      <p:bold r:id="rId26"/>
      <p:italic r:id="rId27"/>
      <p:boldItalic r:id="rId28"/>
    </p:embeddedFont>
    <p:embeddedFont>
      <p:font typeface="Montserrat SemiBold" panose="00000700000000000000" pitchFamily="2" charset="77"/>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8BF"/>
    <a:srgbClr val="71C9BD"/>
    <a:srgbClr val="83E5D7"/>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9"/>
    <p:restoredTop sz="94694"/>
  </p:normalViewPr>
  <p:slideViewPr>
    <p:cSldViewPr snapToGrid="0">
      <p:cViewPr varScale="1">
        <p:scale>
          <a:sx n="117" d="100"/>
          <a:sy n="117" d="100"/>
        </p:scale>
        <p:origin x="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customschemas.google.com/relationships/presentationmetadata" Target="meta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21267VkywPpFSeWDnuRnoj"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07</a:t>
            </a:r>
            <a:endParaRPr/>
          </a:p>
        </p:txBody>
      </p:sp>
      <p:sp>
        <p:nvSpPr>
          <p:cNvPr id="21" name="Google Shape;21;p18"/>
          <p:cNvSpPr/>
          <p:nvPr/>
        </p:nvSpPr>
        <p:spPr>
          <a:xfrm>
            <a:off x="7124352" y="1251643"/>
            <a:ext cx="5250244" cy="5369600"/>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spcBef>
                <a:spcPts val="0"/>
              </a:spcBef>
              <a:spcAft>
                <a:spcPts val="0"/>
              </a:spcAft>
              <a:buNone/>
            </a:pPr>
            <a:endParaRPr sz="1200" b="1" i="0" dirty="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dirty="0" err="1">
                <a:solidFill>
                  <a:srgbClr val="595959"/>
                </a:solidFill>
                <a:latin typeface="Montserrat SemiBold"/>
                <a:ea typeface="Montserrat SemiBold"/>
                <a:cs typeface="Montserrat SemiBold"/>
                <a:sym typeface="Montserrat SemiBold"/>
              </a:rPr>
              <a:t>sli.do</a:t>
            </a:r>
            <a:r>
              <a:rPr lang="en-US" sz="2000" b="0" i="0" dirty="0">
                <a:solidFill>
                  <a:srgbClr val="595959"/>
                </a:solidFill>
                <a:latin typeface="Montserrat SemiBold"/>
                <a:ea typeface="Montserrat SemiBold"/>
                <a:cs typeface="Montserrat SemiBold"/>
                <a:sym typeface="Montserrat SemiBold"/>
              </a:rPr>
              <a:t>    #cse122 </a:t>
            </a:r>
            <a:endParaRPr dirty="0"/>
          </a:p>
        </p:txBody>
      </p:sp>
      <p:sp>
        <p:nvSpPr>
          <p:cNvPr id="26" name="Google Shape;26;p18"/>
          <p:cNvSpPr/>
          <p:nvPr/>
        </p:nvSpPr>
        <p:spPr>
          <a:xfrm>
            <a:off x="2950313" y="5594680"/>
            <a:ext cx="1218438" cy="1223089"/>
          </a:xfrm>
          <a:prstGeom prst="roundRect">
            <a:avLst>
              <a:gd name="adj" fmla="val 445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96;p1">
            <a:extLst>
              <a:ext uri="{FF2B5EF4-FFF2-40B4-BE49-F238E27FC236}">
                <a16:creationId xmlns:a16="http://schemas.microsoft.com/office/drawing/2014/main" id="{050EF5D9-CB27-B855-4A3E-489372BD37C5}"/>
              </a:ext>
            </a:extLst>
          </p:cNvPr>
          <p:cNvSpPr txBox="1"/>
          <p:nvPr userDrawn="1"/>
        </p:nvSpPr>
        <p:spPr>
          <a:xfrm>
            <a:off x="7226456" y="4606902"/>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5" name="Google Shape;97;p1">
            <a:extLst>
              <a:ext uri="{FF2B5EF4-FFF2-40B4-BE49-F238E27FC236}">
                <a16:creationId xmlns:a16="http://schemas.microsoft.com/office/drawing/2014/main" id="{03E721AB-2C9D-9EC2-219B-EE332A5C8F6D}"/>
              </a:ext>
            </a:extLst>
          </p:cNvPr>
          <p:cNvSpPr txBox="1"/>
          <p:nvPr userDrawn="1"/>
        </p:nvSpPr>
        <p:spPr>
          <a:xfrm>
            <a:off x="7226456" y="4867514"/>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4" name="Google Shape;47;p21">
            <a:extLst>
              <a:ext uri="{FF2B5EF4-FFF2-40B4-BE49-F238E27FC236}">
                <a16:creationId xmlns:a16="http://schemas.microsoft.com/office/drawing/2014/main" id="{6C4EBCED-8AC7-71AB-B282-00710FE22364}"/>
              </a:ext>
            </a:extLst>
          </p:cNvPr>
          <p:cNvSpPr/>
          <p:nvPr userDrawn="1"/>
        </p:nvSpPr>
        <p:spPr>
          <a:xfrm>
            <a:off x="3003546" y="5652102"/>
            <a:ext cx="1111254" cy="1114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98;p1">
            <a:extLst>
              <a:ext uri="{FF2B5EF4-FFF2-40B4-BE49-F238E27FC236}">
                <a16:creationId xmlns:a16="http://schemas.microsoft.com/office/drawing/2014/main" id="{92E86D9D-6457-3DA5-3546-666DCD93C3D3}"/>
              </a:ext>
            </a:extLst>
          </p:cNvPr>
          <p:cNvSpPr txBox="1"/>
          <p:nvPr userDrawn="1"/>
        </p:nvSpPr>
        <p:spPr>
          <a:xfrm>
            <a:off x="8316295" y="4590878"/>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Elba Garza</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9" name="Google Shape;99;p1">
            <a:extLst>
              <a:ext uri="{FF2B5EF4-FFF2-40B4-BE49-F238E27FC236}">
                <a16:creationId xmlns:a16="http://schemas.microsoft.com/office/drawing/2014/main" id="{7E299F4A-F1AA-6D0A-244C-E4EFEA923D9E}"/>
              </a:ext>
            </a:extLst>
          </p:cNvPr>
          <p:cNvSpPr txBox="1"/>
          <p:nvPr userDrawn="1"/>
        </p:nvSpPr>
        <p:spPr>
          <a:xfrm>
            <a:off x="8275471" y="4872525"/>
            <a:ext cx="3737319"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Sreshta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William</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Arjun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Rohan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Andrew</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Saachi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Ava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Merav</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Vrinda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Shreya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Wesley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Isis</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Colin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Medha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Shivani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Naomi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Hanna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David</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Sushma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Rio</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Nicolae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Ivory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Yang</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Cady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Katharine</a:t>
            </a:r>
            <a:endParaRPr sz="1000" kern="0" dirty="0">
              <a:solidFill>
                <a:srgbClr val="535353"/>
              </a:solidFill>
              <a:latin typeface="Montserrat SemiBold"/>
              <a:ea typeface="Montserrat SemiBold"/>
              <a:cs typeface="Montserrat SemiBold"/>
              <a:sym typeface="Montserrat SemiBold"/>
            </a:endParaRPr>
          </a:p>
        </p:txBody>
      </p:sp>
      <p:sp>
        <p:nvSpPr>
          <p:cNvPr id="10" name="Google Shape;95;p1">
            <a:extLst>
              <a:ext uri="{FF2B5EF4-FFF2-40B4-BE49-F238E27FC236}">
                <a16:creationId xmlns:a16="http://schemas.microsoft.com/office/drawing/2014/main" id="{78735C91-F215-A83B-1565-3F4B943392E0}"/>
              </a:ext>
            </a:extLst>
          </p:cNvPr>
          <p:cNvSpPr txBox="1"/>
          <p:nvPr userDrawn="1"/>
        </p:nvSpPr>
        <p:spPr>
          <a:xfrm>
            <a:off x="7522814" y="4007494"/>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rPr>
              <a:t>122 25au Lecture Tunes</a:t>
            </a:r>
            <a:r>
              <a:rPr lang="fr-FR" sz="2200" u="sng" dirty="0">
                <a:solidFill>
                  <a:srgbClr val="0563C1"/>
                </a:solidFill>
                <a:latin typeface="Calibri"/>
                <a:ea typeface="Calibri"/>
                <a:cs typeface="Calibri"/>
                <a:sym typeface="Calibri"/>
              </a:rPr>
              <a:t> 🪩</a:t>
            </a:r>
            <a:endParaRPr dirty="0">
              <a:solidFill>
                <a:srgbClr val="0563C1"/>
              </a:solidFil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7"/>
          <p:cNvPicPr preferRelativeResize="0"/>
          <p:nvPr/>
        </p:nvPicPr>
        <p:blipFill rotWithShape="1">
          <a:blip r:embed="rId9">
            <a:alphaModFix/>
          </a:blip>
          <a:srcRect/>
          <a:stretch/>
        </p:blipFill>
        <p:spPr>
          <a:xfrm>
            <a:off x="29763" y="29972"/>
            <a:ext cx="2150721" cy="169037"/>
          </a:xfrm>
          <a:prstGeom prst="rect">
            <a:avLst/>
          </a:prstGeom>
          <a:noFill/>
          <a:ln>
            <a:noFill/>
          </a:ln>
        </p:spPr>
      </p:pic>
      <p:sp>
        <p:nvSpPr>
          <p:cNvPr id="15" name="Google Shape;15;p17"/>
          <p:cNvSpPr txBox="1"/>
          <p:nvPr/>
        </p:nvSpPr>
        <p:spPr>
          <a:xfrm>
            <a:off x="10501047" y="7913"/>
            <a:ext cx="162242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dirty="0">
                <a:solidFill>
                  <a:schemeClr val="lt1"/>
                </a:solidFill>
                <a:latin typeface="Montserrat SemiBold"/>
                <a:ea typeface="Montserrat SemiBold"/>
                <a:cs typeface="Montserrat SemiBold"/>
                <a:sym typeface="Montserrat SemiBold"/>
              </a:rPr>
              <a:t>CSE 122 Autumn 2025</a:t>
            </a:r>
            <a:endParaRPr dirty="0"/>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07: Stacks &amp;  Queues Practice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gle/iSmK6C31t55YnqPu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err="1">
                <a:solidFill>
                  <a:srgbClr val="3F3F3F"/>
                </a:solidFill>
                <a:latin typeface="Calibri"/>
                <a:ea typeface="Calibri"/>
                <a:cs typeface="Calibri"/>
                <a:sym typeface="Calibri"/>
              </a:rPr>
              <a:t>Slido</a:t>
            </a:r>
            <a:r>
              <a:rPr lang="en-US" sz="2200" b="1" i="1" dirty="0">
                <a:solidFill>
                  <a:srgbClr val="3F3F3F"/>
                </a:solidFill>
                <a:latin typeface="Calibri"/>
                <a:ea typeface="Calibri"/>
                <a:cs typeface="Calibri"/>
                <a:sym typeface="Calibri"/>
              </a:rPr>
              <a:t> vote &amp; chat with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What food could you only eat happily for the rest of your life?</a:t>
            </a:r>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5" name="Rectangle 4">
            <a:extLst>
              <a:ext uri="{FF2B5EF4-FFF2-40B4-BE49-F238E27FC236}">
                <a16:creationId xmlns:a16="http://schemas.microsoft.com/office/drawing/2014/main" id="{0033A136-8C46-7B28-993A-A3B8C9A5CFCE}"/>
              </a:ext>
            </a:extLst>
          </p:cNvPr>
          <p:cNvSpPr/>
          <p:nvPr/>
        </p:nvSpPr>
        <p:spPr>
          <a:xfrm>
            <a:off x="3030583" y="5669280"/>
            <a:ext cx="1066752" cy="1077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091A766-220E-35BC-DAFC-3A20CB26735B}"/>
              </a:ext>
            </a:extLst>
          </p:cNvPr>
          <p:cNvPicPr>
            <a:picLocks noChangeAspect="1"/>
          </p:cNvPicPr>
          <p:nvPr/>
        </p:nvPicPr>
        <p:blipFill>
          <a:blip r:embed="rId3"/>
          <a:stretch>
            <a:fillRect/>
          </a:stretch>
        </p:blipFill>
        <p:spPr>
          <a:xfrm>
            <a:off x="3020241" y="5669280"/>
            <a:ext cx="1077094" cy="1077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a:t>
            </a:r>
            <a:r>
              <a:rPr lang="en-US" dirty="0">
                <a:solidFill>
                  <a:schemeClr val="tx1"/>
                </a:solidFill>
                <a:latin typeface="Consolas" panose="020B0609020204030204" pitchFamily="49" charset="0"/>
                <a:cs typeface="Consolas" panose="020B0609020204030204" pitchFamily="49" charset="0"/>
              </a:rPr>
              <a:t>s</a:t>
            </a:r>
            <a:r>
              <a:rPr lang="en-US" dirty="0">
                <a:solidFill>
                  <a:schemeClr val="tx1"/>
                </a:solidFill>
                <a:latin typeface="Calibri" panose="020F0502020204030204" pitchFamily="34" charset="0"/>
                <a:cs typeface="Calibri" panose="020F0502020204030204" pitchFamily="34" charset="0"/>
              </a:rPr>
              <a:t>,</a:t>
            </a:r>
            <a:r>
              <a:rPr lang="en-US" dirty="0"/>
              <a:t> of integers as a parameter and returns a copy, </a:t>
            </a:r>
            <a:r>
              <a:rPr lang="en-US" dirty="0">
                <a:solidFill>
                  <a:schemeClr val="tx1"/>
                </a:solidFill>
                <a:latin typeface="Consolas" panose="020B0609020204030204" pitchFamily="49" charset="0"/>
                <a:cs typeface="Consolas" panose="020B0609020204030204" pitchFamily="49" charset="0"/>
              </a:rPr>
              <a:t>s2</a:t>
            </a:r>
            <a:r>
              <a:rPr lang="en-US" dirty="0"/>
              <a:t>,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a:t>
            </a:r>
            <a:r>
              <a:rPr lang="en-US" u="sng" dirty="0"/>
              <a:t>must</a:t>
            </a:r>
            <a:r>
              <a:rPr lang="en-US" dirty="0"/>
              <a: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Sometimes we want to limit someone’s input into our method to “valid” options we define</a:t>
            </a:r>
            <a:endParaRPr/>
          </a:p>
          <a:p>
            <a:pPr marL="685800" lvl="1" indent="-228600" algn="l" rtl="0">
              <a:lnSpc>
                <a:spcPct val="90000"/>
              </a:lnSpc>
              <a:spcBef>
                <a:spcPts val="500"/>
              </a:spcBef>
              <a:spcAft>
                <a:spcPts val="0"/>
              </a:spcAft>
              <a:buClr>
                <a:schemeClr val="dk1"/>
              </a:buClr>
              <a:buSzPts val="2400"/>
              <a:buChar char="-"/>
            </a:pPr>
            <a:r>
              <a:rPr lang="en-US"/>
              <a:t>Previously printed out “hey don’t do that” messages which isn’t great…</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800"/>
              <a:buChar char="•"/>
            </a:pPr>
            <a:r>
              <a:rPr lang="en-US"/>
              <a:t>Allow us to “fail fast” and immediately halt execution</a:t>
            </a:r>
            <a:endParaRPr/>
          </a:p>
          <a:p>
            <a:pPr marL="228600" lvl="0" indent="-228600" algn="l" rtl="0">
              <a:lnSpc>
                <a:spcPct val="90000"/>
              </a:lnSpc>
              <a:spcBef>
                <a:spcPts val="1000"/>
              </a:spcBef>
              <a:spcAft>
                <a:spcPts val="0"/>
              </a:spcAft>
              <a:buClr>
                <a:schemeClr val="dk1"/>
              </a:buClr>
              <a:buSzPts val="2800"/>
              <a:buChar char="•"/>
            </a:pPr>
            <a:r>
              <a:rPr lang="en-US"/>
              <a:t>No longer need to wrap code in conditionals</a:t>
            </a:r>
            <a:endParaRPr/>
          </a:p>
          <a:p>
            <a:pPr marL="228600" lvl="0" indent="-228600" algn="l" rtl="0">
              <a:lnSpc>
                <a:spcPct val="90000"/>
              </a:lnSpc>
              <a:spcBef>
                <a:spcPts val="1000"/>
              </a:spcBef>
              <a:spcAft>
                <a:spcPts val="0"/>
              </a:spcAft>
              <a:buClr>
                <a:schemeClr val="dk1"/>
              </a:buClr>
              <a:buSzPts val="2800"/>
              <a:buChar char="•"/>
            </a:pPr>
            <a:r>
              <a:rPr lang="en-US"/>
              <a:t>Can include custom error messages about what went wrong</a:t>
            </a:r>
            <a:endParaRPr/>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F00DB"/>
                </a:solidFill>
                <a:latin typeface="Consolas"/>
                <a:ea typeface="Consolas"/>
                <a:cs typeface="Consolas"/>
                <a:sym typeface="Consolas"/>
              </a:rPr>
              <a:t>if</a:t>
            </a:r>
            <a:r>
              <a:rPr lang="en-US" sz="2400">
                <a:solidFill>
                  <a:schemeClr val="dk1"/>
                </a:solidFill>
                <a:latin typeface="Consolas"/>
                <a:ea typeface="Consolas"/>
                <a:cs typeface="Consolas"/>
                <a:sym typeface="Consolas"/>
              </a:rPr>
              <a:t> (</a:t>
            </a:r>
            <a:r>
              <a:rPr lang="en-US" sz="2400">
                <a:solidFill>
                  <a:srgbClr val="757070"/>
                </a:solidFill>
                <a:latin typeface="Consolas"/>
                <a:ea typeface="Consolas"/>
                <a:cs typeface="Consolas"/>
                <a:sym typeface="Consolas"/>
              </a:rPr>
              <a:t>/* invalid input */</a:t>
            </a:r>
            <a:r>
              <a:rPr lang="en-US" sz="2400">
                <a:solidFill>
                  <a:schemeClr val="dk1"/>
                </a:solidFill>
                <a:latin typeface="Consolas"/>
                <a:ea typeface="Consolas"/>
                <a:cs typeface="Consolas"/>
                <a:sym typeface="Consolas"/>
              </a:rPr>
              <a:t>) {</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r>
              <a:rPr lang="en-US" sz="2400">
                <a:solidFill>
                  <a:srgbClr val="AF00DB"/>
                </a:solidFill>
                <a:latin typeface="Consolas"/>
                <a:ea typeface="Consolas"/>
                <a:cs typeface="Consolas"/>
                <a:sym typeface="Consolas"/>
              </a:rPr>
              <a:t>throw new </a:t>
            </a:r>
            <a:r>
              <a:rPr lang="en-US" sz="2400">
                <a:solidFill>
                  <a:srgbClr val="795E26"/>
                </a:solidFill>
                <a:latin typeface="Consolas"/>
                <a:ea typeface="Consolas"/>
                <a:cs typeface="Consolas"/>
                <a:sym typeface="Consolas"/>
              </a:rPr>
              <a:t>IllegalArgumentException</a:t>
            </a:r>
            <a:r>
              <a:rPr lang="en-US" sz="2400">
                <a:solidFill>
                  <a:schemeClr val="dk1"/>
                </a:solidFill>
                <a:latin typeface="Consolas"/>
                <a:ea typeface="Consolas"/>
                <a:cs typeface="Consolas"/>
                <a:sym typeface="Consolas"/>
              </a:rPr>
              <a:t>(</a:t>
            </a:r>
            <a:r>
              <a:rPr lang="en-US" sz="2400">
                <a:solidFill>
                  <a:srgbClr val="00B050"/>
                </a:solidFill>
                <a:latin typeface="Consolas"/>
                <a:ea typeface="Consolas"/>
                <a:cs typeface="Consolas"/>
                <a:sym typeface="Consolas"/>
              </a:rPr>
              <a:t>"Error Message"</a:t>
            </a:r>
            <a:r>
              <a:rPr lang="en-US" sz="2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endParaRPr/>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Write a method called </a:t>
            </a:r>
            <a:r>
              <a:rPr lang="en-US" dirty="0" err="1">
                <a:latin typeface="Consolas"/>
                <a:ea typeface="Consolas"/>
                <a:cs typeface="Consolas"/>
                <a:sym typeface="Consolas"/>
              </a:rPr>
              <a:t>spliceStack</a:t>
            </a:r>
            <a:r>
              <a:rPr lang="en-US" dirty="0"/>
              <a:t> that takes as parameters a stack of integers </a:t>
            </a:r>
            <a:r>
              <a:rPr lang="en-US" dirty="0">
                <a:latin typeface="Consolas"/>
                <a:ea typeface="Consolas"/>
                <a:cs typeface="Consolas"/>
                <a:sym typeface="Consolas"/>
              </a:rPr>
              <a:t>s</a:t>
            </a:r>
            <a:r>
              <a:rPr lang="en-US" dirty="0"/>
              <a:t>, a start position </a:t>
            </a:r>
            <a:r>
              <a:rPr lang="en-US" dirty="0" err="1">
                <a:latin typeface="Consolas"/>
                <a:ea typeface="Consolas"/>
                <a:cs typeface="Consolas"/>
                <a:sym typeface="Consolas"/>
              </a:rPr>
              <a:t>i</a:t>
            </a:r>
            <a:r>
              <a:rPr lang="en-US" dirty="0"/>
              <a:t>, and an ending position </a:t>
            </a:r>
            <a:r>
              <a:rPr lang="en-US" dirty="0">
                <a:latin typeface="Consolas"/>
                <a:ea typeface="Consolas"/>
                <a:cs typeface="Consolas"/>
                <a:sym typeface="Consolas"/>
              </a:rPr>
              <a:t>j</a:t>
            </a:r>
            <a:r>
              <a:rPr lang="en-US" dirty="0"/>
              <a:t>, and that removes a sequence of elements from </a:t>
            </a:r>
            <a:r>
              <a:rPr lang="en-US" dirty="0">
                <a:latin typeface="Consolas"/>
                <a:ea typeface="Consolas"/>
                <a:cs typeface="Consolas"/>
                <a:sym typeface="Consolas"/>
              </a:rPr>
              <a:t>s</a:t>
            </a:r>
            <a:r>
              <a:rPr lang="en-US" dirty="0"/>
              <a:t> starting at the </a:t>
            </a:r>
            <a:r>
              <a:rPr lang="en-US" dirty="0" err="1">
                <a:latin typeface="Consolas"/>
                <a:ea typeface="Consolas"/>
                <a:cs typeface="Consolas"/>
                <a:sym typeface="Consolas"/>
              </a:rPr>
              <a:t>i</a:t>
            </a:r>
            <a:r>
              <a:rPr lang="en-US" dirty="0" err="1"/>
              <a:t>’th</a:t>
            </a:r>
            <a:r>
              <a:rPr lang="en-US" dirty="0"/>
              <a:t> element from the bottom of the stack up to (but </a:t>
            </a:r>
            <a:r>
              <a:rPr lang="en-US" u="sng" dirty="0"/>
              <a:t>not including</a:t>
            </a:r>
            <a:r>
              <a:rPr lang="en-US" dirty="0"/>
              <a:t>) the </a:t>
            </a:r>
            <a:r>
              <a:rPr lang="en-US" dirty="0" err="1">
                <a:latin typeface="Consolas"/>
                <a:ea typeface="Consolas"/>
                <a:cs typeface="Consolas"/>
                <a:sym typeface="Consolas"/>
              </a:rPr>
              <a:t>j</a:t>
            </a:r>
            <a:r>
              <a:rPr lang="en-US" dirty="0" err="1"/>
              <a:t>’th</a:t>
            </a:r>
            <a:r>
              <a:rPr lang="en-US" dirty="0"/>
              <a:t> element from the bottom of the stack (where position 0 is the bottom of the stack), returning these values in a new stack, </a:t>
            </a:r>
            <a:r>
              <a:rPr lang="en-US" dirty="0">
                <a:latin typeface="Consolas" panose="020B0609020204030204" pitchFamily="49" charset="0"/>
                <a:cs typeface="Consolas" panose="020B0609020204030204" pitchFamily="49" charset="0"/>
              </a:rPr>
              <a:t>s2</a:t>
            </a:r>
            <a:r>
              <a:rPr lang="en-US" dirty="0"/>
              <a:t>. The ordering of elements in both stacks should be preserved.</a:t>
            </a:r>
            <a:endParaRPr dirty="0"/>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extLst>
              <p:ext uri="{D42A27DB-BD31-4B8C-83A1-F6EECF244321}">
                <p14:modId xmlns:p14="http://schemas.microsoft.com/office/powerpoint/2010/main" val="2075574499"/>
              </p:ext>
            </p:extLst>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3</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1</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6A58BF"/>
                </a:solidFill>
                <a:latin typeface="Consolas"/>
                <a:ea typeface="Consolas"/>
                <a:cs typeface="Consolas"/>
                <a:sym typeface="Consolas"/>
              </a:rPr>
              <a:t>spliceStack</a:t>
            </a:r>
            <a:r>
              <a:rPr lang="en-US" sz="2400" dirty="0">
                <a:solidFill>
                  <a:srgbClr val="6A58BF"/>
                </a:solidFill>
                <a:latin typeface="Consolas"/>
                <a:ea typeface="Consolas"/>
                <a:cs typeface="Consolas"/>
                <a:sym typeface="Consolas"/>
              </a:rPr>
              <a:t>(s, 1, 3)</a:t>
            </a:r>
            <a:endParaRPr sz="1000" dirty="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6A58BF"/>
                </a:solidFill>
                <a:latin typeface="Calibri"/>
                <a:ea typeface="Calibri"/>
                <a:cs typeface="Calibri"/>
                <a:sym typeface="Calibri"/>
              </a:rPr>
              <a:t>New stack </a:t>
            </a:r>
            <a:r>
              <a:rPr lang="en-US" sz="2000" dirty="0">
                <a:solidFill>
                  <a:srgbClr val="6A58BF"/>
                </a:solidFill>
                <a:latin typeface="Consolas" panose="020B0609020204030204" pitchFamily="49" charset="0"/>
                <a:ea typeface="Calibri"/>
                <a:cs typeface="Consolas" panose="020B0609020204030204" pitchFamily="49" charset="0"/>
                <a:sym typeface="Calibri"/>
              </a:rPr>
              <a:t>s2</a:t>
            </a:r>
            <a:r>
              <a:rPr lang="en-US" sz="2000" dirty="0">
                <a:solidFill>
                  <a:srgbClr val="6A58BF"/>
                </a:solidFill>
                <a:latin typeface="Calibri"/>
                <a:ea typeface="Calibri"/>
                <a:cs typeface="Calibri"/>
                <a:sym typeface="Calibri"/>
              </a:rPr>
              <a:t> returned by method</a:t>
            </a:r>
            <a:endParaRPr dirty="0"/>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extLst>
              <p:ext uri="{D42A27DB-BD31-4B8C-83A1-F6EECF244321}">
                <p14:modId xmlns:p14="http://schemas.microsoft.com/office/powerpoint/2010/main" val="1426373509"/>
              </p:ext>
            </p:extLst>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marL="0" lvl="0" indent="-228600" algn="l" rtl="0">
              <a:lnSpc>
                <a:spcPct val="90000"/>
              </a:lnSpc>
              <a:spcBef>
                <a:spcPts val="0"/>
              </a:spcBef>
              <a:spcAft>
                <a:spcPts val="300"/>
              </a:spcAft>
              <a:buClr>
                <a:schemeClr val="dk1"/>
              </a:buClr>
              <a:buSzPts val="3600"/>
              <a:buChar char="•"/>
            </a:pPr>
            <a:r>
              <a:rPr lang="en-US" sz="3200" dirty="0"/>
              <a:t>Creative Project 1 was due yesterday, how’d it go? </a:t>
            </a:r>
          </a:p>
          <a:p>
            <a:pPr marL="0" lvl="0" indent="-228600" algn="l" rtl="0">
              <a:lnSpc>
                <a:spcPct val="90000"/>
              </a:lnSpc>
              <a:spcBef>
                <a:spcPts val="0"/>
              </a:spcBef>
              <a:spcAft>
                <a:spcPts val="300"/>
              </a:spcAft>
              <a:buClr>
                <a:schemeClr val="dk1"/>
              </a:buClr>
              <a:buSzPts val="3600"/>
              <a:buChar char="•"/>
            </a:pPr>
            <a:r>
              <a:rPr lang="en-US" sz="3200" dirty="0"/>
              <a:t>Programming Assignment 1 releasing later tonight</a:t>
            </a:r>
            <a:endParaRPr sz="2400" dirty="0"/>
          </a:p>
          <a:p>
            <a:pPr marL="457200" lvl="2" indent="-228600">
              <a:spcAft>
                <a:spcPts val="300"/>
              </a:spcAft>
              <a:buSzPts val="3200"/>
            </a:pPr>
            <a:r>
              <a:rPr lang="en-US" sz="2400" dirty="0"/>
              <a:t>Focusing on Stacks and Queues!</a:t>
            </a:r>
            <a:endParaRPr sz="2400" dirty="0"/>
          </a:p>
          <a:p>
            <a:pPr marL="0" lvl="0" indent="-228600" algn="l" rtl="0">
              <a:lnSpc>
                <a:spcPct val="90000"/>
              </a:lnSpc>
              <a:spcBef>
                <a:spcPts val="1000"/>
              </a:spcBef>
              <a:spcAft>
                <a:spcPts val="300"/>
              </a:spcAft>
              <a:buClr>
                <a:schemeClr val="dk1"/>
              </a:buClr>
              <a:buSzPts val="3600"/>
              <a:buChar char="•"/>
            </a:pPr>
            <a:r>
              <a:rPr lang="en-US" sz="3200" dirty="0">
                <a:hlinkClick r:id="rId3"/>
              </a:rPr>
              <a:t>Resubmission Cycle 1</a:t>
            </a:r>
            <a:r>
              <a:rPr lang="en-US" sz="3200" dirty="0"/>
              <a:t> form posted!</a:t>
            </a:r>
            <a:endParaRPr sz="2400" dirty="0"/>
          </a:p>
          <a:p>
            <a:pPr marL="457200" lvl="2" indent="-228600">
              <a:spcAft>
                <a:spcPts val="300"/>
              </a:spcAft>
              <a:buSzPts val="2800"/>
            </a:pPr>
            <a:r>
              <a:rPr lang="en-US" sz="2400" dirty="0"/>
              <a:t>Due October 21</a:t>
            </a:r>
            <a:r>
              <a:rPr lang="en-US" sz="2400" baseline="30000" dirty="0"/>
              <a:t>st</a:t>
            </a:r>
            <a:r>
              <a:rPr lang="en-US" sz="2400" dirty="0"/>
              <a:t> by 11:59pm PT</a:t>
            </a:r>
            <a:endParaRPr sz="2400" dirty="0"/>
          </a:p>
          <a:p>
            <a:pPr marL="457200" lvl="2" indent="-228600">
              <a:spcAft>
                <a:spcPts val="300"/>
              </a:spcAft>
              <a:buSzPts val="2800"/>
            </a:pPr>
            <a:r>
              <a:rPr lang="en-US" sz="2400" dirty="0"/>
              <a:t>Eligible assignments: C0, P0</a:t>
            </a:r>
          </a:p>
          <a:p>
            <a:pPr marL="0" indent="0">
              <a:spcBef>
                <a:spcPts val="500"/>
              </a:spcBef>
              <a:spcAft>
                <a:spcPts val="300"/>
              </a:spcAft>
              <a:buSzPts val="2800"/>
              <a:buNone/>
            </a:pPr>
            <a:endParaRPr sz="2400"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 collections are </a:t>
            </a:r>
            <a:r>
              <a:rPr lang="en-US" u="sng" dirty="0"/>
              <a:t>constrained</a:t>
            </a:r>
            <a:r>
              <a:rPr lang="en-US" dirty="0"/>
              <a:t>, only use optimized operations</a:t>
            </a:r>
            <a:endParaRPr dirty="0"/>
          </a:p>
          <a:p>
            <a:pPr marL="685800" lvl="1" indent="-228600" algn="l" rtl="0">
              <a:lnSpc>
                <a:spcPct val="90000"/>
              </a:lnSpc>
              <a:spcBef>
                <a:spcPts val="500"/>
              </a:spcBef>
              <a:spcAft>
                <a:spcPts val="0"/>
              </a:spcAft>
              <a:buClr>
                <a:schemeClr val="dk1"/>
              </a:buClr>
              <a:buSzPts val="2400"/>
              <a:buChar char="-"/>
            </a:pPr>
            <a:r>
              <a:rPr lang="en-US" b="1" dirty="0"/>
              <a:t>Stack: </a:t>
            </a:r>
            <a:r>
              <a:rPr lang="en-US" dirty="0"/>
              <a:t>retrieves elements in reverse order as added</a:t>
            </a:r>
            <a:endParaRPr dirty="0"/>
          </a:p>
          <a:p>
            <a:pPr marL="685800" lvl="1" indent="-228600" algn="l" rtl="0">
              <a:lnSpc>
                <a:spcPct val="90000"/>
              </a:lnSpc>
              <a:spcBef>
                <a:spcPts val="500"/>
              </a:spcBef>
              <a:spcAft>
                <a:spcPts val="0"/>
              </a:spcAft>
              <a:buClr>
                <a:schemeClr val="dk1"/>
              </a:buClr>
              <a:buSzPts val="2400"/>
              <a:buChar char="-"/>
            </a:pPr>
            <a:r>
              <a:rPr lang="en-US" b="1" dirty="0"/>
              <a:t>Queue: </a:t>
            </a:r>
            <a:r>
              <a:rPr lang="en-US" dirty="0"/>
              <a:t>retrieves elements in same order as added</a:t>
            </a:r>
            <a:endParaRPr b="1" dirty="0"/>
          </a:p>
          <a:p>
            <a:pPr marL="0" lvl="0" indent="0" algn="l" rtl="0">
              <a:lnSpc>
                <a:spcPct val="90000"/>
              </a:lnSpc>
              <a:spcBef>
                <a:spcPts val="1000"/>
              </a:spcBef>
              <a:spcAft>
                <a:spcPts val="0"/>
              </a:spcAft>
              <a:buClr>
                <a:schemeClr val="dk1"/>
              </a:buClr>
              <a:buSzPts val="2800"/>
              <a:buNone/>
            </a:pPr>
            <a:endParaRPr b="1" dirty="0"/>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3</a:t>
                      </a:r>
                      <a:endParaRPr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7363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add</a:t>
            </a:r>
            <a:endParaRPr b="1" dirty="0">
              <a:solidFill>
                <a:srgbClr val="71C9BD"/>
              </a:solidFill>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5962786" y="4301897"/>
            <a:ext cx="11653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remove</a:t>
            </a:r>
            <a:endParaRPr b="1" dirty="0">
              <a:solidFill>
                <a:srgbClr val="71C9BD"/>
              </a:solidFill>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83294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pop</a:t>
            </a:r>
            <a:endParaRPr b="1" dirty="0">
              <a:solidFill>
                <a:srgbClr val="FF2F92"/>
              </a:solidFill>
            </a:endParaRPr>
          </a:p>
        </p:txBody>
      </p:sp>
      <p:sp>
        <p:nvSpPr>
          <p:cNvPr id="106" name="Google Shape;106;p5"/>
          <p:cNvSpPr txBox="1"/>
          <p:nvPr/>
        </p:nvSpPr>
        <p:spPr>
          <a:xfrm>
            <a:off x="1738865" y="3032125"/>
            <a:ext cx="99536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push</a:t>
            </a:r>
            <a:endParaRPr b="1" dirty="0">
              <a:solidFill>
                <a:srgbClr val="FF2F92"/>
              </a:solidFill>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15155" y="5263323"/>
            <a:ext cx="119404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71C9BD"/>
                </a:solidFill>
                <a:latin typeface="Tahoma"/>
                <a:ea typeface="Tahoma"/>
                <a:cs typeface="Tahoma"/>
                <a:sym typeface="Tahoma"/>
              </a:rPr>
              <a:t>peek</a:t>
            </a:r>
            <a:endParaRPr sz="1800" b="1" dirty="0">
              <a:solidFill>
                <a:srgbClr val="71C9BD"/>
              </a:solidFill>
              <a:latin typeface="Calibri"/>
              <a:ea typeface="Calibri"/>
              <a:cs typeface="Calibri"/>
              <a:sym typeface="Calibri"/>
            </a:endParaRPr>
          </a:p>
        </p:txBody>
      </p:sp>
      <p:sp>
        <p:nvSpPr>
          <p:cNvPr id="109" name="Google Shape;109;p5"/>
          <p:cNvSpPr txBox="1"/>
          <p:nvPr/>
        </p:nvSpPr>
        <p:spPr>
          <a:xfrm>
            <a:off x="3611805" y="4383757"/>
            <a:ext cx="13085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FF2F92"/>
                </a:solidFill>
                <a:latin typeface="Tahoma"/>
                <a:ea typeface="Tahoma"/>
                <a:cs typeface="Tahoma"/>
                <a:sym typeface="Tahoma"/>
              </a:rPr>
              <a:t>peek</a:t>
            </a:r>
            <a:endParaRPr sz="1800" b="1" dirty="0">
              <a:solidFill>
                <a:srgbClr val="FF2F9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 their own, Stacks &amp; Queues are</a:t>
            </a:r>
            <a:br>
              <a:rPr lang="en-US" dirty="0"/>
            </a:br>
            <a:r>
              <a:rPr lang="en-US" dirty="0"/>
              <a:t>quite simple with practice</a:t>
            </a:r>
            <a:br>
              <a:rPr lang="en-US" dirty="0"/>
            </a:br>
            <a:r>
              <a:rPr lang="en-US" dirty="0"/>
              <a:t>(few methods, simple model)</a:t>
            </a:r>
            <a:endParaRPr dirty="0"/>
          </a:p>
          <a:p>
            <a:pPr marL="228600" lvl="0" indent="-228600" algn="l" rtl="0">
              <a:lnSpc>
                <a:spcPct val="90000"/>
              </a:lnSpc>
              <a:spcBef>
                <a:spcPts val="1000"/>
              </a:spcBef>
              <a:spcAft>
                <a:spcPts val="0"/>
              </a:spcAft>
              <a:buClr>
                <a:schemeClr val="dk1"/>
              </a:buClr>
              <a:buSzPts val="2800"/>
              <a:buChar char="•"/>
            </a:pPr>
            <a:r>
              <a:rPr lang="en-US" dirty="0"/>
              <a:t>Some of the problems we ask are</a:t>
            </a:r>
            <a:br>
              <a:rPr lang="en-US" dirty="0"/>
            </a:br>
            <a:r>
              <a:rPr lang="en-US" dirty="0"/>
              <a:t>complex </a:t>
            </a:r>
            <a:r>
              <a:rPr lang="en-US" u="sng" dirty="0"/>
              <a:t>because</a:t>
            </a:r>
            <a:r>
              <a:rPr lang="en-US" i="1" dirty="0"/>
              <a:t> </a:t>
            </a:r>
            <a:r>
              <a:rPr lang="en-US" dirty="0"/>
              <a:t>the tools you have</a:t>
            </a:r>
            <a:br>
              <a:rPr lang="en-US" dirty="0"/>
            </a:br>
            <a:r>
              <a:rPr lang="en-US" dirty="0"/>
              <a:t>to solve them are restrictive</a:t>
            </a:r>
            <a:endParaRPr dirty="0"/>
          </a:p>
          <a:p>
            <a:pPr marL="685800" lvl="1" indent="-228600" algn="l" rtl="0">
              <a:lnSpc>
                <a:spcPct val="90000"/>
              </a:lnSpc>
              <a:spcBef>
                <a:spcPts val="500"/>
              </a:spcBef>
              <a:spcAft>
                <a:spcPts val="0"/>
              </a:spcAft>
              <a:buClr>
                <a:schemeClr val="dk1"/>
              </a:buClr>
              <a:buSzPts val="2400"/>
              <a:buChar char="-"/>
            </a:pPr>
            <a:r>
              <a:rPr lang="en-US" dirty="0">
                <a:latin typeface="Consolas" panose="020B0609020204030204" pitchFamily="49" charset="0"/>
                <a:cs typeface="Consolas" panose="020B0609020204030204" pitchFamily="49" charset="0"/>
              </a:rPr>
              <a:t>sum(Stack)</a:t>
            </a:r>
            <a:r>
              <a:rPr lang="en-US" dirty="0"/>
              <a:t> is hard with a Queue as</a:t>
            </a:r>
            <a:br>
              <a:rPr lang="en-US" dirty="0"/>
            </a:br>
            <a:r>
              <a:rPr lang="en-US" dirty="0"/>
              <a:t>the auxiliary structure</a:t>
            </a:r>
            <a:endParaRPr dirty="0"/>
          </a:p>
          <a:p>
            <a:pPr marL="228600" lvl="0" indent="-228600" algn="l" rtl="0">
              <a:lnSpc>
                <a:spcPct val="90000"/>
              </a:lnSpc>
              <a:spcBef>
                <a:spcPts val="1000"/>
              </a:spcBef>
              <a:spcAft>
                <a:spcPts val="0"/>
              </a:spcAft>
              <a:buClr>
                <a:schemeClr val="dk1"/>
              </a:buClr>
              <a:buSzPts val="2800"/>
              <a:buChar char="•"/>
            </a:pPr>
            <a:r>
              <a:rPr lang="en-US" dirty="0"/>
              <a:t>We challenge you on purpose here</a:t>
            </a:r>
            <a:br>
              <a:rPr lang="en-US" dirty="0"/>
            </a:br>
            <a:r>
              <a:rPr lang="en-US" dirty="0"/>
              <a:t>to practice </a:t>
            </a:r>
            <a:r>
              <a:rPr lang="en-US" b="1" dirty="0"/>
              <a:t>problem solving</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dirty="0"/>
              <a:t>Analogy</a:t>
            </a:r>
            <a:r>
              <a:rPr lang="en-US" dirty="0"/>
              <a:t> – Is this similar to a problem you’ve seen?</a:t>
            </a:r>
            <a:endParaRPr dirty="0"/>
          </a:p>
          <a:p>
            <a:pPr marL="685800" lvl="1" indent="-228600" algn="l" rtl="0">
              <a:lnSpc>
                <a:spcPct val="90000"/>
              </a:lnSpc>
              <a:spcBef>
                <a:spcPts val="500"/>
              </a:spcBef>
              <a:spcAft>
                <a:spcPts val="0"/>
              </a:spcAft>
              <a:buClr>
                <a:schemeClr val="dk1"/>
              </a:buClr>
              <a:buSzPct val="100000"/>
              <a:buChar char="-"/>
            </a:pPr>
            <a:r>
              <a:rPr lang="en-US" dirty="0">
                <a:latin typeface="Consolas" panose="020B0609020204030204" pitchFamily="49" charset="0"/>
                <a:cs typeface="Consolas" panose="020B0609020204030204" pitchFamily="49" charset="0"/>
              </a:rPr>
              <a:t>sum(Stack)</a:t>
            </a:r>
            <a:r>
              <a:rPr lang="en-US" dirty="0"/>
              <a:t> is probably a lot like </a:t>
            </a:r>
            <a:r>
              <a:rPr lang="en-US" dirty="0">
                <a:latin typeface="Consolas" panose="020B0609020204030204" pitchFamily="49" charset="0"/>
                <a:cs typeface="Consolas" panose="020B0609020204030204" pitchFamily="49" charset="0"/>
              </a:rPr>
              <a:t>sum(Queue)</a:t>
            </a:r>
            <a:r>
              <a:rPr lang="en-US" dirty="0"/>
              <a:t>, start there!</a:t>
            </a:r>
            <a:endParaRPr dirty="0"/>
          </a:p>
          <a:p>
            <a:pPr marL="228600" lvl="0" indent="-228600" algn="l" rtl="0">
              <a:lnSpc>
                <a:spcPct val="90000"/>
              </a:lnSpc>
              <a:spcBef>
                <a:spcPts val="1000"/>
              </a:spcBef>
              <a:spcAft>
                <a:spcPts val="0"/>
              </a:spcAft>
              <a:buClr>
                <a:schemeClr val="dk1"/>
              </a:buClr>
              <a:buSzPct val="100000"/>
              <a:buChar char="•"/>
            </a:pPr>
            <a:r>
              <a:rPr lang="en-US" b="1" dirty="0"/>
              <a:t>Brainstorming </a:t>
            </a:r>
            <a:r>
              <a:rPr lang="en-US" dirty="0"/>
              <a:t>– Consider steps to solve problem before writing code</a:t>
            </a:r>
            <a:endParaRPr dirty="0"/>
          </a:p>
          <a:p>
            <a:pPr marL="685800" lvl="1" indent="-228600" algn="l" rtl="0">
              <a:lnSpc>
                <a:spcPct val="90000"/>
              </a:lnSpc>
              <a:spcBef>
                <a:spcPts val="500"/>
              </a:spcBef>
              <a:spcAft>
                <a:spcPts val="0"/>
              </a:spcAft>
              <a:buClr>
                <a:schemeClr val="dk1"/>
              </a:buClr>
              <a:buSzPct val="100000"/>
              <a:buChar char="-"/>
            </a:pPr>
            <a:r>
              <a:rPr lang="en-US" dirty="0"/>
              <a:t>Try to do an example “by hand” → outline steps </a:t>
            </a:r>
            <a:endParaRPr dirty="0"/>
          </a:p>
          <a:p>
            <a:pPr marL="228600" lvl="0" indent="-228600" algn="l" rtl="0">
              <a:lnSpc>
                <a:spcPct val="90000"/>
              </a:lnSpc>
              <a:spcBef>
                <a:spcPts val="1000"/>
              </a:spcBef>
              <a:spcAft>
                <a:spcPts val="0"/>
              </a:spcAft>
              <a:buClr>
                <a:schemeClr val="dk1"/>
              </a:buClr>
              <a:buSzPct val="100000"/>
              <a:buChar char="•"/>
            </a:pPr>
            <a:r>
              <a:rPr lang="en-US" b="1" dirty="0"/>
              <a:t>Solve Sub-Problems</a:t>
            </a:r>
            <a:r>
              <a:rPr lang="en-US" dirty="0"/>
              <a:t> – Is there a smaller part of the problem to solve?</a:t>
            </a:r>
            <a:endParaRPr dirty="0"/>
          </a:p>
          <a:p>
            <a:pPr marL="685800" lvl="1" indent="-228600" algn="l" rtl="0">
              <a:lnSpc>
                <a:spcPct val="90000"/>
              </a:lnSpc>
              <a:spcBef>
                <a:spcPts val="500"/>
              </a:spcBef>
              <a:spcAft>
                <a:spcPts val="0"/>
              </a:spcAft>
              <a:buClr>
                <a:schemeClr val="dk1"/>
              </a:buClr>
              <a:buSzPct val="100000"/>
              <a:buChar char="-"/>
            </a:pPr>
            <a:r>
              <a:rPr lang="en-US" dirty="0"/>
              <a:t>Move to queue first</a:t>
            </a:r>
            <a:endParaRPr dirty="0"/>
          </a:p>
          <a:p>
            <a:pPr marL="228600" lvl="0" indent="-228600" algn="l" rtl="0">
              <a:lnSpc>
                <a:spcPct val="90000"/>
              </a:lnSpc>
              <a:spcBef>
                <a:spcPts val="1000"/>
              </a:spcBef>
              <a:spcAft>
                <a:spcPts val="0"/>
              </a:spcAft>
              <a:buClr>
                <a:schemeClr val="dk1"/>
              </a:buClr>
              <a:buSzPct val="100000"/>
              <a:buChar char="•"/>
            </a:pPr>
            <a:r>
              <a:rPr lang="en-US" b="1" dirty="0"/>
              <a:t>Debugging </a:t>
            </a:r>
            <a:r>
              <a:rPr lang="en-US" dirty="0"/>
              <a:t>– Does your solution behave correctly on the example input.</a:t>
            </a:r>
            <a:endParaRPr dirty="0"/>
          </a:p>
          <a:p>
            <a:pPr marL="685800" lvl="1" indent="-228600" algn="l" rtl="0">
              <a:lnSpc>
                <a:spcPct val="90000"/>
              </a:lnSpc>
              <a:spcBef>
                <a:spcPts val="500"/>
              </a:spcBef>
              <a:spcAft>
                <a:spcPts val="0"/>
              </a:spcAft>
              <a:buClr>
                <a:schemeClr val="dk1"/>
              </a:buClr>
              <a:buSzPct val="100000"/>
              <a:buChar char="-"/>
            </a:pPr>
            <a:r>
              <a:rPr lang="en-US" dirty="0"/>
              <a:t>Test on input from specification</a:t>
            </a:r>
            <a:endParaRPr dirty="0"/>
          </a:p>
          <a:p>
            <a:pPr marL="685800" lvl="1" indent="-228600" algn="l" rtl="0">
              <a:lnSpc>
                <a:spcPct val="90000"/>
              </a:lnSpc>
              <a:spcBef>
                <a:spcPts val="500"/>
              </a:spcBef>
              <a:spcAft>
                <a:spcPts val="0"/>
              </a:spcAft>
              <a:buClr>
                <a:schemeClr val="dk1"/>
              </a:buClr>
              <a:buSzPct val="100000"/>
              <a:buChar char="-"/>
            </a:pPr>
            <a:r>
              <a:rPr lang="en-US" dirty="0"/>
              <a:t>Test edge cases (“What if the Stack is empty?”)</a:t>
            </a:r>
            <a:endParaRPr dirty="0"/>
          </a:p>
          <a:p>
            <a:pPr marL="228600" lvl="0" indent="-228600" algn="l" rtl="0">
              <a:lnSpc>
                <a:spcPct val="90000"/>
              </a:lnSpc>
              <a:spcBef>
                <a:spcPts val="1000"/>
              </a:spcBef>
              <a:spcAft>
                <a:spcPts val="0"/>
              </a:spcAft>
              <a:buClr>
                <a:schemeClr val="dk1"/>
              </a:buClr>
              <a:buSzPct val="100000"/>
              <a:buChar char="•"/>
            </a:pPr>
            <a:r>
              <a:rPr lang="en-US" b="1" dirty="0"/>
              <a:t>Iterative Development </a:t>
            </a:r>
            <a:r>
              <a:rPr lang="en-US" dirty="0"/>
              <a:t>– Can we start by solving a different problem that is easier?</a:t>
            </a:r>
            <a:endParaRPr dirty="0"/>
          </a:p>
          <a:p>
            <a:pPr marL="685800" lvl="1" indent="-228600" algn="l" rtl="0">
              <a:lnSpc>
                <a:spcPct val="90000"/>
              </a:lnSpc>
              <a:spcBef>
                <a:spcPts val="500"/>
              </a:spcBef>
              <a:spcAft>
                <a:spcPts val="0"/>
              </a:spcAft>
              <a:buClr>
                <a:schemeClr val="dk1"/>
              </a:buClr>
              <a:buSzPct val="100000"/>
              <a:buChar char="-"/>
            </a:pPr>
            <a:r>
              <a:rPr lang="en-US" dirty="0"/>
              <a:t>Just looping over a queue and printing elements</a:t>
            </a:r>
            <a:endParaRPr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ct val="100000"/>
              <a:buChar char="•"/>
            </a:pPr>
            <a:r>
              <a:rPr lang="en-US" sz="3000" b="1" dirty="0">
                <a:solidFill>
                  <a:schemeClr val="accent3"/>
                </a:solidFill>
              </a:rPr>
              <a:t>Metacognition</a:t>
            </a:r>
            <a:r>
              <a:rPr lang="en-US" dirty="0"/>
              <a:t>: asking questions about your solution process.</a:t>
            </a:r>
            <a:endParaRPr dirty="0"/>
          </a:p>
          <a:p>
            <a:pPr marL="228600" lvl="0" indent="-228600" algn="l" rtl="0">
              <a:lnSpc>
                <a:spcPct val="90000"/>
              </a:lnSpc>
              <a:spcBef>
                <a:spcPts val="1000"/>
              </a:spcBef>
              <a:spcAft>
                <a:spcPts val="0"/>
              </a:spcAft>
              <a:buClr>
                <a:schemeClr val="dk1"/>
              </a:buClr>
              <a:buSzPct val="100000"/>
              <a:buChar char="•"/>
            </a:pPr>
            <a:r>
              <a:rPr lang="en-US" dirty="0"/>
              <a:t>Examples:</a:t>
            </a:r>
            <a:endParaRPr dirty="0"/>
          </a:p>
          <a:p>
            <a:pPr marL="685800" lvl="1" indent="-228600" algn="l" rtl="0">
              <a:lnSpc>
                <a:spcPct val="90000"/>
              </a:lnSpc>
              <a:spcBef>
                <a:spcPts val="500"/>
              </a:spcBef>
              <a:spcAft>
                <a:spcPts val="0"/>
              </a:spcAft>
              <a:buClr>
                <a:schemeClr val="dk1"/>
              </a:buClr>
              <a:buSzPct val="100000"/>
              <a:buChar char="-"/>
            </a:pPr>
            <a:r>
              <a:rPr lang="en-US" b="1" dirty="0"/>
              <a:t>While debugging</a:t>
            </a:r>
            <a:r>
              <a:rPr lang="en-US" dirty="0"/>
              <a:t>: explain to yourself why you’re making this change to your program. </a:t>
            </a:r>
            <a:endParaRPr dirty="0"/>
          </a:p>
          <a:p>
            <a:pPr marL="685800" lvl="1" indent="-228600" algn="l" rtl="0">
              <a:lnSpc>
                <a:spcPct val="90000"/>
              </a:lnSpc>
              <a:spcBef>
                <a:spcPts val="500"/>
              </a:spcBef>
              <a:spcAft>
                <a:spcPts val="0"/>
              </a:spcAft>
              <a:buClr>
                <a:schemeClr val="dk1"/>
              </a:buClr>
              <a:buSzPct val="100000"/>
              <a:buChar char="-"/>
            </a:pPr>
            <a:r>
              <a:rPr lang="en-US" b="1" dirty="0"/>
              <a:t>Before running your program</a:t>
            </a:r>
            <a:r>
              <a:rPr lang="en-US" dirty="0"/>
              <a:t>: make an explicit prediction of what you expect to see.</a:t>
            </a:r>
            <a:endParaRPr dirty="0"/>
          </a:p>
          <a:p>
            <a:pPr marL="685800" lvl="1" indent="-228600" algn="l" rtl="0">
              <a:lnSpc>
                <a:spcPct val="90000"/>
              </a:lnSpc>
              <a:spcBef>
                <a:spcPts val="500"/>
              </a:spcBef>
              <a:spcAft>
                <a:spcPts val="0"/>
              </a:spcAft>
              <a:buClr>
                <a:schemeClr val="dk1"/>
              </a:buClr>
              <a:buSzPct val="100000"/>
              <a:buChar char="-"/>
            </a:pPr>
            <a:r>
              <a:rPr lang="en-US" b="1" dirty="0"/>
              <a:t>When coding</a:t>
            </a:r>
            <a:r>
              <a:rPr lang="en-US" dirty="0"/>
              <a:t>: be aware when you’re not making progress, so you can take a break or try a different strategy.</a:t>
            </a:r>
            <a:endParaRPr dirty="0"/>
          </a:p>
          <a:p>
            <a:pPr marL="685800" lvl="1" indent="-228600" algn="l" rtl="0">
              <a:lnSpc>
                <a:spcPct val="90000"/>
              </a:lnSpc>
              <a:spcBef>
                <a:spcPts val="500"/>
              </a:spcBef>
              <a:spcAft>
                <a:spcPts val="0"/>
              </a:spcAft>
              <a:buClr>
                <a:schemeClr val="dk1"/>
              </a:buClr>
              <a:buSzPct val="100000"/>
              <a:buChar char="-"/>
            </a:pPr>
            <a:r>
              <a:rPr lang="en-US" b="1" dirty="0"/>
              <a:t>When designing</a:t>
            </a:r>
            <a:r>
              <a:rPr lang="en-US" dirty="0"/>
              <a:t>:</a:t>
            </a:r>
            <a:endParaRPr dirty="0"/>
          </a:p>
          <a:p>
            <a:pPr marL="1143000" lvl="2" indent="-228600" algn="l" rtl="0">
              <a:lnSpc>
                <a:spcPct val="90000"/>
              </a:lnSpc>
              <a:spcBef>
                <a:spcPts val="500"/>
              </a:spcBef>
              <a:spcAft>
                <a:spcPts val="0"/>
              </a:spcAft>
              <a:buClr>
                <a:schemeClr val="dk1"/>
              </a:buClr>
              <a:buSzPct val="100000"/>
              <a:buChar char="-"/>
            </a:pPr>
            <a:r>
              <a:rPr lang="en-US" dirty="0"/>
              <a:t>Explain the tradeoffs with using a different data structure or algorithm.</a:t>
            </a:r>
            <a:endParaRPr dirty="0"/>
          </a:p>
          <a:p>
            <a:pPr marL="1143000" lvl="2" indent="-228600" algn="l" rtl="0">
              <a:lnSpc>
                <a:spcPct val="90000"/>
              </a:lnSpc>
              <a:spcBef>
                <a:spcPts val="500"/>
              </a:spcBef>
              <a:spcAft>
                <a:spcPts val="0"/>
              </a:spcAft>
              <a:buClr>
                <a:schemeClr val="dk1"/>
              </a:buClr>
              <a:buSzPct val="100000"/>
              <a:buChar char="-"/>
            </a:pPr>
            <a:r>
              <a:rPr lang="en-US" dirty="0"/>
              <a:t>If one or more requirements change, how would the solution change as a result?</a:t>
            </a:r>
            <a:endParaRPr dirty="0"/>
          </a:p>
          <a:p>
            <a:pPr marL="1143000" lvl="2" indent="-228600" algn="l" rtl="0">
              <a:lnSpc>
                <a:spcPct val="90000"/>
              </a:lnSpc>
              <a:spcBef>
                <a:spcPts val="500"/>
              </a:spcBef>
              <a:spcAft>
                <a:spcPts val="0"/>
              </a:spcAft>
              <a:buClr>
                <a:schemeClr val="dk1"/>
              </a:buClr>
              <a:buSzPct val="100000"/>
              <a:buChar char="-"/>
            </a:pPr>
            <a:r>
              <a:rPr lang="en-US" dirty="0"/>
              <a:t>Reflect on how you ruled out alternative ideas along the way to a solution.</a:t>
            </a:r>
            <a:endParaRPr dirty="0"/>
          </a:p>
          <a:p>
            <a:pPr marL="685800" lvl="1" indent="-228600" algn="l" rtl="0">
              <a:lnSpc>
                <a:spcPct val="90000"/>
              </a:lnSpc>
              <a:spcBef>
                <a:spcPts val="500"/>
              </a:spcBef>
              <a:spcAft>
                <a:spcPts val="0"/>
              </a:spcAft>
              <a:buClr>
                <a:schemeClr val="dk1"/>
              </a:buClr>
              <a:buSzPct val="100000"/>
              <a:buChar char="-"/>
            </a:pPr>
            <a:r>
              <a:rPr lang="en-US" b="1" dirty="0"/>
              <a:t>When studying</a:t>
            </a:r>
            <a:r>
              <a:rPr lang="en-US" dirty="0"/>
              <a:t>: what is the relationship of this topic to other ideas in the course?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Stack → Queue and Queue → Stack</a:t>
            </a:r>
            <a:endParaRPr dirty="0"/>
          </a:p>
          <a:p>
            <a:pPr marL="685800" lvl="1" indent="-228600" algn="l" rtl="0">
              <a:lnSpc>
                <a:spcPct val="90000"/>
              </a:lnSpc>
              <a:spcBef>
                <a:spcPts val="500"/>
              </a:spcBef>
              <a:spcAft>
                <a:spcPts val="0"/>
              </a:spcAft>
              <a:buClr>
                <a:schemeClr val="dk1"/>
              </a:buClr>
              <a:buSzPts val="2400"/>
              <a:buChar char="-"/>
            </a:pPr>
            <a:r>
              <a:rPr lang="en-US" dirty="0"/>
              <a:t>We give you helper methods for these on problems</a:t>
            </a:r>
            <a:endParaRPr dirty="0"/>
          </a:p>
          <a:p>
            <a:pPr marL="228600" lvl="0" indent="-228600" algn="l" rtl="0">
              <a:lnSpc>
                <a:spcPct val="90000"/>
              </a:lnSpc>
              <a:spcBef>
                <a:spcPts val="1000"/>
              </a:spcBef>
              <a:spcAft>
                <a:spcPts val="0"/>
              </a:spcAft>
              <a:buClr>
                <a:schemeClr val="dk1"/>
              </a:buClr>
              <a:buSzPts val="2800"/>
              <a:buChar char="•"/>
            </a:pPr>
            <a:r>
              <a:rPr lang="en-US" dirty="0"/>
              <a:t>Reverse a Stack with a S→Q move &amp; then a Q→S move </a:t>
            </a:r>
            <a:endParaRPr dirty="0"/>
          </a:p>
          <a:p>
            <a:pPr marL="228600" lvl="0" indent="-228600" algn="l" rtl="0">
              <a:lnSpc>
                <a:spcPct val="90000"/>
              </a:lnSpc>
              <a:spcBef>
                <a:spcPts val="1000"/>
              </a:spcBef>
              <a:spcAft>
                <a:spcPts val="0"/>
              </a:spcAft>
              <a:buClr>
                <a:schemeClr val="dk1"/>
              </a:buClr>
              <a:buSzPts val="2800"/>
              <a:buChar char="•"/>
            </a:pPr>
            <a:r>
              <a:rPr lang="en-US" dirty="0"/>
              <a:t>“Cycling” a queue: Inspect each element by repeatedly removing and adding to back a total of </a:t>
            </a:r>
            <a:r>
              <a:rPr lang="en-US" dirty="0">
                <a:latin typeface="Consolas"/>
                <a:ea typeface="Consolas"/>
                <a:cs typeface="Consolas"/>
                <a:sym typeface="Consolas"/>
              </a:rPr>
              <a:t>size</a:t>
            </a:r>
            <a:r>
              <a:rPr lang="en-US" dirty="0"/>
              <a:t> times</a:t>
            </a:r>
            <a:endParaRPr dirty="0"/>
          </a:p>
          <a:p>
            <a:pPr marL="685800" lvl="1" indent="-228600" algn="l" rtl="0">
              <a:lnSpc>
                <a:spcPct val="90000"/>
              </a:lnSpc>
              <a:spcBef>
                <a:spcPts val="500"/>
              </a:spcBef>
              <a:spcAft>
                <a:spcPts val="0"/>
              </a:spcAft>
              <a:buClr>
                <a:schemeClr val="dk1"/>
              </a:buClr>
              <a:buSzPts val="2400"/>
              <a:buChar char="-"/>
            </a:pPr>
            <a:r>
              <a:rPr lang="en-US" dirty="0"/>
              <a:t> Careful: Watch your loop bounds when a queue’s size changes</a:t>
            </a:r>
            <a:endParaRPr dirty="0"/>
          </a:p>
          <a:p>
            <a:pPr marL="228600" lvl="0" indent="-228600" algn="l" rtl="0">
              <a:lnSpc>
                <a:spcPct val="90000"/>
              </a:lnSpc>
              <a:spcBef>
                <a:spcPts val="1000"/>
              </a:spcBef>
              <a:spcAft>
                <a:spcPts val="0"/>
              </a:spcAft>
              <a:buClr>
                <a:schemeClr val="dk1"/>
              </a:buClr>
              <a:buSzPts val="2800"/>
              <a:buChar char="•"/>
            </a:pPr>
            <a:r>
              <a:rPr lang="en-US" dirty="0"/>
              <a:t>A ”splitting” loop that moves some values to the Stack and others to the Queue</a:t>
            </a: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TotalTime>
  <Words>960</Words>
  <Application>Microsoft Macintosh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Montserrat</vt:lpstr>
      <vt:lpstr>Calibri</vt:lpstr>
      <vt:lpstr>Montserrat ExtraBold</vt:lpstr>
      <vt:lpstr>Tahoma</vt:lpstr>
      <vt:lpstr>Montserrat SemiBold</vt:lpstr>
      <vt:lpstr>Consolas</vt:lpstr>
      <vt:lpstr>Arial</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Elba G.</cp:lastModifiedBy>
  <cp:revision>19</cp:revision>
  <dcterms:created xsi:type="dcterms:W3CDTF">2020-06-13T06:27:42Z</dcterms:created>
  <dcterms:modified xsi:type="dcterms:W3CDTF">2025-10-17T06:31:13Z</dcterms:modified>
</cp:coreProperties>
</file>