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EF5777"/>
    <a:srgbClr val="0FB9B1"/>
    <a:srgbClr val="54A0FF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0" autoAdjust="0"/>
    <p:restoredTop sz="85060" autoAdjust="0"/>
  </p:normalViewPr>
  <p:slideViewPr>
    <p:cSldViewPr snapToGrid="0" snapToObjects="1">
      <p:cViewPr varScale="1">
        <p:scale>
          <a:sx n="146" d="100"/>
          <a:sy n="146" d="100"/>
        </p:scale>
        <p:origin x="744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42428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7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EDF2E3AF-049C-61E4-ABA4-E45591082438}"/>
              </a:ext>
            </a:extLst>
          </p:cNvPr>
          <p:cNvSpPr txBox="1"/>
          <p:nvPr userDrawn="1"/>
        </p:nvSpPr>
        <p:spPr>
          <a:xfrm>
            <a:off x="7226456" y="469834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0294C0E7-8CCD-E59C-74A2-082DC15F8605}"/>
              </a:ext>
            </a:extLst>
          </p:cNvPr>
          <p:cNvSpPr txBox="1"/>
          <p:nvPr userDrawn="1"/>
        </p:nvSpPr>
        <p:spPr>
          <a:xfrm>
            <a:off x="7226456" y="495895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88E001F9-B403-4C39-28FA-339CBC8E1D2A}"/>
              </a:ext>
            </a:extLst>
          </p:cNvPr>
          <p:cNvSpPr txBox="1"/>
          <p:nvPr userDrawn="1"/>
        </p:nvSpPr>
        <p:spPr>
          <a:xfrm>
            <a:off x="8316295" y="4679331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40ABC910-8BFC-3781-04CD-A6E5319F05E2}"/>
              </a:ext>
            </a:extLst>
          </p:cNvPr>
          <p:cNvSpPr txBox="1"/>
          <p:nvPr userDrawn="1"/>
        </p:nvSpPr>
        <p:spPr>
          <a:xfrm>
            <a:off x="8275471" y="4960978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03DDF02F-E2E5-0F40-8838-E31877AF9F77}"/>
              </a:ext>
            </a:extLst>
          </p:cNvPr>
          <p:cNvSpPr txBox="1"/>
          <p:nvPr userDrawn="1"/>
        </p:nvSpPr>
        <p:spPr>
          <a:xfrm>
            <a:off x="7522814" y="4095947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cheap eats on the Ave? on Campus?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D9B13-A5F5-3D8D-BF1C-0F6695DAAB71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9F2B3-976B-C61C-8116-48BB9636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225" y="5663091"/>
            <a:ext cx="1095639" cy="10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E8FA6-7CA3-B45E-72C0-B8978946D7F3}"/>
              </a:ext>
            </a:extLst>
          </p:cNvPr>
          <p:cNvCxnSpPr>
            <a:cxnSpLocks/>
          </p:cNvCxnSpPr>
          <p:nvPr/>
        </p:nvCxnSpPr>
        <p:spPr>
          <a:xfrm>
            <a:off x="71120" y="4582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9E5F9-D40B-4EE4-AE8A-CBB95410DE12}"/>
              </a:ext>
            </a:extLst>
          </p:cNvPr>
          <p:cNvCxnSpPr>
            <a:cxnSpLocks/>
          </p:cNvCxnSpPr>
          <p:nvPr/>
        </p:nvCxnSpPr>
        <p:spPr>
          <a:xfrm>
            <a:off x="71120" y="487680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6886BE-D878-C419-92A1-891824F7C49D}"/>
              </a:ext>
            </a:extLst>
          </p:cNvPr>
          <p:cNvCxnSpPr>
            <a:cxnSpLocks/>
          </p:cNvCxnSpPr>
          <p:nvPr/>
        </p:nvCxnSpPr>
        <p:spPr>
          <a:xfrm>
            <a:off x="71120" y="5161280"/>
            <a:ext cx="436880" cy="0"/>
          </a:xfrm>
          <a:prstGeom prst="straightConnector1">
            <a:avLst/>
          </a:prstGeom>
          <a:ln w="57150">
            <a:solidFill>
              <a:srgbClr val="F7B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CB0F3-A714-4DF2-C849-69BCA13BC36B}"/>
              </a:ext>
            </a:extLst>
          </p:cNvPr>
          <p:cNvCxnSpPr>
            <a:cxnSpLocks/>
          </p:cNvCxnSpPr>
          <p:nvPr/>
        </p:nvCxnSpPr>
        <p:spPr>
          <a:xfrm>
            <a:off x="71120" y="544576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C78F7-E5ED-E389-5483-504A99B5B1D1}"/>
              </a:ext>
            </a:extLst>
          </p:cNvPr>
          <p:cNvCxnSpPr>
            <a:cxnSpLocks/>
          </p:cNvCxnSpPr>
          <p:nvPr/>
        </p:nvCxnSpPr>
        <p:spPr>
          <a:xfrm>
            <a:off x="71120" y="586232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DF9533-102F-BE58-75D4-72129C9F104A}"/>
              </a:ext>
            </a:extLst>
          </p:cNvPr>
          <p:cNvCxnSpPr/>
          <p:nvPr/>
        </p:nvCxnSpPr>
        <p:spPr>
          <a:xfrm flipH="1">
            <a:off x="7875479" y="4906372"/>
            <a:ext cx="3610475" cy="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EE8DF3-C3E4-F9FC-D902-1D77644FFB16}"/>
              </a:ext>
            </a:extLst>
          </p:cNvPr>
          <p:cNvCxnSpPr/>
          <p:nvPr/>
        </p:nvCxnSpPr>
        <p:spPr>
          <a:xfrm>
            <a:off x="7901897" y="6079020"/>
            <a:ext cx="361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FF71F-E060-6AB6-8FB0-5590A81FC480}"/>
              </a:ext>
            </a:extLst>
          </p:cNvPr>
          <p:cNvCxnSpPr/>
          <p:nvPr/>
        </p:nvCxnSpPr>
        <p:spPr>
          <a:xfrm flipH="1">
            <a:off x="8861755" y="6372733"/>
            <a:ext cx="1637923" cy="736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ABBFF7-E1CC-0D54-9ED8-A51102F4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854" y="6372733"/>
            <a:ext cx="926214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4BA0C-8BA0-A0FC-8C01-0B71D7212DB1}"/>
              </a:ext>
            </a:extLst>
          </p:cNvPr>
          <p:cNvCxnSpPr/>
          <p:nvPr/>
        </p:nvCxnSpPr>
        <p:spPr>
          <a:xfrm flipH="1">
            <a:off x="8861755" y="4730439"/>
            <a:ext cx="1637923" cy="4417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5B81F-2F17-2CBA-CAE7-FBF0D8AC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09" y="4281441"/>
            <a:ext cx="1727451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remove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86FC772-98A9-C930-10AA-886D14DD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897" y="6079020"/>
            <a:ext cx="837458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front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F6E6190-51BC-1B2C-8725-A4A5797E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68" y="6079020"/>
            <a:ext cx="1132296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back</a:t>
            </a:r>
          </a:p>
        </p:txBody>
      </p: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Architecture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Miss status/handling register (MSHR)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fetch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Issue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pipeline in general!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27011-17B4-46A1-073B-E17D681A289C}"/>
              </a:ext>
            </a:extLst>
          </p:cNvPr>
          <p:cNvCxnSpPr>
            <a:cxnSpLocks/>
          </p:cNvCxnSpPr>
          <p:nvPr/>
        </p:nvCxnSpPr>
        <p:spPr>
          <a:xfrm>
            <a:off x="376646" y="4074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440F3-918D-B3A8-2DB9-F0A8A4C7AB7D}"/>
              </a:ext>
            </a:extLst>
          </p:cNvPr>
          <p:cNvCxnSpPr>
            <a:cxnSpLocks/>
          </p:cNvCxnSpPr>
          <p:nvPr/>
        </p:nvCxnSpPr>
        <p:spPr>
          <a:xfrm>
            <a:off x="401319" y="437896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4A15B-1C9B-39FC-71AA-77F259C0E8B4}"/>
              </a:ext>
            </a:extLst>
          </p:cNvPr>
          <p:cNvCxnSpPr>
            <a:cxnSpLocks/>
          </p:cNvCxnSpPr>
          <p:nvPr/>
        </p:nvCxnSpPr>
        <p:spPr>
          <a:xfrm>
            <a:off x="401319" y="4693920"/>
            <a:ext cx="43688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99630-C288-7A04-4F3A-DCC2CC8E655E}"/>
              </a:ext>
            </a:extLst>
          </p:cNvPr>
          <p:cNvCxnSpPr>
            <a:cxnSpLocks/>
          </p:cNvCxnSpPr>
          <p:nvPr/>
        </p:nvCxnSpPr>
        <p:spPr>
          <a:xfrm>
            <a:off x="401319" y="500888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3D7A8-FA97-67B2-F3B2-4270645BC5DF}"/>
              </a:ext>
            </a:extLst>
          </p:cNvPr>
          <p:cNvCxnSpPr>
            <a:cxnSpLocks/>
          </p:cNvCxnSpPr>
          <p:nvPr/>
        </p:nvCxnSpPr>
        <p:spPr>
          <a:xfrm>
            <a:off x="401319" y="547624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AECB4-EDFE-B5C2-F9FE-8C94EFE9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562EA-C526-62D7-E12E-A4159AD2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47BEF-0C0F-070E-E2EA-39B73BBF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3C347-E647-D40C-E312-7DE968C9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u="sng" dirty="0"/>
              <a:t>because</a:t>
            </a:r>
            <a:r>
              <a:rPr lang="en-US" i="1" dirty="0"/>
              <a:t>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4098"/>
            <a:ext cx="10891345" cy="5602012"/>
          </a:xfrm>
        </p:spPr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0 was yesterday</a:t>
            </a:r>
          </a:p>
          <a:p>
            <a:pPr lvl="1"/>
            <a:r>
              <a:rPr lang="en-US" dirty="0"/>
              <a:t>Feedback releasing sometime before Quiz 1 (November 4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Metacognition</a:t>
            </a:r>
            <a:r>
              <a:rPr lang="en-US" dirty="0"/>
              <a:t>: How did it go? Was your studying and preparation effective? </a:t>
            </a:r>
          </a:p>
          <a:p>
            <a:r>
              <a:rPr lang="en-US" dirty="0"/>
              <a:t>Creative Project 1 is due tomorrow by 11:59pm PT</a:t>
            </a:r>
          </a:p>
          <a:p>
            <a:r>
              <a:rPr lang="en-US" dirty="0"/>
              <a:t>Programming Assignment 1 releasing on Friday</a:t>
            </a:r>
          </a:p>
          <a:p>
            <a:pPr lvl="1"/>
            <a:r>
              <a:rPr lang="en-US" dirty="0"/>
              <a:t>Focus on Stacks &amp; Queues</a:t>
            </a:r>
          </a:p>
          <a:p>
            <a:pPr lvl="1"/>
            <a:r>
              <a:rPr lang="en-US" dirty="0"/>
              <a:t>Due Thursday, October 23</a:t>
            </a:r>
            <a:r>
              <a:rPr lang="en-US" baseline="30000" dirty="0"/>
              <a:t>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by 11:59pm PT</a:t>
            </a:r>
          </a:p>
          <a:p>
            <a:r>
              <a:rPr lang="en-US" dirty="0"/>
              <a:t>Resub 0 closed yesterday (Tuesday), but Resub 1 will open tomorrow! </a:t>
            </a:r>
          </a:p>
          <a:p>
            <a:pPr lvl="1"/>
            <a:r>
              <a:rPr lang="en-US" dirty="0"/>
              <a:t>C0, P0 eligible for R1</a:t>
            </a:r>
            <a:r>
              <a:rPr lang="en-US" sz="2800" dirty="0"/>
              <a:t> </a:t>
            </a:r>
          </a:p>
          <a:p>
            <a:r>
              <a:rPr lang="en-US" dirty="0"/>
              <a:t>Viewing feedback in Ed</a:t>
            </a:r>
          </a:p>
          <a:p>
            <a:pPr lvl="1"/>
            <a:r>
              <a:rPr lang="en-US" dirty="0"/>
              <a:t>Having difficulty finding it? Don’t know how to see your grade? Go to IPL or ask your section TA! This feedback is super important! Don’t miss out on it!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</a:p>
          <a:p>
            <a:r>
              <a:rPr lang="en-US" b="1" dirty="0"/>
              <a:t>Why optimize? </a:t>
            </a:r>
            <a:r>
              <a:rPr lang="en-US" dirty="0"/>
              <a:t>Think dedicated tool instead of a Swiss Army knife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779390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78123"/>
              </p:ext>
            </p:extLst>
          </p:nvPr>
        </p:nvGraphicFramePr>
        <p:xfrm>
          <a:off x="7430605" y="4661790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34759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950715"/>
            <a:ext cx="780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36187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877" y="4936428"/>
            <a:ext cx="1916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remove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6175413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524"/>
              </p:ext>
            </p:extLst>
          </p:nvPr>
        </p:nvGraphicFramePr>
        <p:xfrm>
          <a:off x="1286428" y="4556316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627628"/>
            <a:ext cx="1444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pop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627628"/>
            <a:ext cx="805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8452A-8B7B-A532-18C1-039E943F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9950">
            <a:off x="10568271" y="2820290"/>
            <a:ext cx="1078610" cy="1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u="sng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u="sng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✨idea ✨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to!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Only need to understand high-level idea of what a collection does</a:t>
            </a:r>
          </a:p>
          <a:p>
            <a:pPr marL="457200" lvl="1" indent="0" eaLnBrk="1" hangingPunct="1"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D68CC4-C93B-CCCB-B252-FDB1AF7651CE}"/>
              </a:ext>
            </a:extLst>
          </p:cNvPr>
          <p:cNvCxnSpPr/>
          <p:nvPr/>
        </p:nvCxnSpPr>
        <p:spPr>
          <a:xfrm>
            <a:off x="7773204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BB759B-7289-2BDE-F92D-418BADA483C8}"/>
              </a:ext>
            </a:extLst>
          </p:cNvPr>
          <p:cNvCxnSpPr/>
          <p:nvPr/>
        </p:nvCxnSpPr>
        <p:spPr>
          <a:xfrm>
            <a:off x="7773204" y="6636599"/>
            <a:ext cx="1931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92F17-7149-272F-8DFC-B56ADB65A1B6}"/>
              </a:ext>
            </a:extLst>
          </p:cNvPr>
          <p:cNvCxnSpPr/>
          <p:nvPr/>
        </p:nvCxnSpPr>
        <p:spPr>
          <a:xfrm flipV="1">
            <a:off x="9704363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049EA-8187-3187-D95E-A5EFA14698D5}"/>
              </a:ext>
            </a:extLst>
          </p:cNvPr>
          <p:cNvCxnSpPr/>
          <p:nvPr/>
        </p:nvCxnSpPr>
        <p:spPr>
          <a:xfrm flipH="1">
            <a:off x="7615543" y="4657079"/>
            <a:ext cx="0" cy="1168883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0AC941-04ED-C667-D18E-5DC5B11EBB6D}"/>
              </a:ext>
            </a:extLst>
          </p:cNvPr>
          <p:cNvCxnSpPr/>
          <p:nvPr/>
        </p:nvCxnSpPr>
        <p:spPr>
          <a:xfrm flipV="1">
            <a:off x="9854181" y="4657079"/>
            <a:ext cx="0" cy="1168883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821505-50BF-338F-C8F3-5DCBA593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427" y="5107804"/>
            <a:ext cx="802971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push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4561B3F-519A-1805-E88A-48CCB0A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63" y="6451644"/>
            <a:ext cx="1649438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bottom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73B1BCAE-5710-8ED4-7782-F629573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597" y="3846443"/>
            <a:ext cx="605546" cy="1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8EE66-C820-298D-DD87-802DE631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603" y="5187785"/>
            <a:ext cx="681080" cy="3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pop</a:t>
            </a:r>
          </a:p>
        </p:txBody>
      </p: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2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Operating Systems:</a:t>
            </a:r>
          </a:p>
          <a:p>
            <a:pPr lvl="1"/>
            <a:r>
              <a:rPr lang="en-US" dirty="0"/>
              <a:t>Call stacks → memory stack for processes’ data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18515</TotalTime>
  <Words>1903</Words>
  <Application>Microsoft Macintosh PowerPoint</Application>
  <PresentationFormat>Widescreen</PresentationFormat>
  <Paragraphs>303</Paragraphs>
  <Slides>23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358</cp:revision>
  <cp:lastPrinted>2022-09-27T21:33:44Z</cp:lastPrinted>
  <dcterms:created xsi:type="dcterms:W3CDTF">2020-06-13T06:27:42Z</dcterms:created>
  <dcterms:modified xsi:type="dcterms:W3CDTF">2025-10-15T16:59:57Z</dcterms:modified>
</cp:coreProperties>
</file>