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5" r:id="rId3"/>
    <p:sldId id="340" r:id="rId4"/>
    <p:sldId id="341" r:id="rId5"/>
    <p:sldId id="317" r:id="rId6"/>
    <p:sldId id="339" r:id="rId7"/>
    <p:sldId id="345" r:id="rId8"/>
    <p:sldId id="331" r:id="rId9"/>
    <p:sldId id="312" r:id="rId10"/>
    <p:sldId id="344" r:id="rId11"/>
    <p:sldId id="346" r:id="rId12"/>
    <p:sldId id="3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FAFA"/>
    <a:srgbClr val="F5F5F5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73F2B-77D2-4243-B44E-D291A30CF9C5}" v="6" dt="2024-04-12T17:50:17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1" autoAdjust="0"/>
    <p:restoredTop sz="91434" autoAdjust="0"/>
  </p:normalViewPr>
  <p:slideViewPr>
    <p:cSldViewPr snapToGrid="0" snapToObjects="1">
      <p:cViewPr varScale="1">
        <p:scale>
          <a:sx n="141" d="100"/>
          <a:sy n="141" d="100"/>
        </p:scale>
        <p:origin x="216" y="544"/>
      </p:cViewPr>
      <p:guideLst/>
    </p:cSldViewPr>
  </p:slideViewPr>
  <p:outlineViewPr>
    <p:cViewPr>
      <p:scale>
        <a:sx n="33" d="100"/>
        <a:sy n="33" d="100"/>
      </p:scale>
      <p:origin x="0" y="-4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29F73F2B-77D2-4243-B44E-D291A30CF9C5}"/>
    <pc:docChg chg="undo custSel addSld modSld modMainMaster">
      <pc:chgData name="Kasey Champion" userId="c1130ab030728f76" providerId="LiveId" clId="{29F73F2B-77D2-4243-B44E-D291A30CF9C5}" dt="2024-04-12T17:52:07.581" v="103" actId="14"/>
      <pc:docMkLst>
        <pc:docMk/>
      </pc:docMkLst>
      <pc:sldChg chg="addSp modSp">
        <pc:chgData name="Kasey Champion" userId="c1130ab030728f76" providerId="LiveId" clId="{29F73F2B-77D2-4243-B44E-D291A30CF9C5}" dt="2024-04-12T17:50:17.478" v="32"/>
        <pc:sldMkLst>
          <pc:docMk/>
          <pc:sldMk cId="3581297674" sldId="256"/>
        </pc:sldMkLst>
        <pc:spChg chg="add mod">
          <ac:chgData name="Kasey Champion" userId="c1130ab030728f76" providerId="LiveId" clId="{29F73F2B-77D2-4243-B44E-D291A30CF9C5}" dt="2024-04-12T17:50:17.478" v="32"/>
          <ac:spMkLst>
            <pc:docMk/>
            <pc:sldMk cId="3581297674" sldId="256"/>
            <ac:spMk id="2" creationId="{D8CC04D0-A3CC-E6B9-5121-271A67A49EAD}"/>
          </ac:spMkLst>
        </pc:spChg>
      </pc:sldChg>
      <pc:sldChg chg="modSp mod">
        <pc:chgData name="Kasey Champion" userId="c1130ab030728f76" providerId="LiveId" clId="{29F73F2B-77D2-4243-B44E-D291A30CF9C5}" dt="2024-04-12T17:52:07.581" v="103" actId="14"/>
        <pc:sldMkLst>
          <pc:docMk/>
          <pc:sldMk cId="1505962930" sldId="340"/>
        </pc:sldMkLst>
        <pc:spChg chg="mod">
          <ac:chgData name="Kasey Champion" userId="c1130ab030728f76" providerId="LiveId" clId="{29F73F2B-77D2-4243-B44E-D291A30CF9C5}" dt="2024-04-12T17:52:07.581" v="103" actId="14"/>
          <ac:spMkLst>
            <pc:docMk/>
            <pc:sldMk cId="1505962930" sldId="340"/>
            <ac:spMk id="3" creationId="{8D365F00-1F12-0E48-0722-69545AF4853F}"/>
          </ac:spMkLst>
        </pc:spChg>
      </pc:sldChg>
      <pc:sldChg chg="add">
        <pc:chgData name="Kasey Champion" userId="c1130ab030728f76" providerId="LiveId" clId="{29F73F2B-77D2-4243-B44E-D291A30CF9C5}" dt="2024-04-10T17:21:15.434" v="0"/>
        <pc:sldMkLst>
          <pc:docMk/>
          <pc:sldMk cId="3029175080" sldId="348"/>
        </pc:sldMkLst>
      </pc:sldChg>
      <pc:sldMasterChg chg="modSp mod modSldLayout">
        <pc:chgData name="Kasey Champion" userId="c1130ab030728f76" providerId="LiveId" clId="{29F73F2B-77D2-4243-B44E-D291A30CF9C5}" dt="2024-04-12T17:50:13.801" v="31" actId="478"/>
        <pc:sldMasterMkLst>
          <pc:docMk/>
          <pc:sldMasterMk cId="8468274" sldId="2147483648"/>
        </pc:sldMasterMkLst>
        <pc:spChg chg="mod">
          <ac:chgData name="Kasey Champion" userId="c1130ab030728f76" providerId="LiveId" clId="{29F73F2B-77D2-4243-B44E-D291A30CF9C5}" dt="2024-04-12T17:45:28.375" v="6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Kasey Champion" userId="c1130ab030728f76" providerId="LiveId" clId="{29F73F2B-77D2-4243-B44E-D291A30CF9C5}" dt="2024-04-12T17:50:13.801" v="31" actId="478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29F73F2B-77D2-4243-B44E-D291A30CF9C5}" dt="2024-04-12T17:46:08.243" v="7"/>
            <ac:spMkLst>
              <pc:docMk/>
              <pc:sldMasterMk cId="8468274" sldId="2147483648"/>
              <pc:sldLayoutMk cId="3828369656" sldId="2147483649"/>
              <ac:spMk id="18" creationId="{00DBAC39-5E6F-4810-A45A-47F8B0449B88}"/>
            </ac:spMkLst>
          </pc:spChg>
          <pc:spChg chg="mod">
            <ac:chgData name="Kasey Champion" userId="c1130ab030728f76" providerId="LiveId" clId="{29F73F2B-77D2-4243-B44E-D291A30CF9C5}" dt="2024-04-12T17:46:12.816" v="8"/>
            <ac:spMkLst>
              <pc:docMk/>
              <pc:sldMasterMk cId="8468274" sldId="2147483648"/>
              <pc:sldLayoutMk cId="3828369656" sldId="2147483649"/>
              <ac:spMk id="19" creationId="{A19DD805-B913-4503-885B-0871D93867FB}"/>
            </ac:spMkLst>
          </pc:spChg>
          <pc:spChg chg="del mod">
            <ac:chgData name="Kasey Champion" userId="c1130ab030728f76" providerId="LiveId" clId="{29F73F2B-77D2-4243-B44E-D291A30CF9C5}" dt="2024-04-12T17:50:13.801" v="31" actId="478"/>
            <ac:spMkLst>
              <pc:docMk/>
              <pc:sldMasterMk cId="8468274" sldId="2147483648"/>
              <pc:sldLayoutMk cId="3828369656" sldId="2147483649"/>
              <ac:spMk id="20" creationId="{890D9394-9742-4EF4-ABE0-B35058CA4987}"/>
            </ac:spMkLst>
          </pc:spChg>
          <pc:picChg chg="add mod">
            <ac:chgData name="Kasey Champion" userId="c1130ab030728f76" providerId="LiveId" clId="{29F73F2B-77D2-4243-B44E-D291A30CF9C5}" dt="2024-04-12T17:47:33.487" v="21" actId="1038"/>
            <ac:picMkLst>
              <pc:docMk/>
              <pc:sldMasterMk cId="8468274" sldId="2147483648"/>
              <pc:sldLayoutMk cId="3828369656" sldId="2147483649"/>
              <ac:picMk id="7" creationId="{354F4CC2-86A7-07D9-3F27-61DAC0E67426}"/>
            </ac:picMkLst>
          </pc:picChg>
        </pc:sldLayoutChg>
        <pc:sldLayoutChg chg="addSp modSp mod">
          <pc:chgData name="Kasey Champion" userId="c1130ab030728f76" providerId="LiveId" clId="{29F73F2B-77D2-4243-B44E-D291A30CF9C5}" dt="2024-04-12T17:47:48.081" v="28" actId="14100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29F73F2B-77D2-4243-B44E-D291A30CF9C5}" dt="2024-04-12T17:47:48.081" v="28" actId="14100"/>
            <ac:picMkLst>
              <pc:docMk/>
              <pc:sldMasterMk cId="8468274" sldId="2147483648"/>
              <pc:sldLayoutMk cId="1063051541" sldId="2147483656"/>
              <ac:picMk id="8" creationId="{4E5851D1-EB4B-47AC-6E65-6B1A7565120C}"/>
            </ac:picMkLst>
          </pc:picChg>
        </pc:sldLayoutChg>
        <pc:sldLayoutChg chg="addSp modSp">
          <pc:chgData name="Kasey Champion" userId="c1130ab030728f76" providerId="LiveId" clId="{29F73F2B-77D2-4243-B44E-D291A30CF9C5}" dt="2024-04-12T17:47:52.425" v="29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29F73F2B-77D2-4243-B44E-D291A30CF9C5}" dt="2024-04-12T17:47:52.425" v="29"/>
            <ac:picMkLst>
              <pc:docMk/>
              <pc:sldMasterMk cId="8468274" sldId="2147483648"/>
              <pc:sldLayoutMk cId="4039598584" sldId="2147483657"/>
              <ac:picMk id="6" creationId="{10FCD9B6-2813-1BE7-F39A-AFBB537231C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3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92A5EF-681F-4720-A694-667AF7B5E397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4BBD398-E72C-4700-BA78-91F996D68B33}"/>
              </a:ext>
            </a:extLst>
          </p:cNvPr>
          <p:cNvSpPr/>
          <p:nvPr userDrawn="1"/>
        </p:nvSpPr>
        <p:spPr>
          <a:xfrm>
            <a:off x="3010892" y="5663619"/>
            <a:ext cx="109728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691932-1544-478D-9089-D490902D94C6}"/>
              </a:ext>
            </a:extLst>
          </p:cNvPr>
          <p:cNvCxnSpPr/>
          <p:nvPr userDrawn="1"/>
        </p:nvCxnSpPr>
        <p:spPr>
          <a:xfrm>
            <a:off x="7452794" y="4387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96;p1">
            <a:extLst>
              <a:ext uri="{FF2B5EF4-FFF2-40B4-BE49-F238E27FC236}">
                <a16:creationId xmlns:a16="http://schemas.microsoft.com/office/drawing/2014/main" id="{D9E4AB4E-E978-4682-A3BE-37D6FF0D8C2B}"/>
              </a:ext>
            </a:extLst>
          </p:cNvPr>
          <p:cNvSpPr txBox="1"/>
          <p:nvPr userDrawn="1"/>
        </p:nvSpPr>
        <p:spPr>
          <a:xfrm>
            <a:off x="7226456" y="4395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" name="Google Shape;97;p1">
            <a:extLst>
              <a:ext uri="{FF2B5EF4-FFF2-40B4-BE49-F238E27FC236}">
                <a16:creationId xmlns:a16="http://schemas.microsoft.com/office/drawing/2014/main" id="{42EEC593-6BF8-41F7-885B-17F6B0BB6B68}"/>
              </a:ext>
            </a:extLst>
          </p:cNvPr>
          <p:cNvSpPr txBox="1"/>
          <p:nvPr userDrawn="1"/>
        </p:nvSpPr>
        <p:spPr>
          <a:xfrm>
            <a:off x="7226456" y="4656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6DE81557-890E-3299-C794-73654B1948AD}"/>
              </a:ext>
            </a:extLst>
          </p:cNvPr>
          <p:cNvSpPr txBox="1"/>
          <p:nvPr userDrawn="1"/>
        </p:nvSpPr>
        <p:spPr>
          <a:xfrm>
            <a:off x="8316295" y="4367358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C761397D-5D7D-5909-F508-BA12A451A8E5}"/>
              </a:ext>
            </a:extLst>
          </p:cNvPr>
          <p:cNvSpPr txBox="1"/>
          <p:nvPr userDrawn="1"/>
        </p:nvSpPr>
        <p:spPr>
          <a:xfrm>
            <a:off x="8275471" y="4649005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" name="Google Shape;95;p1">
            <a:extLst>
              <a:ext uri="{FF2B5EF4-FFF2-40B4-BE49-F238E27FC236}">
                <a16:creationId xmlns:a16="http://schemas.microsoft.com/office/drawing/2014/main" id="{92B49F73-890F-0E9B-8217-1BEA07CC28B0}"/>
              </a:ext>
            </a:extLst>
          </p:cNvPr>
          <p:cNvSpPr txBox="1"/>
          <p:nvPr userDrawn="1"/>
        </p:nvSpPr>
        <p:spPr>
          <a:xfrm>
            <a:off x="7522814" y="378397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15BDD5-D3D6-4D20-A606-5B7DBE0066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469" y="31096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CD79E-D04F-4C0D-957A-E985E753FF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5469" y="31096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2/25au/resubs/" TargetMode="External"/><Relationship Id="rId2" Type="http://schemas.openxmlformats.org/officeDocument/2006/relationships/hyperlink" Target="https://courses.cs.washington.edu/courses/cse122/25au/syllabus/#course-grade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stem.org/us/courses/85637/discussion/710366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5au/resources/testing_tip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04DC4-F5CA-435D-BAE0-049BD371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5885401" cy="1786068"/>
          </a:xfrm>
        </p:spPr>
        <p:txBody>
          <a:bodyPr/>
          <a:lstStyle/>
          <a:p>
            <a:r>
              <a:rPr lang="en-US" sz="5400" dirty="0" err="1"/>
              <a:t>ArrayList</a:t>
            </a:r>
            <a:r>
              <a:rPr lang="en-US" sz="5400" dirty="0"/>
              <a:t>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b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weekend plans?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6E97C-BD56-B718-2875-4FF57826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20" y="5652770"/>
            <a:ext cx="1113790" cy="11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up the main scaffold code</a:t>
            </a:r>
          </a:p>
          <a:p>
            <a:r>
              <a:rPr lang="en-US" sz="3200" dirty="0"/>
              <a:t>Menu loop</a:t>
            </a:r>
          </a:p>
          <a:p>
            <a:r>
              <a:rPr lang="en-US" sz="3200" dirty="0"/>
              <a:t>Develop each operation, one at a time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1’s specification — we recommend you follow it! </a:t>
            </a:r>
          </a:p>
        </p:txBody>
      </p:sp>
    </p:spTree>
    <p:extLst>
      <p:ext uri="{BB962C8B-B14F-4D97-AF65-F5344CB8AC3E}">
        <p14:creationId xmlns:p14="http://schemas.microsoft.com/office/powerpoint/2010/main" val="90037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C7928-D6F6-C008-392E-20A0BB1957C0}"/>
              </a:ext>
            </a:extLst>
          </p:cNvPr>
          <p:cNvSpPr txBox="1"/>
          <p:nvPr/>
        </p:nvSpPr>
        <p:spPr>
          <a:xfrm rot="20626506">
            <a:off x="2052131" y="2592438"/>
            <a:ext cx="8087737" cy="2000548"/>
          </a:xfrm>
          <a:custGeom>
            <a:avLst/>
            <a:gdLst>
              <a:gd name="connsiteX0" fmla="*/ 0 w 8087737"/>
              <a:gd name="connsiteY0" fmla="*/ 0 h 2000548"/>
              <a:gd name="connsiteX1" fmla="*/ 415941 w 8087737"/>
              <a:gd name="connsiteY1" fmla="*/ 0 h 2000548"/>
              <a:gd name="connsiteX2" fmla="*/ 993636 w 8087737"/>
              <a:gd name="connsiteY2" fmla="*/ 0 h 2000548"/>
              <a:gd name="connsiteX3" fmla="*/ 1652209 w 8087737"/>
              <a:gd name="connsiteY3" fmla="*/ 0 h 2000548"/>
              <a:gd name="connsiteX4" fmla="*/ 1987273 w 8087737"/>
              <a:gd name="connsiteY4" fmla="*/ 0 h 2000548"/>
              <a:gd name="connsiteX5" fmla="*/ 2322336 w 8087737"/>
              <a:gd name="connsiteY5" fmla="*/ 0 h 2000548"/>
              <a:gd name="connsiteX6" fmla="*/ 3061786 w 8087737"/>
              <a:gd name="connsiteY6" fmla="*/ 0 h 2000548"/>
              <a:gd name="connsiteX7" fmla="*/ 3639482 w 8087737"/>
              <a:gd name="connsiteY7" fmla="*/ 0 h 2000548"/>
              <a:gd name="connsiteX8" fmla="*/ 3974545 w 8087737"/>
              <a:gd name="connsiteY8" fmla="*/ 0 h 2000548"/>
              <a:gd name="connsiteX9" fmla="*/ 4552241 w 8087737"/>
              <a:gd name="connsiteY9" fmla="*/ 0 h 2000548"/>
              <a:gd name="connsiteX10" fmla="*/ 5291691 w 8087737"/>
              <a:gd name="connsiteY10" fmla="*/ 0 h 2000548"/>
              <a:gd name="connsiteX11" fmla="*/ 5788509 w 8087737"/>
              <a:gd name="connsiteY11" fmla="*/ 0 h 2000548"/>
              <a:gd name="connsiteX12" fmla="*/ 6285327 w 8087737"/>
              <a:gd name="connsiteY12" fmla="*/ 0 h 2000548"/>
              <a:gd name="connsiteX13" fmla="*/ 6863023 w 8087737"/>
              <a:gd name="connsiteY13" fmla="*/ 0 h 2000548"/>
              <a:gd name="connsiteX14" fmla="*/ 7521595 w 8087737"/>
              <a:gd name="connsiteY14" fmla="*/ 0 h 2000548"/>
              <a:gd name="connsiteX15" fmla="*/ 8087737 w 8087737"/>
              <a:gd name="connsiteY15" fmla="*/ 0 h 2000548"/>
              <a:gd name="connsiteX16" fmla="*/ 8087737 w 8087737"/>
              <a:gd name="connsiteY16" fmla="*/ 520142 h 2000548"/>
              <a:gd name="connsiteX17" fmla="*/ 8087737 w 8087737"/>
              <a:gd name="connsiteY17" fmla="*/ 1000274 h 2000548"/>
              <a:gd name="connsiteX18" fmla="*/ 8087737 w 8087737"/>
              <a:gd name="connsiteY18" fmla="*/ 1460400 h 2000548"/>
              <a:gd name="connsiteX19" fmla="*/ 8087737 w 8087737"/>
              <a:gd name="connsiteY19" fmla="*/ 2000548 h 2000548"/>
              <a:gd name="connsiteX20" fmla="*/ 7429164 w 8087737"/>
              <a:gd name="connsiteY20" fmla="*/ 2000548 h 2000548"/>
              <a:gd name="connsiteX21" fmla="*/ 7094101 w 8087737"/>
              <a:gd name="connsiteY21" fmla="*/ 2000548 h 2000548"/>
              <a:gd name="connsiteX22" fmla="*/ 6516405 w 8087737"/>
              <a:gd name="connsiteY22" fmla="*/ 2000548 h 2000548"/>
              <a:gd name="connsiteX23" fmla="*/ 6019587 w 8087737"/>
              <a:gd name="connsiteY23" fmla="*/ 2000548 h 2000548"/>
              <a:gd name="connsiteX24" fmla="*/ 5522769 w 8087737"/>
              <a:gd name="connsiteY24" fmla="*/ 2000548 h 2000548"/>
              <a:gd name="connsiteX25" fmla="*/ 5025951 w 8087737"/>
              <a:gd name="connsiteY25" fmla="*/ 2000548 h 2000548"/>
              <a:gd name="connsiteX26" fmla="*/ 4529133 w 8087737"/>
              <a:gd name="connsiteY26" fmla="*/ 2000548 h 2000548"/>
              <a:gd name="connsiteX27" fmla="*/ 3870560 w 8087737"/>
              <a:gd name="connsiteY27" fmla="*/ 2000548 h 2000548"/>
              <a:gd name="connsiteX28" fmla="*/ 3292864 w 8087737"/>
              <a:gd name="connsiteY28" fmla="*/ 2000548 h 2000548"/>
              <a:gd name="connsiteX29" fmla="*/ 2957801 w 8087737"/>
              <a:gd name="connsiteY29" fmla="*/ 2000548 h 2000548"/>
              <a:gd name="connsiteX30" fmla="*/ 2460983 w 8087737"/>
              <a:gd name="connsiteY30" fmla="*/ 2000548 h 2000548"/>
              <a:gd name="connsiteX31" fmla="*/ 1802410 w 8087737"/>
              <a:gd name="connsiteY31" fmla="*/ 2000548 h 2000548"/>
              <a:gd name="connsiteX32" fmla="*/ 1386469 w 8087737"/>
              <a:gd name="connsiteY32" fmla="*/ 2000548 h 2000548"/>
              <a:gd name="connsiteX33" fmla="*/ 647019 w 8087737"/>
              <a:gd name="connsiteY33" fmla="*/ 2000548 h 2000548"/>
              <a:gd name="connsiteX34" fmla="*/ 0 w 8087737"/>
              <a:gd name="connsiteY34" fmla="*/ 2000548 h 2000548"/>
              <a:gd name="connsiteX35" fmla="*/ 0 w 8087737"/>
              <a:gd name="connsiteY35" fmla="*/ 1500411 h 2000548"/>
              <a:gd name="connsiteX36" fmla="*/ 0 w 8087737"/>
              <a:gd name="connsiteY36" fmla="*/ 1060290 h 2000548"/>
              <a:gd name="connsiteX37" fmla="*/ 0 w 8087737"/>
              <a:gd name="connsiteY37" fmla="*/ 560153 h 2000548"/>
              <a:gd name="connsiteX38" fmla="*/ 0 w 8087737"/>
              <a:gd name="connsiteY38" fmla="*/ 0 h 200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087737" h="2000548" fill="none" extrusionOk="0">
                <a:moveTo>
                  <a:pt x="0" y="0"/>
                </a:moveTo>
                <a:cubicBezTo>
                  <a:pt x="187371" y="-40171"/>
                  <a:pt x="302621" y="30436"/>
                  <a:pt x="415941" y="0"/>
                </a:cubicBezTo>
                <a:cubicBezTo>
                  <a:pt x="529261" y="-30436"/>
                  <a:pt x="869438" y="22392"/>
                  <a:pt x="993636" y="0"/>
                </a:cubicBezTo>
                <a:cubicBezTo>
                  <a:pt x="1117834" y="-22392"/>
                  <a:pt x="1459141" y="23320"/>
                  <a:pt x="1652209" y="0"/>
                </a:cubicBezTo>
                <a:cubicBezTo>
                  <a:pt x="1845277" y="-23320"/>
                  <a:pt x="1918399" y="27373"/>
                  <a:pt x="1987273" y="0"/>
                </a:cubicBezTo>
                <a:cubicBezTo>
                  <a:pt x="2056147" y="-27373"/>
                  <a:pt x="2225974" y="32374"/>
                  <a:pt x="2322336" y="0"/>
                </a:cubicBezTo>
                <a:cubicBezTo>
                  <a:pt x="2418698" y="-32374"/>
                  <a:pt x="2858988" y="18831"/>
                  <a:pt x="3061786" y="0"/>
                </a:cubicBezTo>
                <a:cubicBezTo>
                  <a:pt x="3264584" y="-18831"/>
                  <a:pt x="3461490" y="59729"/>
                  <a:pt x="3639482" y="0"/>
                </a:cubicBezTo>
                <a:cubicBezTo>
                  <a:pt x="3817474" y="-59729"/>
                  <a:pt x="3849266" y="36903"/>
                  <a:pt x="3974545" y="0"/>
                </a:cubicBezTo>
                <a:cubicBezTo>
                  <a:pt x="4099824" y="-36903"/>
                  <a:pt x="4367171" y="48888"/>
                  <a:pt x="4552241" y="0"/>
                </a:cubicBezTo>
                <a:cubicBezTo>
                  <a:pt x="4737311" y="-48888"/>
                  <a:pt x="5003553" y="80782"/>
                  <a:pt x="5291691" y="0"/>
                </a:cubicBezTo>
                <a:cubicBezTo>
                  <a:pt x="5579829" y="-80782"/>
                  <a:pt x="5657055" y="48826"/>
                  <a:pt x="5788509" y="0"/>
                </a:cubicBezTo>
                <a:cubicBezTo>
                  <a:pt x="5919963" y="-48826"/>
                  <a:pt x="6169680" y="50975"/>
                  <a:pt x="6285327" y="0"/>
                </a:cubicBezTo>
                <a:cubicBezTo>
                  <a:pt x="6400974" y="-50975"/>
                  <a:pt x="6743323" y="63801"/>
                  <a:pt x="6863023" y="0"/>
                </a:cubicBezTo>
                <a:cubicBezTo>
                  <a:pt x="6982723" y="-63801"/>
                  <a:pt x="7226209" y="19964"/>
                  <a:pt x="7521595" y="0"/>
                </a:cubicBezTo>
                <a:cubicBezTo>
                  <a:pt x="7816981" y="-19964"/>
                  <a:pt x="7883103" y="24759"/>
                  <a:pt x="8087737" y="0"/>
                </a:cubicBezTo>
                <a:cubicBezTo>
                  <a:pt x="8144869" y="230034"/>
                  <a:pt x="8074729" y="288224"/>
                  <a:pt x="8087737" y="520142"/>
                </a:cubicBezTo>
                <a:cubicBezTo>
                  <a:pt x="8100745" y="752060"/>
                  <a:pt x="8066475" y="815999"/>
                  <a:pt x="8087737" y="1000274"/>
                </a:cubicBezTo>
                <a:cubicBezTo>
                  <a:pt x="8108999" y="1184549"/>
                  <a:pt x="8069531" y="1324273"/>
                  <a:pt x="8087737" y="1460400"/>
                </a:cubicBezTo>
                <a:cubicBezTo>
                  <a:pt x="8105943" y="1596527"/>
                  <a:pt x="8079328" y="1841037"/>
                  <a:pt x="8087737" y="2000548"/>
                </a:cubicBezTo>
                <a:cubicBezTo>
                  <a:pt x="7850955" y="2027388"/>
                  <a:pt x="7576728" y="1989107"/>
                  <a:pt x="7429164" y="2000548"/>
                </a:cubicBezTo>
                <a:cubicBezTo>
                  <a:pt x="7281600" y="2011989"/>
                  <a:pt x="7215959" y="1986146"/>
                  <a:pt x="7094101" y="2000548"/>
                </a:cubicBezTo>
                <a:cubicBezTo>
                  <a:pt x="6972243" y="2014950"/>
                  <a:pt x="6791740" y="1978438"/>
                  <a:pt x="6516405" y="2000548"/>
                </a:cubicBezTo>
                <a:cubicBezTo>
                  <a:pt x="6241070" y="2022658"/>
                  <a:pt x="6179672" y="1941481"/>
                  <a:pt x="6019587" y="2000548"/>
                </a:cubicBezTo>
                <a:cubicBezTo>
                  <a:pt x="5859502" y="2059615"/>
                  <a:pt x="5737228" y="1998059"/>
                  <a:pt x="5522769" y="2000548"/>
                </a:cubicBezTo>
                <a:cubicBezTo>
                  <a:pt x="5308310" y="2003037"/>
                  <a:pt x="5224432" y="1956583"/>
                  <a:pt x="5025951" y="2000548"/>
                </a:cubicBezTo>
                <a:cubicBezTo>
                  <a:pt x="4827470" y="2044513"/>
                  <a:pt x="4767881" y="1971112"/>
                  <a:pt x="4529133" y="2000548"/>
                </a:cubicBezTo>
                <a:cubicBezTo>
                  <a:pt x="4290385" y="2029984"/>
                  <a:pt x="4127355" y="1931344"/>
                  <a:pt x="3870560" y="2000548"/>
                </a:cubicBezTo>
                <a:cubicBezTo>
                  <a:pt x="3613765" y="2069752"/>
                  <a:pt x="3497750" y="1990988"/>
                  <a:pt x="3292864" y="2000548"/>
                </a:cubicBezTo>
                <a:cubicBezTo>
                  <a:pt x="3087978" y="2010108"/>
                  <a:pt x="3074996" y="1998799"/>
                  <a:pt x="2957801" y="2000548"/>
                </a:cubicBezTo>
                <a:cubicBezTo>
                  <a:pt x="2840606" y="2002297"/>
                  <a:pt x="2622895" y="1957776"/>
                  <a:pt x="2460983" y="2000548"/>
                </a:cubicBezTo>
                <a:cubicBezTo>
                  <a:pt x="2299071" y="2043320"/>
                  <a:pt x="2114725" y="1962631"/>
                  <a:pt x="1802410" y="2000548"/>
                </a:cubicBezTo>
                <a:cubicBezTo>
                  <a:pt x="1490095" y="2038465"/>
                  <a:pt x="1574072" y="1977305"/>
                  <a:pt x="1386469" y="2000548"/>
                </a:cubicBezTo>
                <a:cubicBezTo>
                  <a:pt x="1198866" y="2023791"/>
                  <a:pt x="828948" y="1976422"/>
                  <a:pt x="647019" y="2000548"/>
                </a:cubicBezTo>
                <a:cubicBezTo>
                  <a:pt x="465090" y="2024674"/>
                  <a:pt x="197427" y="1990374"/>
                  <a:pt x="0" y="2000548"/>
                </a:cubicBezTo>
                <a:cubicBezTo>
                  <a:pt x="-37963" y="1871924"/>
                  <a:pt x="48399" y="1620478"/>
                  <a:pt x="0" y="1500411"/>
                </a:cubicBezTo>
                <a:cubicBezTo>
                  <a:pt x="-48399" y="1380344"/>
                  <a:pt x="9665" y="1208849"/>
                  <a:pt x="0" y="1060290"/>
                </a:cubicBezTo>
                <a:cubicBezTo>
                  <a:pt x="-9665" y="911731"/>
                  <a:pt x="42772" y="716832"/>
                  <a:pt x="0" y="560153"/>
                </a:cubicBezTo>
                <a:cubicBezTo>
                  <a:pt x="-42772" y="403474"/>
                  <a:pt x="274" y="152038"/>
                  <a:pt x="0" y="0"/>
                </a:cubicBezTo>
                <a:close/>
              </a:path>
              <a:path w="8087737" h="2000548" stroke="0" extrusionOk="0">
                <a:moveTo>
                  <a:pt x="0" y="0"/>
                </a:moveTo>
                <a:cubicBezTo>
                  <a:pt x="180594" y="-18890"/>
                  <a:pt x="248610" y="33974"/>
                  <a:pt x="496818" y="0"/>
                </a:cubicBezTo>
                <a:cubicBezTo>
                  <a:pt x="745026" y="-33974"/>
                  <a:pt x="763685" y="14769"/>
                  <a:pt x="831882" y="0"/>
                </a:cubicBezTo>
                <a:cubicBezTo>
                  <a:pt x="900079" y="-14769"/>
                  <a:pt x="1248607" y="86315"/>
                  <a:pt x="1571332" y="0"/>
                </a:cubicBezTo>
                <a:cubicBezTo>
                  <a:pt x="1894057" y="-86315"/>
                  <a:pt x="1887817" y="18162"/>
                  <a:pt x="2068150" y="0"/>
                </a:cubicBezTo>
                <a:cubicBezTo>
                  <a:pt x="2248483" y="-18162"/>
                  <a:pt x="2428146" y="10927"/>
                  <a:pt x="2564968" y="0"/>
                </a:cubicBezTo>
                <a:cubicBezTo>
                  <a:pt x="2701790" y="-10927"/>
                  <a:pt x="3094317" y="43063"/>
                  <a:pt x="3304418" y="0"/>
                </a:cubicBezTo>
                <a:cubicBezTo>
                  <a:pt x="3514519" y="-43063"/>
                  <a:pt x="3514641" y="48030"/>
                  <a:pt x="3720359" y="0"/>
                </a:cubicBezTo>
                <a:cubicBezTo>
                  <a:pt x="3926077" y="-48030"/>
                  <a:pt x="4288917" y="9951"/>
                  <a:pt x="4459809" y="0"/>
                </a:cubicBezTo>
                <a:cubicBezTo>
                  <a:pt x="4630701" y="-9951"/>
                  <a:pt x="4885821" y="43048"/>
                  <a:pt x="5199260" y="0"/>
                </a:cubicBezTo>
                <a:cubicBezTo>
                  <a:pt x="5512699" y="-43048"/>
                  <a:pt x="5581109" y="6592"/>
                  <a:pt x="5776955" y="0"/>
                </a:cubicBezTo>
                <a:cubicBezTo>
                  <a:pt x="5972801" y="-6592"/>
                  <a:pt x="6319111" y="70761"/>
                  <a:pt x="6516405" y="0"/>
                </a:cubicBezTo>
                <a:cubicBezTo>
                  <a:pt x="6713699" y="-70761"/>
                  <a:pt x="6875180" y="50869"/>
                  <a:pt x="7013223" y="0"/>
                </a:cubicBezTo>
                <a:cubicBezTo>
                  <a:pt x="7151266" y="-50869"/>
                  <a:pt x="7351497" y="20931"/>
                  <a:pt x="7510041" y="0"/>
                </a:cubicBezTo>
                <a:cubicBezTo>
                  <a:pt x="7668585" y="-20931"/>
                  <a:pt x="7963573" y="39694"/>
                  <a:pt x="8087737" y="0"/>
                </a:cubicBezTo>
                <a:cubicBezTo>
                  <a:pt x="8099801" y="216724"/>
                  <a:pt x="8075881" y="260772"/>
                  <a:pt x="8087737" y="480132"/>
                </a:cubicBezTo>
                <a:cubicBezTo>
                  <a:pt x="8099593" y="699492"/>
                  <a:pt x="8039292" y="841617"/>
                  <a:pt x="8087737" y="980269"/>
                </a:cubicBezTo>
                <a:cubicBezTo>
                  <a:pt x="8136182" y="1118921"/>
                  <a:pt x="8062064" y="1290843"/>
                  <a:pt x="8087737" y="1500411"/>
                </a:cubicBezTo>
                <a:cubicBezTo>
                  <a:pt x="8113410" y="1709979"/>
                  <a:pt x="8077719" y="1755711"/>
                  <a:pt x="8087737" y="2000548"/>
                </a:cubicBezTo>
                <a:cubicBezTo>
                  <a:pt x="7830725" y="2015428"/>
                  <a:pt x="7743021" y="1974712"/>
                  <a:pt x="7429164" y="2000548"/>
                </a:cubicBezTo>
                <a:cubicBezTo>
                  <a:pt x="7115307" y="2026384"/>
                  <a:pt x="7135577" y="1967065"/>
                  <a:pt x="7013223" y="2000548"/>
                </a:cubicBezTo>
                <a:cubicBezTo>
                  <a:pt x="6890869" y="2034031"/>
                  <a:pt x="6444620" y="1968014"/>
                  <a:pt x="6273773" y="2000548"/>
                </a:cubicBezTo>
                <a:cubicBezTo>
                  <a:pt x="6102926" y="2033082"/>
                  <a:pt x="5933664" y="1976213"/>
                  <a:pt x="5696078" y="2000548"/>
                </a:cubicBezTo>
                <a:cubicBezTo>
                  <a:pt x="5458492" y="2024883"/>
                  <a:pt x="5415186" y="1980234"/>
                  <a:pt x="5280137" y="2000548"/>
                </a:cubicBezTo>
                <a:cubicBezTo>
                  <a:pt x="5145088" y="2020862"/>
                  <a:pt x="4843532" y="1967448"/>
                  <a:pt x="4702441" y="2000548"/>
                </a:cubicBezTo>
                <a:cubicBezTo>
                  <a:pt x="4561350" y="2033648"/>
                  <a:pt x="4514191" y="1961185"/>
                  <a:pt x="4367378" y="2000548"/>
                </a:cubicBezTo>
                <a:cubicBezTo>
                  <a:pt x="4220565" y="2039911"/>
                  <a:pt x="4146315" y="1977370"/>
                  <a:pt x="4032315" y="2000548"/>
                </a:cubicBezTo>
                <a:cubicBezTo>
                  <a:pt x="3918315" y="2023726"/>
                  <a:pt x="3618250" y="1938710"/>
                  <a:pt x="3454619" y="2000548"/>
                </a:cubicBezTo>
                <a:cubicBezTo>
                  <a:pt x="3290988" y="2062386"/>
                  <a:pt x="3164285" y="1994939"/>
                  <a:pt x="3038678" y="2000548"/>
                </a:cubicBezTo>
                <a:cubicBezTo>
                  <a:pt x="2913071" y="2006157"/>
                  <a:pt x="2623574" y="1971382"/>
                  <a:pt x="2380105" y="2000548"/>
                </a:cubicBezTo>
                <a:cubicBezTo>
                  <a:pt x="2136636" y="2029714"/>
                  <a:pt x="2067942" y="1967943"/>
                  <a:pt x="1964165" y="2000548"/>
                </a:cubicBezTo>
                <a:cubicBezTo>
                  <a:pt x="1860388" y="2033153"/>
                  <a:pt x="1464524" y="1994529"/>
                  <a:pt x="1305592" y="2000548"/>
                </a:cubicBezTo>
                <a:cubicBezTo>
                  <a:pt x="1146660" y="2006567"/>
                  <a:pt x="1136601" y="1992571"/>
                  <a:pt x="970528" y="2000548"/>
                </a:cubicBezTo>
                <a:cubicBezTo>
                  <a:pt x="804455" y="2008525"/>
                  <a:pt x="232744" y="1930570"/>
                  <a:pt x="0" y="2000548"/>
                </a:cubicBezTo>
                <a:cubicBezTo>
                  <a:pt x="-17885" y="1813641"/>
                  <a:pt x="24625" y="1754237"/>
                  <a:pt x="0" y="1540422"/>
                </a:cubicBezTo>
                <a:cubicBezTo>
                  <a:pt x="-24625" y="1326607"/>
                  <a:pt x="41801" y="1119675"/>
                  <a:pt x="0" y="1000274"/>
                </a:cubicBezTo>
                <a:cubicBezTo>
                  <a:pt x="-41801" y="880873"/>
                  <a:pt x="27879" y="718862"/>
                  <a:pt x="0" y="520142"/>
                </a:cubicBezTo>
                <a:cubicBezTo>
                  <a:pt x="-27879" y="321422"/>
                  <a:pt x="49365" y="1881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ALREADY DONE!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See In-Class 4 </a:t>
            </a:r>
          </a:p>
        </p:txBody>
      </p:sp>
    </p:spTree>
    <p:extLst>
      <p:ext uri="{BB962C8B-B14F-4D97-AF65-F5344CB8AC3E}">
        <p14:creationId xmlns:p14="http://schemas.microsoft.com/office/powerpoint/2010/main" val="2720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70583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dirty="0"/>
              <a:t>C0 grades and R0 out yesterday</a:t>
            </a:r>
          </a:p>
          <a:p>
            <a:pPr lvl="1"/>
            <a:r>
              <a:rPr lang="en-US" dirty="0"/>
              <a:t>Now that you have your first set of grades, review the </a:t>
            </a:r>
            <a:r>
              <a:rPr lang="en-US" dirty="0">
                <a:hlinkClick r:id="rId2"/>
              </a:rPr>
              <a:t>Course Grades</a:t>
            </a:r>
            <a:r>
              <a:rPr lang="en-US" dirty="0"/>
              <a:t> section of the syllabus to understand how they factor into your grade at the end of the quarter! 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Resubmission page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Ed post</a:t>
            </a:r>
            <a:r>
              <a:rPr lang="en-US" dirty="0"/>
              <a:t> for R0 logistics</a:t>
            </a:r>
          </a:p>
          <a:p>
            <a:r>
              <a:rPr lang="en-US" dirty="0"/>
              <a:t>Creative Assignment 1 (C1) out later today!</a:t>
            </a:r>
          </a:p>
          <a:p>
            <a:pPr lvl="1"/>
            <a:r>
              <a:rPr lang="en-US" dirty="0"/>
              <a:t>Focused on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Due next Thursday, Oct 16</a:t>
            </a:r>
            <a:r>
              <a:rPr lang="en-US" baseline="30000" dirty="0"/>
              <a:t>th</a:t>
            </a:r>
            <a:r>
              <a:rPr lang="en-US" dirty="0"/>
              <a:t> by 11:59pm PT</a:t>
            </a:r>
          </a:p>
          <a:p>
            <a:r>
              <a:rPr lang="en-US" dirty="0"/>
              <a:t>First quiz in section on Tuesday Oct 14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Practice Quiz 0 released!</a:t>
            </a:r>
          </a:p>
          <a:p>
            <a:r>
              <a:rPr lang="en-US" dirty="0"/>
              <a:t>Reminder: Section participation in 11+ sections → Extra resub!</a:t>
            </a:r>
          </a:p>
          <a:p>
            <a:pPr lvl="1"/>
            <a:r>
              <a:rPr lang="en-US" dirty="0"/>
              <a:t>No need to do anything; TAs will track on Gradescope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36095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 dirty="0"/>
              <a:t> that accepts two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Characters,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600" dirty="0"/>
              <a:t> and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, and an integer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 as parameters and inserts </a:t>
            </a:r>
            <a:r>
              <a:rPr lang="en-US" sz="3600" b="1" u="sng" dirty="0"/>
              <a:t>all</a:t>
            </a:r>
            <a:r>
              <a:rPr lang="en-US" sz="3600" dirty="0"/>
              <a:t> of the elements from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into </a:t>
            </a:r>
            <a:r>
              <a:rPr lang="en-US" sz="3600" dirty="0">
                <a:latin typeface="Consolas"/>
                <a:sym typeface="Consolas"/>
              </a:rPr>
              <a:t>l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ist1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Extended Application</a:t>
            </a:r>
          </a:p>
        </p:txBody>
      </p:sp>
      <p:sp>
        <p:nvSpPr>
          <p:cNvPr id="4" name="Pentagon 3" descr="Currently on ArrayList Extended Application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722602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We will write a program called </a:t>
            </a:r>
            <a:r>
              <a:rPr lang="en-US" sz="3900" dirty="0">
                <a:latin typeface="Consolas" panose="020B0609020204030204" pitchFamily="49" charset="0"/>
              </a:rPr>
              <a:t>Bakery</a:t>
            </a:r>
            <a:r>
              <a:rPr lang="en-US" sz="3900" dirty="0">
                <a:latin typeface="Consolas" panose="020B0609020204030204" pitchFamily="49" charset="0"/>
                <a:cs typeface="Consolas" panose="020B0609020204030204" pitchFamily="49" charset="0"/>
              </a:rPr>
              <a:t>Favorites.java</a:t>
            </a:r>
            <a:r>
              <a:rPr lang="en-US" sz="3900" dirty="0">
                <a:cs typeface="Consolas" panose="020B0609020204030204" pitchFamily="49" charset="0"/>
              </a:rPr>
              <a:t> </a:t>
            </a:r>
            <a:r>
              <a:rPr lang="en-US" sz="3900" dirty="0"/>
              <a:t>that manages a list of favorite bakeries for a user (using an </a:t>
            </a:r>
            <a:r>
              <a:rPr lang="en-US" sz="3900" dirty="0" err="1">
                <a:latin typeface="Consolas" panose="020B0609020204030204" pitchFamily="49" charset="0"/>
              </a:rPr>
              <a:t>ArrayList</a:t>
            </a:r>
            <a:r>
              <a:rPr lang="en-US" sz="3900" dirty="0"/>
              <a:t>) and allows the user to perform various different operations on their stored list of favorite bakeries.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Key skills used:</a:t>
            </a:r>
          </a:p>
          <a:p>
            <a:r>
              <a:rPr lang="en-US" sz="3000" dirty="0"/>
              <a:t>User Interaction (UI) loop</a:t>
            </a:r>
          </a:p>
          <a:p>
            <a:r>
              <a:rPr lang="en-US" sz="3000" dirty="0"/>
              <a:t>Iterative development strategies</a:t>
            </a:r>
          </a:p>
          <a:p>
            <a:r>
              <a:rPr lang="en-US" sz="3000" dirty="0"/>
              <a:t>Functional decomposition</a:t>
            </a:r>
          </a:p>
          <a:p>
            <a:r>
              <a:rPr lang="en-US" sz="3000" dirty="0"/>
              <a:t>Practice with </a:t>
            </a:r>
            <a:r>
              <a:rPr lang="en-US" sz="3000" dirty="0" err="1"/>
              <a:t>ArrayList</a:t>
            </a:r>
            <a:r>
              <a:rPr lang="en-US" sz="3000" dirty="0"/>
              <a:t> methods!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20782</TotalTime>
  <Words>746</Words>
  <Application>Microsoft Macintosh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 Applications</vt:lpstr>
      <vt:lpstr>Lecture Outline</vt:lpstr>
      <vt:lpstr>Announcements</vt:lpstr>
      <vt:lpstr>Lecture Outline</vt:lpstr>
      <vt:lpstr>Edge Cases! (And Testing)</vt:lpstr>
      <vt:lpstr>ArrayList Methods</vt:lpstr>
      <vt:lpstr>addAll</vt:lpstr>
      <vt:lpstr>Lecture Outline</vt:lpstr>
      <vt:lpstr>Bakery Favorites</vt:lpstr>
      <vt:lpstr>Bakery Favorites: Operations</vt:lpstr>
      <vt:lpstr>Bakery Favorites: Development Strategy</vt:lpstr>
      <vt:lpstr>Bakery Favorites: Operations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Elba G.</cp:lastModifiedBy>
  <cp:revision>272</cp:revision>
  <cp:lastPrinted>2022-09-27T21:33:44Z</cp:lastPrinted>
  <dcterms:created xsi:type="dcterms:W3CDTF">2020-06-13T06:27:42Z</dcterms:created>
  <dcterms:modified xsi:type="dcterms:W3CDTF">2025-10-10T20:53:23Z</dcterms:modified>
  <cp:category/>
</cp:coreProperties>
</file>