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sldIdLst>
    <p:sldId id="256" r:id="rId2"/>
    <p:sldId id="285" r:id="rId3"/>
    <p:sldId id="324" r:id="rId4"/>
    <p:sldId id="822" r:id="rId5"/>
    <p:sldId id="413" r:id="rId6"/>
    <p:sldId id="827" r:id="rId7"/>
    <p:sldId id="840" r:id="rId8"/>
    <p:sldId id="809" r:id="rId9"/>
    <p:sldId id="823" r:id="rId10"/>
    <p:sldId id="841" r:id="rId11"/>
    <p:sldId id="826" r:id="rId12"/>
    <p:sldId id="816" r:id="rId13"/>
    <p:sldId id="831" r:id="rId14"/>
    <p:sldId id="828" r:id="rId15"/>
    <p:sldId id="832" r:id="rId16"/>
    <p:sldId id="829" r:id="rId17"/>
    <p:sldId id="833" r:id="rId18"/>
    <p:sldId id="830" r:id="rId19"/>
    <p:sldId id="834" r:id="rId20"/>
    <p:sldId id="817" r:id="rId21"/>
    <p:sldId id="835" r:id="rId22"/>
    <p:sldId id="818" r:id="rId23"/>
    <p:sldId id="824" r:id="rId24"/>
    <p:sldId id="837" r:id="rId25"/>
    <p:sldId id="838" r:id="rId26"/>
    <p:sldId id="836" r:id="rId27"/>
    <p:sldId id="839" r:id="rId28"/>
    <p:sldId id="819" r:id="rId29"/>
    <p:sldId id="825" r:id="rId30"/>
    <p:sldId id="821"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5C71387-6F25-40BE-A9C7-2DE5AC23F89B}">
          <p14:sldIdLst>
            <p14:sldId id="256"/>
            <p14:sldId id="285"/>
            <p14:sldId id="324"/>
            <p14:sldId id="822"/>
            <p14:sldId id="413"/>
            <p14:sldId id="827"/>
            <p14:sldId id="840"/>
            <p14:sldId id="809"/>
            <p14:sldId id="823"/>
            <p14:sldId id="841"/>
            <p14:sldId id="826"/>
            <p14:sldId id="816"/>
            <p14:sldId id="831"/>
            <p14:sldId id="828"/>
            <p14:sldId id="832"/>
            <p14:sldId id="829"/>
            <p14:sldId id="833"/>
            <p14:sldId id="830"/>
            <p14:sldId id="834"/>
            <p14:sldId id="817"/>
            <p14:sldId id="835"/>
            <p14:sldId id="818"/>
            <p14:sldId id="824"/>
            <p14:sldId id="837"/>
            <p14:sldId id="838"/>
            <p14:sldId id="836"/>
            <p14:sldId id="839"/>
            <p14:sldId id="819"/>
            <p14:sldId id="825"/>
            <p14:sldId id="821"/>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nats" initials="m" lastIdx="1" clrIdx="0">
    <p:extLst>
      <p:ext uri="{19B8F6BF-5375-455C-9EA6-DF929625EA0E}">
        <p15:presenceInfo xmlns:p15="http://schemas.microsoft.com/office/powerpoint/2012/main" userId="S-1-5-21-2454115528-2111753937-1836222636-101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5777"/>
    <a:srgbClr val="4E408B"/>
    <a:srgbClr val="FA8231"/>
    <a:srgbClr val="54A0FF"/>
    <a:srgbClr val="0FB9B1"/>
    <a:srgbClr val="FAFAFA"/>
    <a:srgbClr val="F5F5F5"/>
    <a:srgbClr val="F7B731"/>
    <a:srgbClr val="43367C"/>
    <a:srgbClr val="2E235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24D79A1-7DBA-F41C-41FE-EEAE891A5437}" v="73" dt="2025-03-05T06:51:57.45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2" d="100"/>
          <a:sy n="72" d="100"/>
        </p:scale>
        <p:origin x="43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8B3A00-37AE-DF4F-846D-B0E493D1DDE8}" type="datetimeFigureOut">
              <a:rPr lang="en-US" smtClean="0"/>
              <a:t>11/18/2025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60FC8D-3FAB-384B-A523-F958535FCC05}" type="slidenum">
              <a:rPr lang="en-US" smtClean="0"/>
              <a:t>‹#›</a:t>
            </a:fld>
            <a:endParaRPr lang="en-US"/>
          </a:p>
        </p:txBody>
      </p:sp>
    </p:spTree>
    <p:extLst>
      <p:ext uri="{BB962C8B-B14F-4D97-AF65-F5344CB8AC3E}">
        <p14:creationId xmlns:p14="http://schemas.microsoft.com/office/powerpoint/2010/main" val="3294039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open.spotify.com/playlist/21267VkywPpFSeWDnuRnoj?si=43c677cb4a204c46&amp;pt=5872349b59e9eb75173316fbcf23cef7"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19" name="Rounded Rectangle 13">
            <a:extLst>
              <a:ext uri="{FF2B5EF4-FFF2-40B4-BE49-F238E27FC236}">
                <a16:creationId xmlns:a16="http://schemas.microsoft.com/office/drawing/2014/main" id="{629E4131-4646-40D5-B3D6-4FB9ECBC6B59}"/>
              </a:ext>
            </a:extLst>
          </p:cNvPr>
          <p:cNvSpPr/>
          <p:nvPr userDrawn="1"/>
        </p:nvSpPr>
        <p:spPr>
          <a:xfrm>
            <a:off x="7119063" y="1251643"/>
            <a:ext cx="5250244" cy="5153775"/>
          </a:xfrm>
          <a:prstGeom prst="roundRect">
            <a:avLst>
              <a:gd name="adj" fmla="val 1114"/>
            </a:avLst>
          </a:prstGeom>
          <a:solidFill>
            <a:srgbClr val="FAFAFA"/>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Google Shape;98;p1">
            <a:extLst>
              <a:ext uri="{FF2B5EF4-FFF2-40B4-BE49-F238E27FC236}">
                <a16:creationId xmlns:a16="http://schemas.microsoft.com/office/drawing/2014/main" id="{8CABA6AA-40BB-4320-A13E-E36B70F0FC82}"/>
              </a:ext>
            </a:extLst>
          </p:cNvPr>
          <p:cNvSpPr txBox="1"/>
          <p:nvPr userDrawn="1"/>
        </p:nvSpPr>
        <p:spPr>
          <a:xfrm>
            <a:off x="8379355" y="4379696"/>
            <a:ext cx="3556009" cy="36930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dirty="0">
                <a:solidFill>
                  <a:schemeClr val="bg2">
                    <a:lumMod val="50000"/>
                  </a:schemeClr>
                </a:solidFill>
                <a:latin typeface="Montserrat SemiBold"/>
                <a:ea typeface="Montserrat SemiBold"/>
                <a:cs typeface="Montserrat SemiBold"/>
                <a:sym typeface="Montserrat SemiBold"/>
              </a:rPr>
              <a:t>Colin &amp; Ivy</a:t>
            </a:r>
            <a:endParaRPr sz="1200" dirty="0">
              <a:solidFill>
                <a:schemeClr val="bg2">
                  <a:lumMod val="50000"/>
                </a:schemeClr>
              </a:solidFill>
              <a:latin typeface="Montserrat SemiBold"/>
              <a:ea typeface="Montserrat SemiBold"/>
              <a:cs typeface="Montserrat SemiBold"/>
              <a:sym typeface="Montserrat SemiBold"/>
            </a:endParaRPr>
          </a:p>
        </p:txBody>
      </p:sp>
      <p:sp>
        <p:nvSpPr>
          <p:cNvPr id="21" name="Title 8">
            <a:extLst>
              <a:ext uri="{FF2B5EF4-FFF2-40B4-BE49-F238E27FC236}">
                <a16:creationId xmlns:a16="http://schemas.microsoft.com/office/drawing/2014/main" id="{2B4A52DA-AEFC-4D8C-A007-4D37EEF5EA7E}"/>
              </a:ext>
            </a:extLst>
          </p:cNvPr>
          <p:cNvSpPr>
            <a:spLocks noGrp="1"/>
          </p:cNvSpPr>
          <p:nvPr>
            <p:ph type="title"/>
          </p:nvPr>
        </p:nvSpPr>
        <p:spPr>
          <a:xfrm>
            <a:off x="292977" y="4013370"/>
            <a:ext cx="6212925" cy="1954786"/>
          </a:xfrm>
        </p:spPr>
        <p:txBody>
          <a:bodyPr anchor="t">
            <a:noAutofit/>
          </a:bodyPr>
          <a:lstStyle>
            <a:lvl1pPr>
              <a:defRPr sz="6000" b="0" i="0">
                <a:solidFill>
                  <a:srgbClr val="F0F0F0"/>
                </a:solidFill>
                <a:latin typeface="Montserrat SemiBold" pitchFamily="2" charset="77"/>
              </a:defRPr>
            </a:lvl1pPr>
          </a:lstStyle>
          <a:p>
            <a:endParaRPr lang="en-US" dirty="0"/>
          </a:p>
        </p:txBody>
      </p:sp>
      <p:sp>
        <p:nvSpPr>
          <p:cNvPr id="23" name="TextBox 22">
            <a:extLst>
              <a:ext uri="{FF2B5EF4-FFF2-40B4-BE49-F238E27FC236}">
                <a16:creationId xmlns:a16="http://schemas.microsoft.com/office/drawing/2014/main" id="{71A40CB6-4A35-4F4A-A2AB-84A0AEB1AF3B}"/>
              </a:ext>
            </a:extLst>
          </p:cNvPr>
          <p:cNvSpPr txBox="1"/>
          <p:nvPr userDrawn="1"/>
        </p:nvSpPr>
        <p:spPr>
          <a:xfrm>
            <a:off x="292977" y="3182200"/>
            <a:ext cx="3154416" cy="646331"/>
          </a:xfrm>
          <a:prstGeom prst="rect">
            <a:avLst/>
          </a:prstGeom>
          <a:noFill/>
        </p:spPr>
        <p:txBody>
          <a:bodyPr wrap="square" rtlCol="0">
            <a:spAutoFit/>
          </a:bodyPr>
          <a:lstStyle/>
          <a:p>
            <a:r>
              <a:rPr lang="en-US" sz="3600" b="1" i="0" spc="100" baseline="0">
                <a:solidFill>
                  <a:srgbClr val="F0F0F0"/>
                </a:solidFill>
                <a:latin typeface="Montserrat ExtraBold" pitchFamily="2" charset="77"/>
              </a:rPr>
              <a:t>CSE 122</a:t>
            </a:r>
          </a:p>
        </p:txBody>
      </p:sp>
      <p:sp>
        <p:nvSpPr>
          <p:cNvPr id="28" name="Rounded Rectangle 3">
            <a:extLst>
              <a:ext uri="{FF2B5EF4-FFF2-40B4-BE49-F238E27FC236}">
                <a16:creationId xmlns:a16="http://schemas.microsoft.com/office/drawing/2014/main" id="{AEFCB8B6-6BAC-4BD6-BF30-0BB5E57C845F}"/>
              </a:ext>
            </a:extLst>
          </p:cNvPr>
          <p:cNvSpPr/>
          <p:nvPr userDrawn="1"/>
        </p:nvSpPr>
        <p:spPr>
          <a:xfrm>
            <a:off x="420128" y="2753848"/>
            <a:ext cx="1269523" cy="420130"/>
          </a:xfrm>
          <a:prstGeom prst="roundRect">
            <a:avLst/>
          </a:prstGeom>
          <a:solidFill>
            <a:srgbClr val="FA82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0" i="0" spc="300">
                <a:latin typeface="Montserrat" pitchFamily="2" charset="77"/>
              </a:rPr>
              <a:t>LEC 16</a:t>
            </a:r>
          </a:p>
        </p:txBody>
      </p:sp>
      <p:cxnSp>
        <p:nvCxnSpPr>
          <p:cNvPr id="29" name="Straight Connector 28">
            <a:extLst>
              <a:ext uri="{FF2B5EF4-FFF2-40B4-BE49-F238E27FC236}">
                <a16:creationId xmlns:a16="http://schemas.microsoft.com/office/drawing/2014/main" id="{4F457C64-0D12-462C-8872-939E86F472DC}"/>
              </a:ext>
            </a:extLst>
          </p:cNvPr>
          <p:cNvCxnSpPr/>
          <p:nvPr userDrawn="1"/>
        </p:nvCxnSpPr>
        <p:spPr>
          <a:xfrm>
            <a:off x="7273280" y="4293369"/>
            <a:ext cx="4468305"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Rounded Rectangle 1">
            <a:extLst>
              <a:ext uri="{FF2B5EF4-FFF2-40B4-BE49-F238E27FC236}">
                <a16:creationId xmlns:a16="http://schemas.microsoft.com/office/drawing/2014/main" id="{5929459B-BD21-4F23-8876-87DA18456F3E}"/>
              </a:ext>
            </a:extLst>
          </p:cNvPr>
          <p:cNvSpPr/>
          <p:nvPr userDrawn="1"/>
        </p:nvSpPr>
        <p:spPr>
          <a:xfrm>
            <a:off x="-369625" y="5494620"/>
            <a:ext cx="4632957" cy="1688781"/>
          </a:xfrm>
          <a:prstGeom prst="roundRect">
            <a:avLst>
              <a:gd name="adj" fmla="val 9433"/>
            </a:avLst>
          </a:prstGeom>
          <a:solidFill>
            <a:srgbClr val="FAFAFA"/>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6FFF2095-ECF1-4219-AB7C-36EBF7511BE9}"/>
              </a:ext>
            </a:extLst>
          </p:cNvPr>
          <p:cNvSpPr/>
          <p:nvPr userDrawn="1"/>
        </p:nvSpPr>
        <p:spPr>
          <a:xfrm>
            <a:off x="71163" y="5574803"/>
            <a:ext cx="2250674" cy="276999"/>
          </a:xfrm>
          <a:prstGeom prst="rect">
            <a:avLst/>
          </a:prstGeom>
        </p:spPr>
        <p:txBody>
          <a:bodyPr wrap="square">
            <a:spAutoFit/>
          </a:bodyPr>
          <a:lstStyle/>
          <a:p>
            <a:pPr algn="l"/>
            <a:r>
              <a:rPr lang="en-US" sz="1200" b="1" i="0">
                <a:solidFill>
                  <a:schemeClr val="bg1">
                    <a:lumMod val="65000"/>
                  </a:schemeClr>
                </a:solidFill>
                <a:latin typeface="Montserrat" pitchFamily="2" charset="77"/>
              </a:rPr>
              <a:t>Questions during Class?</a:t>
            </a:r>
          </a:p>
        </p:txBody>
      </p:sp>
      <p:sp>
        <p:nvSpPr>
          <p:cNvPr id="32" name="Rectangle 31">
            <a:extLst>
              <a:ext uri="{FF2B5EF4-FFF2-40B4-BE49-F238E27FC236}">
                <a16:creationId xmlns:a16="http://schemas.microsoft.com/office/drawing/2014/main" id="{E169F97B-7E32-4698-8393-968BC98295BD}"/>
              </a:ext>
            </a:extLst>
          </p:cNvPr>
          <p:cNvSpPr/>
          <p:nvPr userDrawn="1"/>
        </p:nvSpPr>
        <p:spPr>
          <a:xfrm>
            <a:off x="72629" y="5851802"/>
            <a:ext cx="2432111" cy="769441"/>
          </a:xfrm>
          <a:prstGeom prst="rect">
            <a:avLst/>
          </a:prstGeom>
        </p:spPr>
        <p:txBody>
          <a:bodyPr wrap="square">
            <a:spAutoFit/>
          </a:bodyPr>
          <a:lstStyle/>
          <a:p>
            <a:r>
              <a:rPr lang="en-US" sz="1200" b="1" i="0">
                <a:solidFill>
                  <a:schemeClr val="tx1">
                    <a:lumMod val="65000"/>
                    <a:lumOff val="35000"/>
                  </a:schemeClr>
                </a:solidFill>
                <a:latin typeface="Montserrat SemiBold" pitchFamily="2" charset="77"/>
              </a:rPr>
              <a:t>Raise hand or send here</a:t>
            </a:r>
          </a:p>
          <a:p>
            <a:endParaRPr lang="en-US" sz="1200" b="1" i="0">
              <a:solidFill>
                <a:schemeClr val="tx1">
                  <a:lumMod val="65000"/>
                  <a:lumOff val="35000"/>
                </a:schemeClr>
              </a:solidFill>
              <a:latin typeface="Montserrat SemiBold" pitchFamily="2" charset="77"/>
            </a:endParaRPr>
          </a:p>
          <a:p>
            <a:r>
              <a:rPr lang="en-US" sz="2000" b="0" i="0">
                <a:solidFill>
                  <a:schemeClr val="tx1">
                    <a:lumMod val="65000"/>
                    <a:lumOff val="35000"/>
                  </a:schemeClr>
                </a:solidFill>
                <a:latin typeface="Montserrat SemiBold" pitchFamily="2" charset="77"/>
              </a:rPr>
              <a:t>sli.do    #cse122 </a:t>
            </a:r>
          </a:p>
        </p:txBody>
      </p:sp>
      <p:sp>
        <p:nvSpPr>
          <p:cNvPr id="34" name="Google Shape;96;p1">
            <a:extLst>
              <a:ext uri="{FF2B5EF4-FFF2-40B4-BE49-F238E27FC236}">
                <a16:creationId xmlns:a16="http://schemas.microsoft.com/office/drawing/2014/main" id="{FAACFA48-28AB-4602-8207-1063ED76AADA}"/>
              </a:ext>
            </a:extLst>
          </p:cNvPr>
          <p:cNvSpPr txBox="1"/>
          <p:nvPr userDrawn="1"/>
        </p:nvSpPr>
        <p:spPr>
          <a:xfrm>
            <a:off x="7226456" y="4379696"/>
            <a:ext cx="1152900" cy="3693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1200">
                <a:solidFill>
                  <a:schemeClr val="bg2">
                    <a:lumMod val="50000"/>
                  </a:schemeClr>
                </a:solidFill>
                <a:latin typeface="Montserrat ExtraBold"/>
                <a:ea typeface="Montserrat ExtraBold"/>
                <a:cs typeface="Montserrat ExtraBold"/>
                <a:sym typeface="Montserrat ExtraBold"/>
              </a:rPr>
              <a:t>Instructors:</a:t>
            </a:r>
            <a:endParaRPr sz="1200">
              <a:solidFill>
                <a:schemeClr val="bg2">
                  <a:lumMod val="50000"/>
                </a:schemeClr>
              </a:solidFill>
              <a:latin typeface="Montserrat ExtraBold"/>
              <a:ea typeface="Montserrat ExtraBold"/>
              <a:cs typeface="Montserrat ExtraBold"/>
              <a:sym typeface="Montserrat ExtraBold"/>
            </a:endParaRPr>
          </a:p>
        </p:txBody>
      </p:sp>
      <p:sp>
        <p:nvSpPr>
          <p:cNvPr id="35" name="Google Shape;97;p1">
            <a:extLst>
              <a:ext uri="{FF2B5EF4-FFF2-40B4-BE49-F238E27FC236}">
                <a16:creationId xmlns:a16="http://schemas.microsoft.com/office/drawing/2014/main" id="{9982B2B6-24F5-421C-AD97-7D2ACF5DD2CB}"/>
              </a:ext>
            </a:extLst>
          </p:cNvPr>
          <p:cNvSpPr txBox="1"/>
          <p:nvPr userDrawn="1"/>
        </p:nvSpPr>
        <p:spPr>
          <a:xfrm>
            <a:off x="7226456" y="4640308"/>
            <a:ext cx="1152900" cy="3693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1200">
                <a:solidFill>
                  <a:schemeClr val="bg2">
                    <a:lumMod val="50000"/>
                  </a:schemeClr>
                </a:solidFill>
                <a:latin typeface="Montserrat ExtraBold"/>
                <a:ea typeface="Montserrat ExtraBold"/>
                <a:cs typeface="Montserrat ExtraBold"/>
                <a:sym typeface="Montserrat ExtraBold"/>
              </a:rPr>
              <a:t>TAs:</a:t>
            </a:r>
            <a:endParaRPr sz="1200">
              <a:solidFill>
                <a:schemeClr val="bg2">
                  <a:lumMod val="50000"/>
                </a:schemeClr>
              </a:solidFill>
              <a:latin typeface="Montserrat ExtraBold"/>
              <a:ea typeface="Montserrat ExtraBold"/>
              <a:cs typeface="Montserrat ExtraBold"/>
              <a:sym typeface="Montserrat ExtraBold"/>
            </a:endParaRPr>
          </a:p>
        </p:txBody>
      </p:sp>
      <p:sp>
        <p:nvSpPr>
          <p:cNvPr id="36" name="Google Shape;99;p1">
            <a:extLst>
              <a:ext uri="{FF2B5EF4-FFF2-40B4-BE49-F238E27FC236}">
                <a16:creationId xmlns:a16="http://schemas.microsoft.com/office/drawing/2014/main" id="{57369985-A126-46F8-A68A-F3D7351E9F9A}"/>
              </a:ext>
            </a:extLst>
          </p:cNvPr>
          <p:cNvSpPr txBox="1"/>
          <p:nvPr userDrawn="1"/>
        </p:nvSpPr>
        <p:spPr>
          <a:xfrm>
            <a:off x="8379355" y="4625489"/>
            <a:ext cx="3924887" cy="1651296"/>
          </a:xfrm>
          <a:prstGeom prst="rect">
            <a:avLst/>
          </a:prstGeom>
          <a:noFill/>
          <a:ln>
            <a:noFill/>
          </a:ln>
        </p:spPr>
        <p:txBody>
          <a:bodyPr spcFirstLastPara="1" wrap="square" lIns="91440" tIns="91425" rIns="91425" bIns="91425" numCol="4" anchor="t" anchorCtr="0">
            <a:noAutofit/>
          </a:bodyPr>
          <a:lstStyle/>
          <a:p>
            <a:pPr>
              <a:lnSpc>
                <a:spcPct val="115000"/>
              </a:lnSpc>
              <a:buClr>
                <a:srgbClr val="000000"/>
              </a:buClr>
              <a:buFont typeface="Arial"/>
              <a:buNone/>
            </a:pPr>
            <a:r>
              <a:rPr lang="en-US" sz="1000" kern="0" dirty="0">
                <a:solidFill>
                  <a:srgbClr val="535353"/>
                </a:solidFill>
                <a:latin typeface="Montserrat SemiBold"/>
                <a:ea typeface="Montserrat SemiBold"/>
                <a:cs typeface="Montserrat SemiBold"/>
                <a:sym typeface="Montserrat SemiBold"/>
              </a:rPr>
              <a:t>Elba</a:t>
            </a:r>
          </a:p>
          <a:p>
            <a:pPr>
              <a:lnSpc>
                <a:spcPct val="115000"/>
              </a:lnSpc>
              <a:buClr>
                <a:srgbClr val="000000"/>
              </a:buClr>
              <a:buFont typeface="Arial"/>
              <a:buNone/>
            </a:pPr>
            <a:r>
              <a:rPr lang="en-US" sz="1000" kern="0" dirty="0" err="1">
                <a:solidFill>
                  <a:srgbClr val="535353"/>
                </a:solidFill>
                <a:latin typeface="Montserrat SemiBold"/>
                <a:ea typeface="Montserrat SemiBold"/>
                <a:cs typeface="Montserrat SemiBold"/>
                <a:sym typeface="Montserrat SemiBold"/>
              </a:rPr>
              <a:t>Sreshta</a:t>
            </a:r>
            <a:endParaRPr lang="en-US" sz="1000" kern="0" dirty="0">
              <a:solidFill>
                <a:srgbClr val="535353"/>
              </a:solidFill>
              <a:latin typeface="Montserrat SemiBold"/>
              <a:ea typeface="Montserrat SemiBold"/>
              <a:cs typeface="Montserrat SemiBold"/>
              <a:sym typeface="Montserrat SemiBold"/>
            </a:endParaRPr>
          </a:p>
          <a:p>
            <a:pPr>
              <a:lnSpc>
                <a:spcPct val="115000"/>
              </a:lnSpc>
              <a:buClr>
                <a:srgbClr val="000000"/>
              </a:buClr>
              <a:buFont typeface="Arial"/>
              <a:buNone/>
            </a:pPr>
            <a:r>
              <a:rPr lang="en-US" sz="1000" kern="0" dirty="0">
                <a:solidFill>
                  <a:srgbClr val="535353"/>
                </a:solidFill>
                <a:latin typeface="Montserrat SemiBold"/>
                <a:ea typeface="Montserrat SemiBold"/>
                <a:cs typeface="Montserrat SemiBold"/>
                <a:sym typeface="Montserrat SemiBold"/>
              </a:rPr>
              <a:t>William</a:t>
            </a:r>
          </a:p>
          <a:p>
            <a:pPr>
              <a:lnSpc>
                <a:spcPct val="115000"/>
              </a:lnSpc>
              <a:buClr>
                <a:srgbClr val="000000"/>
              </a:buClr>
              <a:buFont typeface="Arial"/>
              <a:buNone/>
            </a:pPr>
            <a:r>
              <a:rPr lang="en-US" sz="1000" kern="0" dirty="0">
                <a:solidFill>
                  <a:srgbClr val="535353"/>
                </a:solidFill>
                <a:latin typeface="Montserrat SemiBold"/>
                <a:ea typeface="Montserrat SemiBold"/>
                <a:cs typeface="Montserrat SemiBold"/>
                <a:sym typeface="Montserrat SemiBold"/>
              </a:rPr>
              <a:t>Arjun</a:t>
            </a:r>
          </a:p>
          <a:p>
            <a:pPr>
              <a:lnSpc>
                <a:spcPct val="115000"/>
              </a:lnSpc>
              <a:buClr>
                <a:srgbClr val="000000"/>
              </a:buClr>
              <a:buFont typeface="Arial"/>
              <a:buNone/>
            </a:pPr>
            <a:r>
              <a:rPr lang="en-US" sz="1000" kern="0" dirty="0">
                <a:solidFill>
                  <a:srgbClr val="535353"/>
                </a:solidFill>
                <a:latin typeface="Montserrat SemiBold"/>
                <a:ea typeface="Montserrat SemiBold"/>
                <a:cs typeface="Montserrat SemiBold"/>
                <a:sym typeface="Montserrat SemiBold"/>
              </a:rPr>
              <a:t>Dani</a:t>
            </a:r>
          </a:p>
          <a:p>
            <a:pPr>
              <a:lnSpc>
                <a:spcPct val="115000"/>
              </a:lnSpc>
              <a:buClr>
                <a:srgbClr val="000000"/>
              </a:buClr>
              <a:buFont typeface="Arial"/>
              <a:buNone/>
            </a:pPr>
            <a:r>
              <a:rPr lang="en-US" sz="1000" kern="0" dirty="0">
                <a:solidFill>
                  <a:srgbClr val="535353"/>
                </a:solidFill>
                <a:latin typeface="Montserrat SemiBold"/>
                <a:ea typeface="Montserrat SemiBold"/>
                <a:cs typeface="Montserrat SemiBold"/>
                <a:sym typeface="Montserrat SemiBold"/>
              </a:rPr>
              <a:t>Rohan</a:t>
            </a:r>
          </a:p>
          <a:p>
            <a:pPr>
              <a:lnSpc>
                <a:spcPct val="115000"/>
              </a:lnSpc>
              <a:buClr>
                <a:srgbClr val="000000"/>
              </a:buClr>
              <a:buFont typeface="Arial"/>
              <a:buNone/>
            </a:pPr>
            <a:r>
              <a:rPr lang="en-US" sz="1000" kern="0" dirty="0">
                <a:solidFill>
                  <a:srgbClr val="535353"/>
                </a:solidFill>
                <a:latin typeface="Montserrat SemiBold"/>
                <a:ea typeface="Montserrat SemiBold"/>
                <a:cs typeface="Montserrat SemiBold"/>
                <a:sym typeface="Montserrat SemiBold"/>
              </a:rPr>
              <a:t>Andrew</a:t>
            </a:r>
          </a:p>
          <a:p>
            <a:pPr>
              <a:lnSpc>
                <a:spcPct val="115000"/>
              </a:lnSpc>
              <a:buClr>
                <a:srgbClr val="000000"/>
              </a:buClr>
              <a:buFont typeface="Arial"/>
              <a:buNone/>
            </a:pPr>
            <a:r>
              <a:rPr lang="en-US" sz="1000" kern="0" dirty="0" err="1">
                <a:solidFill>
                  <a:srgbClr val="535353"/>
                </a:solidFill>
                <a:latin typeface="Montserrat SemiBold"/>
                <a:ea typeface="Montserrat SemiBold"/>
                <a:cs typeface="Montserrat SemiBold"/>
                <a:sym typeface="Montserrat SemiBold"/>
              </a:rPr>
              <a:t>Saachi</a:t>
            </a:r>
            <a:endParaRPr lang="en-US" sz="1000" kern="0" dirty="0">
              <a:solidFill>
                <a:srgbClr val="535353"/>
              </a:solidFill>
              <a:latin typeface="Montserrat SemiBold"/>
              <a:ea typeface="Montserrat SemiBold"/>
              <a:cs typeface="Montserrat SemiBold"/>
              <a:sym typeface="Montserrat SemiBold"/>
            </a:endParaRPr>
          </a:p>
          <a:p>
            <a:pPr>
              <a:lnSpc>
                <a:spcPct val="115000"/>
              </a:lnSpc>
              <a:buClr>
                <a:srgbClr val="000000"/>
              </a:buClr>
              <a:buFont typeface="Arial"/>
              <a:buNone/>
            </a:pPr>
            <a:r>
              <a:rPr lang="en-US" sz="1000" kern="0" dirty="0">
                <a:solidFill>
                  <a:srgbClr val="535353"/>
                </a:solidFill>
                <a:latin typeface="Montserrat SemiBold"/>
                <a:ea typeface="Montserrat SemiBold"/>
                <a:cs typeface="Montserrat SemiBold"/>
                <a:sym typeface="Montserrat SemiBold"/>
              </a:rPr>
              <a:t>Ava</a:t>
            </a:r>
          </a:p>
          <a:p>
            <a:pPr>
              <a:lnSpc>
                <a:spcPct val="115000"/>
              </a:lnSpc>
              <a:buClr>
                <a:srgbClr val="000000"/>
              </a:buClr>
              <a:buFont typeface="Arial"/>
              <a:buNone/>
            </a:pPr>
            <a:r>
              <a:rPr lang="en-US" sz="1000" kern="0" dirty="0" err="1">
                <a:solidFill>
                  <a:srgbClr val="535353"/>
                </a:solidFill>
                <a:latin typeface="Montserrat SemiBold"/>
                <a:ea typeface="Montserrat SemiBold"/>
                <a:cs typeface="Montserrat SemiBold"/>
                <a:sym typeface="Montserrat SemiBold"/>
              </a:rPr>
              <a:t>Merav</a:t>
            </a:r>
            <a:endParaRPr lang="en-US" sz="1000" kern="0" dirty="0">
              <a:solidFill>
                <a:srgbClr val="535353"/>
              </a:solidFill>
              <a:latin typeface="Montserrat SemiBold"/>
              <a:ea typeface="Montserrat SemiBold"/>
              <a:cs typeface="Montserrat SemiBold"/>
              <a:sym typeface="Montserrat SemiBold"/>
            </a:endParaRPr>
          </a:p>
          <a:p>
            <a:pPr>
              <a:lnSpc>
                <a:spcPct val="115000"/>
              </a:lnSpc>
              <a:buClr>
                <a:srgbClr val="000000"/>
              </a:buClr>
              <a:buFont typeface="Arial"/>
              <a:buNone/>
            </a:pPr>
            <a:r>
              <a:rPr lang="en-US" sz="1000" kern="0" dirty="0">
                <a:solidFill>
                  <a:srgbClr val="535353"/>
                </a:solidFill>
                <a:latin typeface="Montserrat SemiBold"/>
                <a:ea typeface="Montserrat SemiBold"/>
                <a:cs typeface="Montserrat SemiBold"/>
                <a:sym typeface="Montserrat SemiBold"/>
              </a:rPr>
              <a:t>Nicole</a:t>
            </a:r>
          </a:p>
          <a:p>
            <a:pPr>
              <a:lnSpc>
                <a:spcPct val="115000"/>
              </a:lnSpc>
              <a:buClr>
                <a:srgbClr val="000000"/>
              </a:buClr>
              <a:buFont typeface="Arial"/>
              <a:buNone/>
            </a:pPr>
            <a:r>
              <a:rPr lang="en-US" sz="1000" kern="0" dirty="0" err="1">
                <a:solidFill>
                  <a:srgbClr val="535353"/>
                </a:solidFill>
                <a:latin typeface="Montserrat SemiBold"/>
                <a:ea typeface="Montserrat SemiBold"/>
                <a:cs typeface="Montserrat SemiBold"/>
                <a:sym typeface="Montserrat SemiBold"/>
              </a:rPr>
              <a:t>Vrinda</a:t>
            </a:r>
            <a:endParaRPr lang="en-US" sz="1000" kern="0" dirty="0">
              <a:solidFill>
                <a:srgbClr val="535353"/>
              </a:solidFill>
              <a:latin typeface="Montserrat SemiBold"/>
              <a:ea typeface="Montserrat SemiBold"/>
              <a:cs typeface="Montserrat SemiBold"/>
              <a:sym typeface="Montserrat SemiBold"/>
            </a:endParaRPr>
          </a:p>
          <a:p>
            <a:pPr>
              <a:lnSpc>
                <a:spcPct val="115000"/>
              </a:lnSpc>
              <a:buClr>
                <a:srgbClr val="000000"/>
              </a:buClr>
              <a:buFont typeface="Arial"/>
              <a:buNone/>
            </a:pPr>
            <a:r>
              <a:rPr lang="en-US" sz="1000" kern="0" dirty="0">
                <a:solidFill>
                  <a:srgbClr val="535353"/>
                </a:solidFill>
                <a:latin typeface="Montserrat SemiBold"/>
                <a:ea typeface="Montserrat SemiBold"/>
                <a:cs typeface="Montserrat SemiBold"/>
                <a:sym typeface="Montserrat SemiBold"/>
              </a:rPr>
              <a:t>Shreya</a:t>
            </a:r>
          </a:p>
          <a:p>
            <a:pPr>
              <a:lnSpc>
                <a:spcPct val="115000"/>
              </a:lnSpc>
              <a:buClr>
                <a:srgbClr val="000000"/>
              </a:buClr>
              <a:buFont typeface="Arial"/>
              <a:buNone/>
            </a:pPr>
            <a:r>
              <a:rPr lang="en-US" sz="1000" kern="0" dirty="0">
                <a:solidFill>
                  <a:srgbClr val="535353"/>
                </a:solidFill>
                <a:latin typeface="Montserrat SemiBold"/>
                <a:ea typeface="Montserrat SemiBold"/>
                <a:cs typeface="Montserrat SemiBold"/>
                <a:sym typeface="Montserrat SemiBold"/>
              </a:rPr>
              <a:t>Wesley</a:t>
            </a:r>
          </a:p>
          <a:p>
            <a:pPr>
              <a:lnSpc>
                <a:spcPct val="115000"/>
              </a:lnSpc>
              <a:buClr>
                <a:srgbClr val="000000"/>
              </a:buClr>
              <a:buFont typeface="Arial"/>
              <a:buNone/>
            </a:pPr>
            <a:r>
              <a:rPr lang="en-US" sz="1000" kern="0" dirty="0">
                <a:solidFill>
                  <a:srgbClr val="535353"/>
                </a:solidFill>
                <a:latin typeface="Montserrat SemiBold"/>
                <a:ea typeface="Montserrat SemiBold"/>
                <a:cs typeface="Montserrat SemiBold"/>
                <a:sym typeface="Montserrat SemiBold"/>
              </a:rPr>
              <a:t>Isis</a:t>
            </a:r>
          </a:p>
          <a:p>
            <a:pPr>
              <a:lnSpc>
                <a:spcPct val="115000"/>
              </a:lnSpc>
              <a:buClr>
                <a:srgbClr val="000000"/>
              </a:buClr>
              <a:buFont typeface="Arial"/>
              <a:buNone/>
            </a:pPr>
            <a:r>
              <a:rPr lang="en-US" sz="1000" kern="0" dirty="0" err="1">
                <a:solidFill>
                  <a:srgbClr val="535353"/>
                </a:solidFill>
                <a:latin typeface="Montserrat SemiBold"/>
                <a:ea typeface="Montserrat SemiBold"/>
                <a:cs typeface="Montserrat SemiBold"/>
                <a:sym typeface="Montserrat SemiBold"/>
              </a:rPr>
              <a:t>Medha</a:t>
            </a:r>
            <a:endParaRPr lang="en-US" sz="1000" kern="0" dirty="0">
              <a:solidFill>
                <a:srgbClr val="535353"/>
              </a:solidFill>
              <a:latin typeface="Montserrat SemiBold"/>
              <a:ea typeface="Montserrat SemiBold"/>
              <a:cs typeface="Montserrat SemiBold"/>
              <a:sym typeface="Montserrat SemiBold"/>
            </a:endParaRPr>
          </a:p>
          <a:p>
            <a:pPr>
              <a:lnSpc>
                <a:spcPct val="115000"/>
              </a:lnSpc>
              <a:buClr>
                <a:srgbClr val="000000"/>
              </a:buClr>
              <a:buFont typeface="Arial"/>
              <a:buNone/>
            </a:pPr>
            <a:r>
              <a:rPr lang="en-US" sz="1000" kern="0" dirty="0">
                <a:solidFill>
                  <a:srgbClr val="535353"/>
                </a:solidFill>
                <a:latin typeface="Montserrat SemiBold"/>
                <a:ea typeface="Montserrat SemiBold"/>
                <a:cs typeface="Montserrat SemiBold"/>
                <a:sym typeface="Montserrat SemiBold"/>
              </a:rPr>
              <a:t>Shivani</a:t>
            </a:r>
          </a:p>
          <a:p>
            <a:pPr>
              <a:lnSpc>
                <a:spcPct val="115000"/>
              </a:lnSpc>
              <a:buClr>
                <a:srgbClr val="000000"/>
              </a:buClr>
              <a:buFont typeface="Arial"/>
              <a:buNone/>
            </a:pPr>
            <a:r>
              <a:rPr lang="en-US" sz="1000" kern="0" dirty="0">
                <a:solidFill>
                  <a:srgbClr val="535353"/>
                </a:solidFill>
                <a:latin typeface="Montserrat SemiBold"/>
                <a:ea typeface="Montserrat SemiBold"/>
                <a:cs typeface="Montserrat SemiBold"/>
                <a:sym typeface="Montserrat SemiBold"/>
              </a:rPr>
              <a:t>Naomi</a:t>
            </a:r>
          </a:p>
          <a:p>
            <a:pPr>
              <a:lnSpc>
                <a:spcPct val="115000"/>
              </a:lnSpc>
              <a:buClr>
                <a:srgbClr val="000000"/>
              </a:buClr>
              <a:buFont typeface="Arial"/>
              <a:buNone/>
            </a:pPr>
            <a:r>
              <a:rPr lang="en-US" sz="1000" kern="0" dirty="0">
                <a:solidFill>
                  <a:srgbClr val="535353"/>
                </a:solidFill>
                <a:latin typeface="Montserrat SemiBold"/>
                <a:ea typeface="Montserrat SemiBold"/>
                <a:cs typeface="Montserrat SemiBold"/>
                <a:sym typeface="Montserrat SemiBold"/>
              </a:rPr>
              <a:t>Hanna</a:t>
            </a:r>
          </a:p>
          <a:p>
            <a:pPr>
              <a:lnSpc>
                <a:spcPct val="115000"/>
              </a:lnSpc>
              <a:buClr>
                <a:srgbClr val="000000"/>
              </a:buClr>
              <a:buFont typeface="Arial"/>
              <a:buNone/>
            </a:pPr>
            <a:r>
              <a:rPr lang="en-US" sz="1000" kern="0" dirty="0">
                <a:solidFill>
                  <a:srgbClr val="535353"/>
                </a:solidFill>
                <a:latin typeface="Montserrat SemiBold"/>
                <a:ea typeface="Montserrat SemiBold"/>
                <a:cs typeface="Montserrat SemiBold"/>
                <a:sym typeface="Montserrat SemiBold"/>
              </a:rPr>
              <a:t>David</a:t>
            </a:r>
          </a:p>
          <a:p>
            <a:pPr>
              <a:lnSpc>
                <a:spcPct val="115000"/>
              </a:lnSpc>
              <a:buClr>
                <a:srgbClr val="000000"/>
              </a:buClr>
              <a:buFont typeface="Arial"/>
              <a:buNone/>
            </a:pPr>
            <a:r>
              <a:rPr lang="en-US" sz="1000" kern="0" dirty="0">
                <a:solidFill>
                  <a:srgbClr val="535353"/>
                </a:solidFill>
                <a:latin typeface="Montserrat SemiBold"/>
                <a:ea typeface="Montserrat SemiBold"/>
                <a:cs typeface="Montserrat SemiBold"/>
                <a:sym typeface="Montserrat SemiBold"/>
              </a:rPr>
              <a:t>Sushma</a:t>
            </a:r>
          </a:p>
          <a:p>
            <a:pPr>
              <a:lnSpc>
                <a:spcPct val="115000"/>
              </a:lnSpc>
              <a:buClr>
                <a:srgbClr val="000000"/>
              </a:buClr>
              <a:buFont typeface="Arial"/>
              <a:buNone/>
            </a:pPr>
            <a:r>
              <a:rPr lang="en-US" sz="1000" kern="0" dirty="0">
                <a:solidFill>
                  <a:srgbClr val="535353"/>
                </a:solidFill>
                <a:latin typeface="Montserrat SemiBold"/>
                <a:ea typeface="Montserrat SemiBold"/>
                <a:cs typeface="Montserrat SemiBold"/>
                <a:sym typeface="Montserrat SemiBold"/>
              </a:rPr>
              <a:t>Rio</a:t>
            </a:r>
          </a:p>
          <a:p>
            <a:pPr>
              <a:lnSpc>
                <a:spcPct val="115000"/>
              </a:lnSpc>
              <a:buClr>
                <a:srgbClr val="000000"/>
              </a:buClr>
              <a:buFont typeface="Arial"/>
              <a:buNone/>
            </a:pPr>
            <a:r>
              <a:rPr lang="en-US" sz="1000" kern="0" dirty="0">
                <a:solidFill>
                  <a:srgbClr val="535353"/>
                </a:solidFill>
                <a:latin typeface="Montserrat SemiBold"/>
                <a:ea typeface="Montserrat SemiBold"/>
                <a:cs typeface="Montserrat SemiBold"/>
                <a:sym typeface="Montserrat SemiBold"/>
              </a:rPr>
              <a:t>Nicolae</a:t>
            </a:r>
          </a:p>
          <a:p>
            <a:pPr>
              <a:lnSpc>
                <a:spcPct val="115000"/>
              </a:lnSpc>
              <a:buClr>
                <a:srgbClr val="000000"/>
              </a:buClr>
              <a:buFont typeface="Arial"/>
              <a:buNone/>
            </a:pPr>
            <a:r>
              <a:rPr lang="en-US" sz="1000" kern="0" dirty="0">
                <a:solidFill>
                  <a:srgbClr val="535353"/>
                </a:solidFill>
                <a:latin typeface="Montserrat SemiBold"/>
                <a:ea typeface="Montserrat SemiBold"/>
                <a:cs typeface="Montserrat SemiBold"/>
                <a:sym typeface="Montserrat SemiBold"/>
              </a:rPr>
              <a:t>Yang</a:t>
            </a:r>
          </a:p>
          <a:p>
            <a:pPr>
              <a:lnSpc>
                <a:spcPct val="115000"/>
              </a:lnSpc>
              <a:buClr>
                <a:srgbClr val="000000"/>
              </a:buClr>
              <a:buFont typeface="Arial"/>
              <a:buNone/>
            </a:pPr>
            <a:r>
              <a:rPr lang="en-US" sz="1000" kern="0" dirty="0">
                <a:solidFill>
                  <a:srgbClr val="535353"/>
                </a:solidFill>
                <a:latin typeface="Montserrat SemiBold"/>
                <a:ea typeface="Montserrat SemiBold"/>
                <a:cs typeface="Montserrat SemiBold"/>
                <a:sym typeface="Montserrat SemiBold"/>
              </a:rPr>
              <a:t>Cady</a:t>
            </a:r>
          </a:p>
          <a:p>
            <a:pPr>
              <a:lnSpc>
                <a:spcPct val="115000"/>
              </a:lnSpc>
              <a:buClr>
                <a:srgbClr val="000000"/>
              </a:buClr>
              <a:buFont typeface="Arial"/>
              <a:buNone/>
            </a:pPr>
            <a:r>
              <a:rPr lang="en-US" sz="1000" kern="0" dirty="0">
                <a:solidFill>
                  <a:srgbClr val="535353"/>
                </a:solidFill>
                <a:latin typeface="Montserrat SemiBold"/>
                <a:ea typeface="Montserrat SemiBold"/>
                <a:cs typeface="Montserrat SemiBold"/>
                <a:sym typeface="Montserrat SemiBold"/>
              </a:rPr>
              <a:t>Diya</a:t>
            </a:r>
          </a:p>
          <a:p>
            <a:pPr>
              <a:lnSpc>
                <a:spcPct val="115000"/>
              </a:lnSpc>
              <a:buClr>
                <a:srgbClr val="000000"/>
              </a:buClr>
              <a:buFont typeface="Arial"/>
              <a:buNone/>
            </a:pPr>
            <a:r>
              <a:rPr lang="en-US" sz="1000" kern="0" dirty="0">
                <a:solidFill>
                  <a:srgbClr val="535353"/>
                </a:solidFill>
                <a:latin typeface="Montserrat SemiBold"/>
                <a:ea typeface="Montserrat SemiBold"/>
                <a:cs typeface="Montserrat SemiBold"/>
                <a:sym typeface="Montserrat SemiBold"/>
              </a:rPr>
              <a:t>Katharine</a:t>
            </a:r>
          </a:p>
          <a:p>
            <a:pPr>
              <a:lnSpc>
                <a:spcPct val="115000"/>
              </a:lnSpc>
              <a:buClr>
                <a:srgbClr val="000000"/>
              </a:buClr>
              <a:buFont typeface="Arial"/>
              <a:buNone/>
            </a:pPr>
            <a:endParaRPr lang="en-US" sz="1000" kern="0" dirty="0">
              <a:solidFill>
                <a:srgbClr val="535353"/>
              </a:solidFill>
              <a:latin typeface="Montserrat SemiBold"/>
              <a:ea typeface="Montserrat SemiBold"/>
              <a:cs typeface="Montserrat SemiBold"/>
              <a:sym typeface="Montserrat SemiBold"/>
            </a:endParaRPr>
          </a:p>
        </p:txBody>
      </p:sp>
      <p:sp>
        <p:nvSpPr>
          <p:cNvPr id="37" name="Google Shape;95;p1">
            <a:extLst>
              <a:ext uri="{FF2B5EF4-FFF2-40B4-BE49-F238E27FC236}">
                <a16:creationId xmlns:a16="http://schemas.microsoft.com/office/drawing/2014/main" id="{5C06B8CC-A165-4BE7-A852-8283E5F13D38}"/>
              </a:ext>
            </a:extLst>
          </p:cNvPr>
          <p:cNvSpPr txBox="1"/>
          <p:nvPr userDrawn="1"/>
        </p:nvSpPr>
        <p:spPr>
          <a:xfrm>
            <a:off x="7779123" y="3817333"/>
            <a:ext cx="4119900" cy="43084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404040"/>
              </a:buClr>
              <a:buSzPts val="2200"/>
              <a:buFont typeface="Calibri"/>
              <a:buNone/>
            </a:pPr>
            <a:r>
              <a:rPr lang="en-US" sz="2200" b="0" i="0" u="none" strike="noStrike" cap="none" dirty="0">
                <a:solidFill>
                  <a:srgbClr val="404040"/>
                </a:solidFill>
                <a:latin typeface="Calibri"/>
                <a:ea typeface="Calibri"/>
                <a:cs typeface="Calibri"/>
                <a:sym typeface="Calibri"/>
              </a:rPr>
              <a:t>Music:</a:t>
            </a:r>
            <a:r>
              <a:rPr lang="en-US" sz="2200" dirty="0">
                <a:solidFill>
                  <a:srgbClr val="404040"/>
                </a:solidFill>
                <a:latin typeface="Calibri"/>
                <a:ea typeface="Calibri"/>
                <a:cs typeface="Calibri"/>
                <a:sym typeface="Calibri"/>
              </a:rPr>
              <a:t> </a:t>
            </a:r>
            <a:r>
              <a:rPr lang="fr-FR" sz="2200" u="sng" dirty="0">
                <a:solidFill>
                  <a:srgbClr val="0563C1"/>
                </a:solidFill>
                <a:latin typeface="Calibri"/>
                <a:ea typeface="Calibri"/>
                <a:cs typeface="Calibri"/>
                <a:sym typeface="Calibri"/>
                <a:hlinkClick r:id="rId2"/>
              </a:rPr>
              <a:t>122 25au Lecture Tunes </a:t>
            </a:r>
            <a:r>
              <a:rPr lang="fr-FR" sz="2200" u="sng" dirty="0">
                <a:solidFill>
                  <a:srgbClr val="0563C1"/>
                </a:solidFill>
                <a:latin typeface="Calibri"/>
                <a:ea typeface="Calibri"/>
                <a:cs typeface="Calibri"/>
                <a:sym typeface="Calibri"/>
              </a:rPr>
              <a:t>🏂</a:t>
            </a:r>
            <a:endParaRPr dirty="0">
              <a:solidFill>
                <a:srgbClr val="0563C1"/>
              </a:solidFill>
            </a:endParaRPr>
          </a:p>
        </p:txBody>
      </p:sp>
      <p:pic>
        <p:nvPicPr>
          <p:cNvPr id="5" name="Picture 4">
            <a:extLst>
              <a:ext uri="{FF2B5EF4-FFF2-40B4-BE49-F238E27FC236}">
                <a16:creationId xmlns:a16="http://schemas.microsoft.com/office/drawing/2014/main" id="{226C3583-B722-45FD-9658-58568EFB782D}"/>
              </a:ext>
            </a:extLst>
          </p:cNvPr>
          <p:cNvPicPr>
            <a:picLocks noChangeAspect="1"/>
          </p:cNvPicPr>
          <p:nvPr userDrawn="1"/>
        </p:nvPicPr>
        <p:blipFill>
          <a:blip r:embed="rId3"/>
          <a:stretch>
            <a:fillRect/>
          </a:stretch>
        </p:blipFill>
        <p:spPr>
          <a:xfrm>
            <a:off x="2828528" y="5786971"/>
            <a:ext cx="1104077" cy="1104077"/>
          </a:xfrm>
          <a:prstGeom prst="rect">
            <a:avLst/>
          </a:prstGeom>
        </p:spPr>
      </p:pic>
    </p:spTree>
    <p:extLst>
      <p:ext uri="{BB962C8B-B14F-4D97-AF65-F5344CB8AC3E}">
        <p14:creationId xmlns:p14="http://schemas.microsoft.com/office/powerpoint/2010/main" val="3828369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72788E2-53AC-E040-9733-D210E8554D6E}"/>
              </a:ext>
            </a:extLst>
          </p:cNvPr>
          <p:cNvSpPr>
            <a:spLocks noGrp="1"/>
          </p:cNvSpPr>
          <p:nvPr>
            <p:ph type="sldNum" sz="quarter" idx="12"/>
          </p:nvPr>
        </p:nvSpPr>
        <p:spPr/>
        <p:txBody>
          <a:bodyPr/>
          <a:lstStyle/>
          <a:p>
            <a:fld id="{B84CCEFC-A9FF-8249-A3D3-21FB7B7CCB8D}" type="slidenum">
              <a:rPr lang="en-US" smtClean="0"/>
              <a:t>‹#›</a:t>
            </a:fld>
            <a:endParaRPr lang="en-US"/>
          </a:p>
        </p:txBody>
      </p:sp>
      <p:sp>
        <p:nvSpPr>
          <p:cNvPr id="5" name="TextBox 4">
            <a:extLst>
              <a:ext uri="{FF2B5EF4-FFF2-40B4-BE49-F238E27FC236}">
                <a16:creationId xmlns:a16="http://schemas.microsoft.com/office/drawing/2014/main" id="{6F10CAD9-D825-5C41-812F-1D2BA3804933}"/>
              </a:ext>
            </a:extLst>
          </p:cNvPr>
          <p:cNvSpPr txBox="1"/>
          <p:nvPr userDrawn="1"/>
        </p:nvSpPr>
        <p:spPr>
          <a:xfrm>
            <a:off x="568410" y="469557"/>
            <a:ext cx="2014152" cy="769441"/>
          </a:xfrm>
          <a:prstGeom prst="rect">
            <a:avLst/>
          </a:prstGeom>
          <a:noFill/>
        </p:spPr>
        <p:txBody>
          <a:bodyPr wrap="square" rtlCol="0">
            <a:spAutoFit/>
          </a:bodyPr>
          <a:lstStyle/>
          <a:p>
            <a:r>
              <a:rPr lang="en-US" sz="4400" b="1" i="0">
                <a:latin typeface="Calibri" panose="020F0502020204030204" pitchFamily="34" charset="0"/>
                <a:cs typeface="Calibri" panose="020F0502020204030204" pitchFamily="34" charset="0"/>
              </a:rPr>
              <a:t>Agenda</a:t>
            </a:r>
          </a:p>
        </p:txBody>
      </p:sp>
    </p:spTree>
    <p:extLst>
      <p:ext uri="{BB962C8B-B14F-4D97-AF65-F5344CB8AC3E}">
        <p14:creationId xmlns:p14="http://schemas.microsoft.com/office/powerpoint/2010/main" val="2517276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6B8B3-3837-584A-94CD-BA26A8EFFBB5}"/>
              </a:ext>
            </a:extLst>
          </p:cNvPr>
          <p:cNvSpPr>
            <a:spLocks noGrp="1"/>
          </p:cNvSpPr>
          <p:nvPr>
            <p:ph type="title"/>
          </p:nvPr>
        </p:nvSpPr>
        <p:spPr/>
        <p:txBody>
          <a:bodyPr/>
          <a:lstStyle>
            <a:lvl1pPr>
              <a:defRPr b="1"/>
            </a:lvl1pPr>
          </a:lstStyle>
          <a:p>
            <a:r>
              <a:rPr lang="en-US"/>
              <a:t>Click to edit Master title style</a:t>
            </a:r>
          </a:p>
        </p:txBody>
      </p:sp>
      <p:sp>
        <p:nvSpPr>
          <p:cNvPr id="3" name="Content Placeholder 2">
            <a:extLst>
              <a:ext uri="{FF2B5EF4-FFF2-40B4-BE49-F238E27FC236}">
                <a16:creationId xmlns:a16="http://schemas.microsoft.com/office/drawing/2014/main" id="{9AA6CF4A-8D26-7E47-BE24-56CAFA2BFD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7F2DA4DA-0832-AD49-906C-ED72A76C79FD}"/>
              </a:ext>
            </a:extLst>
          </p:cNvPr>
          <p:cNvSpPr>
            <a:spLocks noGrp="1"/>
          </p:cNvSpPr>
          <p:nvPr>
            <p:ph type="sldNum" sz="quarter" idx="12"/>
          </p:nvPr>
        </p:nvSpPr>
        <p:spPr/>
        <p:txBody>
          <a:bodyPr/>
          <a:lstStyle/>
          <a:p>
            <a:fld id="{B84CCEFC-A9FF-8249-A3D3-21FB7B7CCB8D}" type="slidenum">
              <a:rPr lang="en-US" smtClean="0"/>
              <a:t>‹#›</a:t>
            </a:fld>
            <a:endParaRPr lang="en-US"/>
          </a:p>
        </p:txBody>
      </p:sp>
    </p:spTree>
    <p:extLst>
      <p:ext uri="{BB962C8B-B14F-4D97-AF65-F5344CB8AC3E}">
        <p14:creationId xmlns:p14="http://schemas.microsoft.com/office/powerpoint/2010/main" val="2058810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ractice: Thi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1B53D-D190-0D4A-BA39-A8F17D8FEB4B}"/>
              </a:ext>
            </a:extLst>
          </p:cNvPr>
          <p:cNvSpPr>
            <a:spLocks noGrp="1"/>
          </p:cNvSpPr>
          <p:nvPr>
            <p:ph type="title"/>
          </p:nvPr>
        </p:nvSpPr>
        <p:spPr>
          <a:xfrm>
            <a:off x="838199" y="1388066"/>
            <a:ext cx="10515600" cy="762635"/>
          </a:xfrm>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70F8F08A-57D8-194E-8383-EB3BBBF69B6C}"/>
              </a:ext>
            </a:extLst>
          </p:cNvPr>
          <p:cNvSpPr>
            <a:spLocks noGrp="1"/>
          </p:cNvSpPr>
          <p:nvPr>
            <p:ph type="sldNum" sz="quarter" idx="10"/>
          </p:nvPr>
        </p:nvSpPr>
        <p:spPr/>
        <p:txBody>
          <a:bodyPr/>
          <a:lstStyle/>
          <a:p>
            <a:fld id="{B84CCEFC-A9FF-8249-A3D3-21FB7B7CCB8D}" type="slidenum">
              <a:rPr lang="en-US" smtClean="0"/>
              <a:pPr/>
              <a:t>‹#›</a:t>
            </a:fld>
            <a:endParaRPr lang="en-US"/>
          </a:p>
        </p:txBody>
      </p:sp>
      <p:sp>
        <p:nvSpPr>
          <p:cNvPr id="4" name="Rectangle 3">
            <a:extLst>
              <a:ext uri="{FF2B5EF4-FFF2-40B4-BE49-F238E27FC236}">
                <a16:creationId xmlns:a16="http://schemas.microsoft.com/office/drawing/2014/main" id="{D536DF9B-F95B-9446-A8D9-E083A46274F8}"/>
              </a:ext>
            </a:extLst>
          </p:cNvPr>
          <p:cNvSpPr/>
          <p:nvPr userDrawn="1"/>
        </p:nvSpPr>
        <p:spPr>
          <a:xfrm>
            <a:off x="-29763" y="231050"/>
            <a:ext cx="12221763" cy="984404"/>
          </a:xfrm>
          <a:prstGeom prst="rect">
            <a:avLst/>
          </a:prstGeom>
          <a:solidFill>
            <a:srgbClr val="2E235D"/>
          </a:solidFill>
          <a:ln w="12700">
            <a:solidFill>
              <a:srgbClr val="2E23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a:extLst>
              <a:ext uri="{FF2B5EF4-FFF2-40B4-BE49-F238E27FC236}">
                <a16:creationId xmlns:a16="http://schemas.microsoft.com/office/drawing/2014/main" id="{DB3AA407-1DA0-3243-8E37-6DD02AC469B7}"/>
              </a:ext>
            </a:extLst>
          </p:cNvPr>
          <p:cNvSpPr/>
          <p:nvPr userDrawn="1"/>
        </p:nvSpPr>
        <p:spPr>
          <a:xfrm>
            <a:off x="8365340" y="393723"/>
            <a:ext cx="3380431" cy="556054"/>
          </a:xfrm>
          <a:prstGeom prst="roundRect">
            <a:avLst/>
          </a:prstGeom>
          <a:solidFill>
            <a:srgbClr val="4E408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i="0">
                <a:latin typeface="Calibri" panose="020F0502020204030204" pitchFamily="34" charset="0"/>
                <a:cs typeface="Calibri" panose="020F0502020204030204" pitchFamily="34" charset="0"/>
              </a:rPr>
              <a:t>sli.do      #cse122</a:t>
            </a:r>
          </a:p>
        </p:txBody>
      </p:sp>
      <p:sp>
        <p:nvSpPr>
          <p:cNvPr id="11" name="TextBox 10">
            <a:extLst>
              <a:ext uri="{FF2B5EF4-FFF2-40B4-BE49-F238E27FC236}">
                <a16:creationId xmlns:a16="http://schemas.microsoft.com/office/drawing/2014/main" id="{28B2FB86-FF62-31DF-F83C-54AC220C7122}"/>
              </a:ext>
            </a:extLst>
          </p:cNvPr>
          <p:cNvSpPr txBox="1"/>
          <p:nvPr userDrawn="1"/>
        </p:nvSpPr>
        <p:spPr>
          <a:xfrm>
            <a:off x="1106916" y="300371"/>
            <a:ext cx="3741730" cy="769441"/>
          </a:xfrm>
          <a:prstGeom prst="rect">
            <a:avLst/>
          </a:prstGeom>
          <a:noFill/>
        </p:spPr>
        <p:txBody>
          <a:bodyPr wrap="none" rtlCol="0">
            <a:spAutoFit/>
          </a:bodyPr>
          <a:lstStyle/>
          <a:p>
            <a:r>
              <a:rPr lang="en-US" sz="4400" b="1">
                <a:solidFill>
                  <a:schemeClr val="bg1"/>
                </a:solidFill>
              </a:rPr>
              <a:t>Practice : Think</a:t>
            </a:r>
          </a:p>
        </p:txBody>
      </p:sp>
      <p:pic>
        <p:nvPicPr>
          <p:cNvPr id="13" name="Graphic 12">
            <a:extLst>
              <a:ext uri="{FF2B5EF4-FFF2-40B4-BE49-F238E27FC236}">
                <a16:creationId xmlns:a16="http://schemas.microsoft.com/office/drawing/2014/main" id="{C7D0B743-6487-A3F6-EBE7-3E0368CD2E73}"/>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flipH="1">
            <a:off x="154039" y="300371"/>
            <a:ext cx="684160" cy="781897"/>
          </a:xfrm>
          <a:prstGeom prst="rect">
            <a:avLst/>
          </a:prstGeom>
        </p:spPr>
      </p:pic>
      <p:sp>
        <p:nvSpPr>
          <p:cNvPr id="14" name="Rounded Rectangle 13">
            <a:extLst>
              <a:ext uri="{FF2B5EF4-FFF2-40B4-BE49-F238E27FC236}">
                <a16:creationId xmlns:a16="http://schemas.microsoft.com/office/drawing/2014/main" id="{1F486DBF-0D75-55DB-9928-3E596B345D51}"/>
              </a:ext>
            </a:extLst>
          </p:cNvPr>
          <p:cNvSpPr/>
          <p:nvPr userDrawn="1"/>
        </p:nvSpPr>
        <p:spPr>
          <a:xfrm>
            <a:off x="7256995" y="195215"/>
            <a:ext cx="960120" cy="960120"/>
          </a:xfrm>
          <a:prstGeom prst="roundRect">
            <a:avLst/>
          </a:prstGeom>
          <a:solidFill>
            <a:srgbClr val="4E408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i="0">
              <a:latin typeface="Calibri" panose="020F0502020204030204" pitchFamily="34" charset="0"/>
              <a:cs typeface="Calibri" panose="020F0502020204030204" pitchFamily="34" charset="0"/>
            </a:endParaRPr>
          </a:p>
        </p:txBody>
      </p:sp>
      <p:sp>
        <p:nvSpPr>
          <p:cNvPr id="15" name="Rectangle 14">
            <a:extLst>
              <a:ext uri="{FF2B5EF4-FFF2-40B4-BE49-F238E27FC236}">
                <a16:creationId xmlns:a16="http://schemas.microsoft.com/office/drawing/2014/main" id="{1D5B7D14-FA34-B2D9-C621-221E813EEED7}"/>
              </a:ext>
            </a:extLst>
          </p:cNvPr>
          <p:cNvSpPr/>
          <p:nvPr userDrawn="1"/>
        </p:nvSpPr>
        <p:spPr>
          <a:xfrm>
            <a:off x="7362151" y="300371"/>
            <a:ext cx="749808" cy="7498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2">
            <a:extLst>
              <a:ext uri="{FF2B5EF4-FFF2-40B4-BE49-F238E27FC236}">
                <a16:creationId xmlns:a16="http://schemas.microsoft.com/office/drawing/2014/main" id="{08A09A8F-F036-4A1E-82B7-B331E8AE1598}"/>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359009" y="300371"/>
            <a:ext cx="752950" cy="752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3051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acitce: Pai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1B53D-D190-0D4A-BA39-A8F17D8FEB4B}"/>
              </a:ext>
            </a:extLst>
          </p:cNvPr>
          <p:cNvSpPr>
            <a:spLocks noGrp="1"/>
          </p:cNvSpPr>
          <p:nvPr>
            <p:ph type="title"/>
          </p:nvPr>
        </p:nvSpPr>
        <p:spPr>
          <a:xfrm>
            <a:off x="838199" y="1388066"/>
            <a:ext cx="10515600" cy="762635"/>
          </a:xfrm>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70F8F08A-57D8-194E-8383-EB3BBBF69B6C}"/>
              </a:ext>
            </a:extLst>
          </p:cNvPr>
          <p:cNvSpPr>
            <a:spLocks noGrp="1"/>
          </p:cNvSpPr>
          <p:nvPr>
            <p:ph type="sldNum" sz="quarter" idx="10"/>
          </p:nvPr>
        </p:nvSpPr>
        <p:spPr/>
        <p:txBody>
          <a:bodyPr/>
          <a:lstStyle/>
          <a:p>
            <a:fld id="{B84CCEFC-A9FF-8249-A3D3-21FB7B7CCB8D}" type="slidenum">
              <a:rPr lang="en-US" smtClean="0"/>
              <a:pPr/>
              <a:t>‹#›</a:t>
            </a:fld>
            <a:endParaRPr lang="en-US"/>
          </a:p>
        </p:txBody>
      </p:sp>
      <p:sp>
        <p:nvSpPr>
          <p:cNvPr id="4" name="Rectangle 3">
            <a:extLst>
              <a:ext uri="{FF2B5EF4-FFF2-40B4-BE49-F238E27FC236}">
                <a16:creationId xmlns:a16="http://schemas.microsoft.com/office/drawing/2014/main" id="{D536DF9B-F95B-9446-A8D9-E083A46274F8}"/>
              </a:ext>
            </a:extLst>
          </p:cNvPr>
          <p:cNvSpPr/>
          <p:nvPr userDrawn="1"/>
        </p:nvSpPr>
        <p:spPr>
          <a:xfrm>
            <a:off x="-29763" y="231050"/>
            <a:ext cx="12221763" cy="984404"/>
          </a:xfrm>
          <a:prstGeom prst="rect">
            <a:avLst/>
          </a:prstGeom>
          <a:solidFill>
            <a:srgbClr val="2E235D"/>
          </a:solidFill>
          <a:ln w="12700">
            <a:solidFill>
              <a:srgbClr val="2E23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a:extLst>
              <a:ext uri="{FF2B5EF4-FFF2-40B4-BE49-F238E27FC236}">
                <a16:creationId xmlns:a16="http://schemas.microsoft.com/office/drawing/2014/main" id="{5A96D726-B7B5-E5FD-95E9-944FA8727D37}"/>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54039" y="300371"/>
            <a:ext cx="961802" cy="769442"/>
          </a:xfrm>
          <a:prstGeom prst="rect">
            <a:avLst/>
          </a:prstGeom>
        </p:spPr>
      </p:pic>
      <p:sp>
        <p:nvSpPr>
          <p:cNvPr id="5" name="Rounded Rectangle 4">
            <a:extLst>
              <a:ext uri="{FF2B5EF4-FFF2-40B4-BE49-F238E27FC236}">
                <a16:creationId xmlns:a16="http://schemas.microsoft.com/office/drawing/2014/main" id="{80FA711B-19AB-5E1A-7C37-14ED2D5431ED}"/>
              </a:ext>
            </a:extLst>
          </p:cNvPr>
          <p:cNvSpPr/>
          <p:nvPr userDrawn="1"/>
        </p:nvSpPr>
        <p:spPr>
          <a:xfrm>
            <a:off x="8365340" y="393723"/>
            <a:ext cx="3380431" cy="556054"/>
          </a:xfrm>
          <a:prstGeom prst="roundRect">
            <a:avLst/>
          </a:prstGeom>
          <a:solidFill>
            <a:srgbClr val="4E408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i="0">
                <a:latin typeface="Calibri" panose="020F0502020204030204" pitchFamily="34" charset="0"/>
                <a:cs typeface="Calibri" panose="020F0502020204030204" pitchFamily="34" charset="0"/>
              </a:rPr>
              <a:t>sli.do      #cse122</a:t>
            </a:r>
          </a:p>
        </p:txBody>
      </p:sp>
      <p:sp>
        <p:nvSpPr>
          <p:cNvPr id="7" name="Rounded Rectangle 6">
            <a:extLst>
              <a:ext uri="{FF2B5EF4-FFF2-40B4-BE49-F238E27FC236}">
                <a16:creationId xmlns:a16="http://schemas.microsoft.com/office/drawing/2014/main" id="{592366A2-C9D8-2580-7B79-3B1F6DDAB802}"/>
              </a:ext>
            </a:extLst>
          </p:cNvPr>
          <p:cNvSpPr/>
          <p:nvPr userDrawn="1"/>
        </p:nvSpPr>
        <p:spPr>
          <a:xfrm>
            <a:off x="7256995" y="195215"/>
            <a:ext cx="960120" cy="960120"/>
          </a:xfrm>
          <a:prstGeom prst="roundRect">
            <a:avLst/>
          </a:prstGeom>
          <a:solidFill>
            <a:srgbClr val="4E408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i="0">
              <a:latin typeface="Calibri" panose="020F0502020204030204" pitchFamily="34" charset="0"/>
              <a:cs typeface="Calibri" panose="020F0502020204030204" pitchFamily="34" charset="0"/>
            </a:endParaRPr>
          </a:p>
        </p:txBody>
      </p:sp>
      <p:sp>
        <p:nvSpPr>
          <p:cNvPr id="9" name="Rectangle 8">
            <a:extLst>
              <a:ext uri="{FF2B5EF4-FFF2-40B4-BE49-F238E27FC236}">
                <a16:creationId xmlns:a16="http://schemas.microsoft.com/office/drawing/2014/main" id="{7261646E-9F5C-9C61-C30B-3DF312AA0AE9}"/>
              </a:ext>
            </a:extLst>
          </p:cNvPr>
          <p:cNvSpPr/>
          <p:nvPr userDrawn="1"/>
        </p:nvSpPr>
        <p:spPr>
          <a:xfrm>
            <a:off x="7362151" y="300371"/>
            <a:ext cx="749808" cy="7498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E4522D9B-890F-87AE-E16B-BD76B76C8428}"/>
              </a:ext>
            </a:extLst>
          </p:cNvPr>
          <p:cNvSpPr txBox="1"/>
          <p:nvPr userDrawn="1"/>
        </p:nvSpPr>
        <p:spPr>
          <a:xfrm>
            <a:off x="1106916" y="300371"/>
            <a:ext cx="3357650" cy="769441"/>
          </a:xfrm>
          <a:prstGeom prst="rect">
            <a:avLst/>
          </a:prstGeom>
          <a:noFill/>
        </p:spPr>
        <p:txBody>
          <a:bodyPr wrap="none" rtlCol="0">
            <a:spAutoFit/>
          </a:bodyPr>
          <a:lstStyle/>
          <a:p>
            <a:r>
              <a:rPr lang="en-US" sz="4400" b="1">
                <a:solidFill>
                  <a:schemeClr val="bg1"/>
                </a:solidFill>
              </a:rPr>
              <a:t>Practice : Pair</a:t>
            </a:r>
          </a:p>
        </p:txBody>
      </p:sp>
      <p:pic>
        <p:nvPicPr>
          <p:cNvPr id="14" name="Picture 13">
            <a:extLst>
              <a:ext uri="{FF2B5EF4-FFF2-40B4-BE49-F238E27FC236}">
                <a16:creationId xmlns:a16="http://schemas.microsoft.com/office/drawing/2014/main" id="{4B687446-87FD-49BE-B100-8729075E9F46}"/>
              </a:ext>
            </a:extLst>
          </p:cNvPr>
          <p:cNvPicPr>
            <a:picLocks noChangeAspect="1"/>
          </p:cNvPicPr>
          <p:nvPr userDrawn="1"/>
        </p:nvPicPr>
        <p:blipFill>
          <a:blip r:embed="rId4"/>
          <a:stretch>
            <a:fillRect/>
          </a:stretch>
        </p:blipFill>
        <p:spPr>
          <a:xfrm>
            <a:off x="7367073" y="300372"/>
            <a:ext cx="749808" cy="749808"/>
          </a:xfrm>
          <a:prstGeom prst="rect">
            <a:avLst/>
          </a:prstGeom>
        </p:spPr>
      </p:pic>
    </p:spTree>
    <p:extLst>
      <p:ext uri="{BB962C8B-B14F-4D97-AF65-F5344CB8AC3E}">
        <p14:creationId xmlns:p14="http://schemas.microsoft.com/office/powerpoint/2010/main" val="4039598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3D231-F19F-A840-B5BC-F29C9E5212F3}"/>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900AC8BA-BD64-6945-A342-22D2048343EF}"/>
              </a:ext>
            </a:extLst>
          </p:cNvPr>
          <p:cNvSpPr>
            <a:spLocks noGrp="1"/>
          </p:cNvSpPr>
          <p:nvPr>
            <p:ph type="sldNum" sz="quarter" idx="12"/>
          </p:nvPr>
        </p:nvSpPr>
        <p:spPr/>
        <p:txBody>
          <a:bodyPr/>
          <a:lstStyle/>
          <a:p>
            <a:fld id="{B84CCEFC-A9FF-8249-A3D3-21FB7B7CCB8D}" type="slidenum">
              <a:rPr lang="en-US" smtClean="0"/>
              <a:t>‹#›</a:t>
            </a:fld>
            <a:endParaRPr lang="en-US"/>
          </a:p>
        </p:txBody>
      </p:sp>
    </p:spTree>
    <p:extLst>
      <p:ext uri="{BB962C8B-B14F-4D97-AF65-F5344CB8AC3E}">
        <p14:creationId xmlns:p14="http://schemas.microsoft.com/office/powerpoint/2010/main" val="1809023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02D3693-0064-BB4F-9EC2-569D40495AAF}"/>
              </a:ext>
            </a:extLst>
          </p:cNvPr>
          <p:cNvSpPr>
            <a:spLocks noGrp="1"/>
          </p:cNvSpPr>
          <p:nvPr>
            <p:ph type="sldNum" sz="quarter" idx="12"/>
          </p:nvPr>
        </p:nvSpPr>
        <p:spPr/>
        <p:txBody>
          <a:bodyPr/>
          <a:lstStyle/>
          <a:p>
            <a:fld id="{B84CCEFC-A9FF-8249-A3D3-21FB7B7CCB8D}" type="slidenum">
              <a:rPr lang="en-US" smtClean="0"/>
              <a:t>‹#›</a:t>
            </a:fld>
            <a:endParaRPr lang="en-US"/>
          </a:p>
        </p:txBody>
      </p:sp>
    </p:spTree>
    <p:extLst>
      <p:ext uri="{BB962C8B-B14F-4D97-AF65-F5344CB8AC3E}">
        <p14:creationId xmlns:p14="http://schemas.microsoft.com/office/powerpoint/2010/main" val="1841486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B460B4-70F4-B145-8648-892BD7385F5F}"/>
              </a:ext>
            </a:extLst>
          </p:cNvPr>
          <p:cNvSpPr>
            <a:spLocks noGrp="1"/>
          </p:cNvSpPr>
          <p:nvPr>
            <p:ph type="title"/>
          </p:nvPr>
        </p:nvSpPr>
        <p:spPr>
          <a:xfrm>
            <a:off x="838200" y="456565"/>
            <a:ext cx="10515600" cy="76263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6173FE4-2A2D-D54E-9CA7-3BE743A500E7}"/>
              </a:ext>
            </a:extLst>
          </p:cNvPr>
          <p:cNvSpPr>
            <a:spLocks noGrp="1"/>
          </p:cNvSpPr>
          <p:nvPr>
            <p:ph type="body" idx="1"/>
          </p:nvPr>
        </p:nvSpPr>
        <p:spPr>
          <a:xfrm>
            <a:off x="838200" y="1371600"/>
            <a:ext cx="10515600" cy="48053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7F20E522-6C81-E146-9573-8B2A26576090}"/>
              </a:ext>
            </a:extLst>
          </p:cNvPr>
          <p:cNvSpPr>
            <a:spLocks noGrp="1"/>
          </p:cNvSpPr>
          <p:nvPr>
            <p:ph type="sldNum" sz="quarter" idx="4"/>
          </p:nvPr>
        </p:nvSpPr>
        <p:spPr>
          <a:xfrm>
            <a:off x="11487150" y="6329363"/>
            <a:ext cx="552450" cy="365125"/>
          </a:xfrm>
          <a:prstGeom prst="rect">
            <a:avLst/>
          </a:prstGeom>
        </p:spPr>
        <p:txBody>
          <a:bodyPr vert="horz" lIns="91440" tIns="45720" rIns="91440" bIns="45720" rtlCol="0" anchor="ctr"/>
          <a:lstStyle>
            <a:lvl1pPr algn="r">
              <a:defRPr sz="1100" b="1">
                <a:solidFill>
                  <a:srgbClr val="2E235D"/>
                </a:solidFill>
              </a:defRPr>
            </a:lvl1pPr>
          </a:lstStyle>
          <a:p>
            <a:fld id="{B84CCEFC-A9FF-8249-A3D3-21FB7B7CCB8D}" type="slidenum">
              <a:rPr lang="en-US" smtClean="0"/>
              <a:pPr/>
              <a:t>‹#›</a:t>
            </a:fld>
            <a:endParaRPr lang="en-US"/>
          </a:p>
        </p:txBody>
      </p:sp>
      <p:sp>
        <p:nvSpPr>
          <p:cNvPr id="8" name="Rectangle 7">
            <a:extLst>
              <a:ext uri="{FF2B5EF4-FFF2-40B4-BE49-F238E27FC236}">
                <a16:creationId xmlns:a16="http://schemas.microsoft.com/office/drawing/2014/main" id="{27829BDB-00F0-1A4D-85ED-E7EECB1665B0}"/>
              </a:ext>
            </a:extLst>
          </p:cNvPr>
          <p:cNvSpPr/>
          <p:nvPr userDrawn="1"/>
        </p:nvSpPr>
        <p:spPr>
          <a:xfrm>
            <a:off x="-89452" y="-2819"/>
            <a:ext cx="12503426" cy="239554"/>
          </a:xfrm>
          <a:prstGeom prst="rect">
            <a:avLst/>
          </a:prstGeom>
          <a:solidFill>
            <a:srgbClr val="2E235D"/>
          </a:solidFill>
          <a:ln w="12700">
            <a:solidFill>
              <a:srgbClr val="2E23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62F99840-7979-4642-ADBB-375B21C7BD95}"/>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29763" y="29972"/>
            <a:ext cx="2150721" cy="169037"/>
          </a:xfrm>
          <a:prstGeom prst="rect">
            <a:avLst/>
          </a:prstGeom>
        </p:spPr>
      </p:pic>
      <p:sp>
        <p:nvSpPr>
          <p:cNvPr id="9" name="TextBox 8">
            <a:extLst>
              <a:ext uri="{FF2B5EF4-FFF2-40B4-BE49-F238E27FC236}">
                <a16:creationId xmlns:a16="http://schemas.microsoft.com/office/drawing/2014/main" id="{C16FF7FA-8B99-C643-9479-91C32ACC4F6F}"/>
              </a:ext>
            </a:extLst>
          </p:cNvPr>
          <p:cNvSpPr txBox="1"/>
          <p:nvPr userDrawn="1"/>
        </p:nvSpPr>
        <p:spPr>
          <a:xfrm>
            <a:off x="10569575" y="0"/>
            <a:ext cx="1622425" cy="230832"/>
          </a:xfrm>
          <a:prstGeom prst="rect">
            <a:avLst/>
          </a:prstGeom>
          <a:noFill/>
        </p:spPr>
        <p:txBody>
          <a:bodyPr wrap="square" rtlCol="0">
            <a:spAutoFit/>
          </a:bodyPr>
          <a:lstStyle/>
          <a:p>
            <a:pPr algn="r"/>
            <a:r>
              <a:rPr lang="en-US" sz="900" b="1" i="0" dirty="0">
                <a:solidFill>
                  <a:schemeClr val="bg1"/>
                </a:solidFill>
                <a:latin typeface="Montserrat SemiBold" pitchFamily="2" charset="77"/>
              </a:rPr>
              <a:t>CSE 122 Autumn 2025</a:t>
            </a:r>
          </a:p>
        </p:txBody>
      </p:sp>
      <p:sp>
        <p:nvSpPr>
          <p:cNvPr id="10" name="TextBox 9">
            <a:extLst>
              <a:ext uri="{FF2B5EF4-FFF2-40B4-BE49-F238E27FC236}">
                <a16:creationId xmlns:a16="http://schemas.microsoft.com/office/drawing/2014/main" id="{2982E279-6D9E-BC4A-A9B9-46E4512D586D}"/>
              </a:ext>
            </a:extLst>
          </p:cNvPr>
          <p:cNvSpPr txBox="1"/>
          <p:nvPr userDrawn="1"/>
        </p:nvSpPr>
        <p:spPr>
          <a:xfrm>
            <a:off x="3000376" y="-2819"/>
            <a:ext cx="6191248" cy="230832"/>
          </a:xfrm>
          <a:prstGeom prst="rect">
            <a:avLst/>
          </a:prstGeom>
          <a:noFill/>
        </p:spPr>
        <p:txBody>
          <a:bodyPr wrap="square" rtlCol="0">
            <a:spAutoFit/>
          </a:bodyPr>
          <a:lstStyle/>
          <a:p>
            <a:pPr algn="ctr"/>
            <a:r>
              <a:rPr lang="en-US" sz="900" b="1" i="0">
                <a:solidFill>
                  <a:schemeClr val="bg1"/>
                </a:solidFill>
                <a:latin typeface="Montserrat SemiBold" pitchFamily="2" charset="77"/>
              </a:rPr>
              <a:t>LEC 16: JUnit Testing</a:t>
            </a:r>
          </a:p>
        </p:txBody>
      </p:sp>
    </p:spTree>
    <p:extLst>
      <p:ext uri="{BB962C8B-B14F-4D97-AF65-F5344CB8AC3E}">
        <p14:creationId xmlns:p14="http://schemas.microsoft.com/office/powerpoint/2010/main" val="846827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6" r:id="rId4"/>
    <p:sldLayoutId id="2147483657" r:id="rId5"/>
    <p:sldLayoutId id="2147483654" r:id="rId6"/>
    <p:sldLayoutId id="2147483655" r:id="rId7"/>
  </p:sldLayoutIdLst>
  <p:txStyles>
    <p:titleStyle>
      <a:lvl1pPr algn="l" defTabSz="914400" rtl="0" eaLnBrk="1" latinLnBrk="0" hangingPunct="1">
        <a:lnSpc>
          <a:spcPct val="90000"/>
        </a:lnSpc>
        <a:spcBef>
          <a:spcPct val="0"/>
        </a:spcBef>
        <a:buNone/>
        <a:defRPr sz="4400" b="1" i="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System Font Regular"/>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System Font Regular"/>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System Font Regular"/>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System Font Regular"/>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hyperlink" Target="https://hackaday.com/2015/10/26/killed-by-a-machine-the-therac-25/"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theguardian.com/business/2023/sep/18/post-office-horizon-scandal-victims-compensation" TargetMode="Externa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3E336-7FEF-924C-B9A0-DBFB9A4D8162}"/>
              </a:ext>
            </a:extLst>
          </p:cNvPr>
          <p:cNvSpPr>
            <a:spLocks noGrp="1"/>
          </p:cNvSpPr>
          <p:nvPr>
            <p:ph type="title"/>
          </p:nvPr>
        </p:nvSpPr>
        <p:spPr>
          <a:xfrm>
            <a:off x="305333" y="4125093"/>
            <a:ext cx="6591226" cy="1954786"/>
          </a:xfrm>
        </p:spPr>
        <p:txBody>
          <a:bodyPr/>
          <a:lstStyle/>
          <a:p>
            <a:r>
              <a:rPr lang="en-US" sz="3600"/>
              <a:t>JUnit Testing</a:t>
            </a:r>
          </a:p>
        </p:txBody>
      </p:sp>
      <p:sp>
        <p:nvSpPr>
          <p:cNvPr id="5" name="TextBox 4">
            <a:extLst>
              <a:ext uri="{FF2B5EF4-FFF2-40B4-BE49-F238E27FC236}">
                <a16:creationId xmlns:a16="http://schemas.microsoft.com/office/drawing/2014/main" id="{71032776-BF20-4AED-BA58-26E8FEAF99A9}"/>
              </a:ext>
            </a:extLst>
          </p:cNvPr>
          <p:cNvSpPr txBox="1"/>
          <p:nvPr/>
        </p:nvSpPr>
        <p:spPr>
          <a:xfrm>
            <a:off x="7456906" y="1840355"/>
            <a:ext cx="4476805" cy="430887"/>
          </a:xfrm>
          <a:prstGeom prst="rect">
            <a:avLst/>
          </a:prstGeom>
          <a:noFill/>
        </p:spPr>
        <p:txBody>
          <a:bodyPr wrap="square" rtlCol="0">
            <a:spAutoFit/>
          </a:bodyPr>
          <a:lstStyle/>
          <a:p>
            <a:pPr algn="ctr"/>
            <a:r>
              <a:rPr lang="en-US" sz="2200" b="1" i="1">
                <a:solidFill>
                  <a:schemeClr val="tx1">
                    <a:lumMod val="75000"/>
                    <a:lumOff val="25000"/>
                  </a:schemeClr>
                </a:solidFill>
                <a:latin typeface="Calibri" panose="020F0502020204030204" pitchFamily="34" charset="0"/>
                <a:cs typeface="Calibri" panose="020F0502020204030204" pitchFamily="34" charset="0"/>
              </a:rPr>
              <a:t>Talk to your neighbors:</a:t>
            </a:r>
          </a:p>
        </p:txBody>
      </p:sp>
      <p:sp>
        <p:nvSpPr>
          <p:cNvPr id="7" name="TextBox 6">
            <a:extLst>
              <a:ext uri="{FF2B5EF4-FFF2-40B4-BE49-F238E27FC236}">
                <a16:creationId xmlns:a16="http://schemas.microsoft.com/office/drawing/2014/main" id="{07A9AD34-7642-47AE-9CCA-2049E5616110}"/>
              </a:ext>
            </a:extLst>
          </p:cNvPr>
          <p:cNvSpPr txBox="1"/>
          <p:nvPr/>
        </p:nvSpPr>
        <p:spPr>
          <a:xfrm>
            <a:off x="7379594" y="1403798"/>
            <a:ext cx="4631431" cy="338554"/>
          </a:xfrm>
          <a:prstGeom prst="rect">
            <a:avLst/>
          </a:prstGeom>
          <a:noFill/>
        </p:spPr>
        <p:txBody>
          <a:bodyPr wrap="square" rtlCol="0">
            <a:spAutoFit/>
          </a:bodyPr>
          <a:lstStyle/>
          <a:p>
            <a:pPr algn="ctr"/>
            <a:r>
              <a:rPr lang="en-US" sz="1600" b="1" spc="80">
                <a:solidFill>
                  <a:schemeClr val="bg1">
                    <a:lumMod val="65000"/>
                  </a:schemeClr>
                </a:solidFill>
                <a:latin typeface="Montserrat SemiBold" pitchFamily="2" charset="77"/>
              </a:rPr>
              <a:t>BEFORE WE START</a:t>
            </a:r>
          </a:p>
        </p:txBody>
      </p:sp>
      <p:sp>
        <p:nvSpPr>
          <p:cNvPr id="8" name="TextBox 7">
            <a:extLst>
              <a:ext uri="{FF2B5EF4-FFF2-40B4-BE49-F238E27FC236}">
                <a16:creationId xmlns:a16="http://schemas.microsoft.com/office/drawing/2014/main" id="{6370E3A5-B9CE-407F-B214-E2DCBDC38077}"/>
              </a:ext>
            </a:extLst>
          </p:cNvPr>
          <p:cNvSpPr txBox="1"/>
          <p:nvPr/>
        </p:nvSpPr>
        <p:spPr>
          <a:xfrm>
            <a:off x="7847768" y="2367524"/>
            <a:ext cx="3928588" cy="1200329"/>
          </a:xfrm>
          <a:prstGeom prst="rect">
            <a:avLst/>
          </a:prstGeom>
          <a:noFill/>
        </p:spPr>
        <p:txBody>
          <a:bodyPr wrap="square" rtlCol="0">
            <a:spAutoFit/>
          </a:bodyPr>
          <a:lstStyle/>
          <a:p>
            <a:pPr algn="ctr"/>
            <a:r>
              <a:rPr lang="en-US" sz="2400"/>
              <a:t>What is your favorite bug (insect or otherwise) and why?</a:t>
            </a:r>
          </a:p>
        </p:txBody>
      </p:sp>
    </p:spTree>
    <p:extLst>
      <p:ext uri="{BB962C8B-B14F-4D97-AF65-F5344CB8AC3E}">
        <p14:creationId xmlns:p14="http://schemas.microsoft.com/office/powerpoint/2010/main" val="35812976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F4DFD-B664-4996-8DF4-10D9B30921CC}"/>
              </a:ext>
            </a:extLst>
          </p:cNvPr>
          <p:cNvSpPr>
            <a:spLocks noGrp="1"/>
          </p:cNvSpPr>
          <p:nvPr>
            <p:ph type="title"/>
          </p:nvPr>
        </p:nvSpPr>
        <p:spPr/>
        <p:txBody>
          <a:bodyPr/>
          <a:lstStyle/>
          <a:p>
            <a:r>
              <a:rPr lang="en-US"/>
              <a:t>Using a Testing Framework</a:t>
            </a:r>
          </a:p>
        </p:txBody>
      </p:sp>
      <p:sp>
        <p:nvSpPr>
          <p:cNvPr id="3" name="Content Placeholder 2">
            <a:extLst>
              <a:ext uri="{FF2B5EF4-FFF2-40B4-BE49-F238E27FC236}">
                <a16:creationId xmlns:a16="http://schemas.microsoft.com/office/drawing/2014/main" id="{DE9A33A2-C091-4D3C-B03C-7E545412525F}"/>
              </a:ext>
            </a:extLst>
          </p:cNvPr>
          <p:cNvSpPr>
            <a:spLocks noGrp="1"/>
          </p:cNvSpPr>
          <p:nvPr>
            <p:ph idx="1"/>
          </p:nvPr>
        </p:nvSpPr>
        <p:spPr/>
        <p:txBody>
          <a:bodyPr>
            <a:normAutofit/>
          </a:bodyPr>
          <a:lstStyle/>
          <a:p>
            <a:r>
              <a:rPr lang="en-US">
                <a:latin typeface="Consolas" panose="020B0609020204030204" pitchFamily="49" charset="0"/>
              </a:rPr>
              <a:t>Unit Test </a:t>
            </a:r>
            <a:r>
              <a:rPr lang="en-US"/>
              <a:t>– a method that compares what your code does against what you </a:t>
            </a:r>
            <a:r>
              <a:rPr lang="en-US" i="1"/>
              <a:t>expect</a:t>
            </a:r>
            <a:r>
              <a:rPr lang="en-US"/>
              <a:t> it to do</a:t>
            </a:r>
          </a:p>
          <a:p>
            <a:r>
              <a:rPr lang="en-US">
                <a:latin typeface="Consolas" panose="020B0609020204030204" pitchFamily="49" charset="0"/>
              </a:rPr>
              <a:t>Testing Framework – </a:t>
            </a:r>
            <a:r>
              <a:rPr lang="en-US"/>
              <a:t>a library of code that gives you  special tags and key words for your unit tests so that you can click the “test” button instead of the “run” button and you get a list of tests with info like green check mark passes or error messages</a:t>
            </a:r>
          </a:p>
        </p:txBody>
      </p:sp>
      <p:pic>
        <p:nvPicPr>
          <p:cNvPr id="2050" name="Picture 2" descr="How to tune Violin Digital Tuner">
            <a:extLst>
              <a:ext uri="{FF2B5EF4-FFF2-40B4-BE49-F238E27FC236}">
                <a16:creationId xmlns:a16="http://schemas.microsoft.com/office/drawing/2014/main" id="{2DB9680C-A938-56D2-7BA8-CDC1228EA32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035" r="17697"/>
          <a:stretch/>
        </p:blipFill>
        <p:spPr bwMode="auto">
          <a:xfrm>
            <a:off x="8350775" y="3607420"/>
            <a:ext cx="3159142" cy="290036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A728F39-F6D5-1477-47DE-36FB3F9C408D}"/>
              </a:ext>
            </a:extLst>
          </p:cNvPr>
          <p:cNvSpPr txBox="1"/>
          <p:nvPr/>
        </p:nvSpPr>
        <p:spPr>
          <a:xfrm>
            <a:off x="3738261" y="5419043"/>
            <a:ext cx="4715478" cy="923330"/>
          </a:xfrm>
          <a:prstGeom prst="rect">
            <a:avLst/>
          </a:prstGeom>
          <a:noFill/>
        </p:spPr>
        <p:txBody>
          <a:bodyPr wrap="square" rtlCol="0">
            <a:spAutoFit/>
          </a:bodyPr>
          <a:lstStyle/>
          <a:p>
            <a:r>
              <a:rPr lang="en-US"/>
              <a:t>Like a music tuner! Technology specifically built to compare what your instrument sounds like against what it’s expected to sound like</a:t>
            </a:r>
          </a:p>
        </p:txBody>
      </p:sp>
    </p:spTree>
    <p:extLst>
      <p:ext uri="{BB962C8B-B14F-4D97-AF65-F5344CB8AC3E}">
        <p14:creationId xmlns:p14="http://schemas.microsoft.com/office/powerpoint/2010/main" val="13349955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F4DFD-B664-4996-8DF4-10D9B30921CC}"/>
              </a:ext>
            </a:extLst>
          </p:cNvPr>
          <p:cNvSpPr>
            <a:spLocks noGrp="1"/>
          </p:cNvSpPr>
          <p:nvPr>
            <p:ph type="title"/>
          </p:nvPr>
        </p:nvSpPr>
        <p:spPr/>
        <p:txBody>
          <a:bodyPr/>
          <a:lstStyle/>
          <a:p>
            <a:r>
              <a:rPr lang="en-US"/>
              <a:t>JUnit Basics</a:t>
            </a:r>
          </a:p>
        </p:txBody>
      </p:sp>
      <p:sp>
        <p:nvSpPr>
          <p:cNvPr id="3" name="Content Placeholder 2">
            <a:extLst>
              <a:ext uri="{FF2B5EF4-FFF2-40B4-BE49-F238E27FC236}">
                <a16:creationId xmlns:a16="http://schemas.microsoft.com/office/drawing/2014/main" id="{DE9A33A2-C091-4D3C-B03C-7E545412525F}"/>
              </a:ext>
            </a:extLst>
          </p:cNvPr>
          <p:cNvSpPr>
            <a:spLocks noGrp="1"/>
          </p:cNvSpPr>
          <p:nvPr>
            <p:ph idx="1"/>
          </p:nvPr>
        </p:nvSpPr>
        <p:spPr/>
        <p:txBody>
          <a:bodyPr>
            <a:normAutofit lnSpcReduction="10000"/>
          </a:bodyPr>
          <a:lstStyle/>
          <a:p>
            <a:r>
              <a:rPr lang="en-US">
                <a:latin typeface="Consolas" panose="020B0609020204030204" pitchFamily="49" charset="0"/>
              </a:rPr>
              <a:t>JUnit </a:t>
            </a:r>
            <a:r>
              <a:rPr lang="en-US"/>
              <a:t>– a unit testing framework for the Java language</a:t>
            </a:r>
          </a:p>
          <a:p>
            <a:pPr lvl="1"/>
            <a:r>
              <a:rPr lang="en-US">
                <a:latin typeface="Consolas" panose="020B0609020204030204" pitchFamily="49" charset="0"/>
              </a:rPr>
              <a:t>import</a:t>
            </a:r>
            <a:r>
              <a:rPr lang="en-US"/>
              <a:t> statements to give you access to JUnit method annotations and assertion methods!</a:t>
            </a:r>
          </a:p>
          <a:p>
            <a:r>
              <a:rPr lang="en-US"/>
              <a:t>Method Annotations</a:t>
            </a:r>
          </a:p>
          <a:p>
            <a:pPr lvl="1"/>
            <a:r>
              <a:rPr lang="en-US">
                <a:latin typeface="Consolas" panose="020B0609020204030204" pitchFamily="49" charset="0"/>
              </a:rPr>
              <a:t>@Test</a:t>
            </a:r>
          </a:p>
          <a:p>
            <a:pPr lvl="1"/>
            <a:r>
              <a:rPr lang="en-US">
                <a:latin typeface="Consolas" panose="020B0609020204030204" pitchFamily="49" charset="0"/>
              </a:rPr>
              <a:t>@DisplayName</a:t>
            </a:r>
          </a:p>
          <a:p>
            <a:pPr lvl="1"/>
            <a:r>
              <a:rPr lang="en-US"/>
              <a:t>…</a:t>
            </a:r>
          </a:p>
          <a:p>
            <a:r>
              <a:rPr lang="en-US"/>
              <a:t>Assertion Methods</a:t>
            </a:r>
          </a:p>
          <a:p>
            <a:pPr lvl="1"/>
            <a:r>
              <a:rPr lang="en-US" err="1">
                <a:latin typeface="Consolas" panose="020B0609020204030204" pitchFamily="49" charset="0"/>
              </a:rPr>
              <a:t>assertEquals</a:t>
            </a:r>
            <a:endParaRPr lang="en-US">
              <a:latin typeface="Consolas" panose="020B0609020204030204" pitchFamily="49" charset="0"/>
            </a:endParaRPr>
          </a:p>
          <a:p>
            <a:pPr lvl="1"/>
            <a:r>
              <a:rPr lang="en-US" err="1">
                <a:latin typeface="Consolas" panose="020B0609020204030204" pitchFamily="49" charset="0"/>
              </a:rPr>
              <a:t>assertTrue</a:t>
            </a:r>
            <a:endParaRPr lang="en-US">
              <a:latin typeface="Consolas" panose="020B0609020204030204" pitchFamily="49" charset="0"/>
            </a:endParaRPr>
          </a:p>
          <a:p>
            <a:pPr lvl="1"/>
            <a:r>
              <a:rPr lang="en-US" err="1">
                <a:latin typeface="Consolas" panose="020B0609020204030204" pitchFamily="49" charset="0"/>
              </a:rPr>
              <a:t>assertFalse</a:t>
            </a:r>
            <a:endParaRPr lang="en-US">
              <a:latin typeface="Consolas" panose="020B0609020204030204" pitchFamily="49" charset="0"/>
            </a:endParaRPr>
          </a:p>
          <a:p>
            <a:pPr lvl="1"/>
            <a:r>
              <a:rPr lang="en-US"/>
              <a:t>…</a:t>
            </a:r>
          </a:p>
        </p:txBody>
      </p:sp>
      <p:sp>
        <p:nvSpPr>
          <p:cNvPr id="4" name="TextBox 3">
            <a:extLst>
              <a:ext uri="{FF2B5EF4-FFF2-40B4-BE49-F238E27FC236}">
                <a16:creationId xmlns:a16="http://schemas.microsoft.com/office/drawing/2014/main" id="{BE75241C-F5A2-7AA2-73D3-026D25B317D8}"/>
              </a:ext>
            </a:extLst>
          </p:cNvPr>
          <p:cNvSpPr txBox="1"/>
          <p:nvPr/>
        </p:nvSpPr>
        <p:spPr>
          <a:xfrm>
            <a:off x="5666678" y="2922611"/>
            <a:ext cx="5807927" cy="3785652"/>
          </a:xfrm>
          <a:prstGeom prst="rect">
            <a:avLst/>
          </a:prstGeom>
          <a:solidFill>
            <a:schemeClr val="bg1">
              <a:lumMod val="95000"/>
            </a:schemeClr>
          </a:solidFill>
          <a:ln>
            <a:solidFill>
              <a:schemeClr val="tx1"/>
            </a:solidFill>
          </a:ln>
        </p:spPr>
        <p:txBody>
          <a:bodyPr wrap="square" rtlCol="0">
            <a:spAutoFit/>
          </a:bodyPr>
          <a:lstStyle/>
          <a:p>
            <a:r>
              <a:rPr lang="en-US" sz="1600" dirty="0">
                <a:solidFill>
                  <a:srgbClr val="0033B3"/>
                </a:solidFill>
                <a:effectLst/>
                <a:latin typeface="Consolas" panose="020B0609020204030204" pitchFamily="49" charset="0"/>
                <a:cs typeface="Consolas" panose="020B0609020204030204" pitchFamily="49" charset="0"/>
              </a:rPr>
              <a:t>import </a:t>
            </a:r>
            <a:r>
              <a:rPr lang="en-US" sz="1600" dirty="0" err="1">
                <a:solidFill>
                  <a:srgbClr val="000000"/>
                </a:solidFill>
                <a:effectLst/>
                <a:latin typeface="Consolas" panose="020B0609020204030204" pitchFamily="49" charset="0"/>
                <a:cs typeface="Consolas" panose="020B0609020204030204" pitchFamily="49" charset="0"/>
              </a:rPr>
              <a:t>org.</a:t>
            </a:r>
            <a:r>
              <a:rPr lang="en-US" sz="1600" dirty="0" err="1">
                <a:latin typeface="Consolas" panose="020B0609020204030204" pitchFamily="49" charset="0"/>
                <a:cs typeface="Consolas" panose="020B0609020204030204" pitchFamily="49" charset="0"/>
              </a:rPr>
              <a:t>junit.jupiter.api</a:t>
            </a:r>
            <a:r>
              <a:rPr lang="en-US" sz="1600" dirty="0">
                <a:latin typeface="Consolas" panose="020B0609020204030204" pitchFamily="49" charset="0"/>
                <a:cs typeface="Consolas" panose="020B0609020204030204" pitchFamily="49" charset="0"/>
              </a:rPr>
              <a:t>.*; </a:t>
            </a:r>
          </a:p>
          <a:p>
            <a:r>
              <a:rPr lang="en-US" sz="1600" dirty="0">
                <a:solidFill>
                  <a:srgbClr val="0033B3"/>
                </a:solidFill>
                <a:effectLst/>
                <a:latin typeface="Consolas" panose="020B0609020204030204" pitchFamily="49" charset="0"/>
                <a:cs typeface="Consolas" panose="020B0609020204030204" pitchFamily="49" charset="0"/>
              </a:rPr>
              <a:t>import static </a:t>
            </a:r>
            <a:r>
              <a:rPr lang="en-US" sz="1600" dirty="0" err="1">
                <a:solidFill>
                  <a:srgbClr val="000000"/>
                </a:solidFill>
                <a:effectLst/>
                <a:latin typeface="Consolas" panose="020B0609020204030204" pitchFamily="49" charset="0"/>
                <a:cs typeface="Consolas" panose="020B0609020204030204" pitchFamily="49" charset="0"/>
              </a:rPr>
              <a:t>org.</a:t>
            </a:r>
            <a:r>
              <a:rPr lang="en-US" sz="1600" dirty="0" err="1">
                <a:latin typeface="Consolas" panose="020B0609020204030204" pitchFamily="49" charset="0"/>
                <a:cs typeface="Consolas" panose="020B0609020204030204" pitchFamily="49" charset="0"/>
              </a:rPr>
              <a:t>junit.jupiter.api.Assertions</a:t>
            </a:r>
            <a:r>
              <a:rPr lang="en-US" sz="1600" dirty="0">
                <a:latin typeface="Consolas" panose="020B0609020204030204" pitchFamily="49" charset="0"/>
                <a:cs typeface="Consolas" panose="020B0609020204030204" pitchFamily="49" charset="0"/>
              </a:rPr>
              <a:t>.*;</a:t>
            </a:r>
          </a:p>
          <a:p>
            <a:r>
              <a:rPr lang="en-US" sz="1600" dirty="0">
                <a:solidFill>
                  <a:srgbClr val="0033B3"/>
                </a:solidFill>
                <a:effectLst/>
                <a:latin typeface="Consolas" panose="020B0609020204030204" pitchFamily="49" charset="0"/>
                <a:cs typeface="Consolas" panose="020B0609020204030204" pitchFamily="49" charset="0"/>
              </a:rPr>
              <a:t>import </a:t>
            </a:r>
            <a:r>
              <a:rPr lang="en-US" sz="1600" dirty="0" err="1">
                <a:solidFill>
                  <a:srgbClr val="000000"/>
                </a:solidFill>
                <a:effectLst/>
                <a:latin typeface="Consolas" panose="020B0609020204030204" pitchFamily="49" charset="0"/>
                <a:cs typeface="Consolas" panose="020B0609020204030204" pitchFamily="49" charset="0"/>
              </a:rPr>
              <a:t>java.util</a:t>
            </a:r>
            <a:r>
              <a:rPr lang="en-US" sz="1600" dirty="0">
                <a:solidFill>
                  <a:srgbClr val="000000"/>
                </a:solidFill>
                <a:effectLst/>
                <a:latin typeface="Consolas" panose="020B0609020204030204" pitchFamily="49" charset="0"/>
                <a:cs typeface="Consolas" panose="020B0609020204030204" pitchFamily="49" charset="0"/>
              </a:rPr>
              <a:t>.</a:t>
            </a:r>
            <a:r>
              <a:rPr lang="en-US" sz="1600" dirty="0">
                <a:latin typeface="Consolas" panose="020B0609020204030204" pitchFamily="49" charset="0"/>
                <a:cs typeface="Consolas" panose="020B0609020204030204" pitchFamily="49" charset="0"/>
              </a:rPr>
              <a:t>*;</a:t>
            </a:r>
            <a:br>
              <a:rPr lang="en-US" sz="1600" dirty="0">
                <a:latin typeface="Consolas" panose="020B0609020204030204" pitchFamily="49" charset="0"/>
                <a:cs typeface="Consolas" panose="020B0609020204030204" pitchFamily="49" charset="0"/>
              </a:rPr>
            </a:br>
            <a:br>
              <a:rPr lang="en-US" sz="1600" dirty="0">
                <a:latin typeface="Consolas" panose="020B0609020204030204" pitchFamily="49" charset="0"/>
                <a:cs typeface="Consolas" panose="020B0609020204030204" pitchFamily="49" charset="0"/>
              </a:rPr>
            </a:br>
            <a:r>
              <a:rPr lang="en-US" sz="1600" dirty="0">
                <a:solidFill>
                  <a:srgbClr val="0033B3"/>
                </a:solidFill>
                <a:effectLst/>
                <a:latin typeface="Consolas" panose="020B0609020204030204" pitchFamily="49" charset="0"/>
                <a:cs typeface="Consolas" panose="020B0609020204030204" pitchFamily="49" charset="0"/>
              </a:rPr>
              <a:t>public class </a:t>
            </a:r>
            <a:r>
              <a:rPr lang="en-US" sz="1600" dirty="0" err="1">
                <a:solidFill>
                  <a:srgbClr val="000000"/>
                </a:solidFill>
                <a:effectLst/>
                <a:latin typeface="Consolas" panose="020B0609020204030204" pitchFamily="49" charset="0"/>
                <a:cs typeface="Consolas" panose="020B0609020204030204" pitchFamily="49" charset="0"/>
              </a:rPr>
              <a:t>ArrayListTest</a:t>
            </a:r>
            <a:r>
              <a:rPr lang="en-US" sz="1600" dirty="0">
                <a:solidFill>
                  <a:srgbClr val="000000"/>
                </a:solidFill>
                <a:effectLst/>
                <a:latin typeface="Consolas" panose="020B0609020204030204" pitchFamily="49" charset="0"/>
                <a:cs typeface="Consolas" panose="020B0609020204030204" pitchFamily="49" charset="0"/>
              </a:rPr>
              <a:t> </a:t>
            </a:r>
            <a:r>
              <a:rPr lang="en-US" sz="1600" dirty="0">
                <a:latin typeface="Consolas" panose="020B0609020204030204" pitchFamily="49" charset="0"/>
                <a:cs typeface="Consolas" panose="020B0609020204030204" pitchFamily="49" charset="0"/>
              </a:rPr>
              <a:t>{</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@Test</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a:solidFill>
                  <a:srgbClr val="0033B3"/>
                </a:solidFill>
                <a:effectLst/>
                <a:latin typeface="Consolas" panose="020B0609020204030204" pitchFamily="49" charset="0"/>
                <a:cs typeface="Consolas" panose="020B0609020204030204" pitchFamily="49" charset="0"/>
              </a:rPr>
              <a:t>public void </a:t>
            </a:r>
            <a:r>
              <a:rPr lang="en-US" sz="1600" dirty="0" err="1">
                <a:solidFill>
                  <a:srgbClr val="00627A"/>
                </a:solidFill>
                <a:effectLst/>
                <a:latin typeface="Consolas" panose="020B0609020204030204" pitchFamily="49" charset="0"/>
                <a:cs typeface="Consolas" panose="020B0609020204030204" pitchFamily="49" charset="0"/>
              </a:rPr>
              <a:t>testAddAndGet</a:t>
            </a:r>
            <a:r>
              <a:rPr lang="en-US" sz="1600" dirty="0">
                <a:latin typeface="Consolas" panose="020B0609020204030204" pitchFamily="49" charset="0"/>
                <a:cs typeface="Consolas" panose="020B0609020204030204" pitchFamily="49" charset="0"/>
              </a:rPr>
              <a:t>() {</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a:solidFill>
                  <a:srgbClr val="000000"/>
                </a:solidFill>
                <a:effectLst/>
                <a:latin typeface="Consolas" panose="020B0609020204030204" pitchFamily="49" charset="0"/>
                <a:cs typeface="Consolas" panose="020B0609020204030204" pitchFamily="49" charset="0"/>
              </a:rPr>
              <a:t>List</a:t>
            </a:r>
            <a:r>
              <a:rPr lang="en-US" sz="1600" dirty="0">
                <a:latin typeface="Consolas" panose="020B0609020204030204" pitchFamily="49" charset="0"/>
                <a:cs typeface="Consolas" panose="020B0609020204030204" pitchFamily="49" charset="0"/>
              </a:rPr>
              <a:t>&lt;</a:t>
            </a:r>
            <a:r>
              <a:rPr lang="en-US" sz="1600" dirty="0">
                <a:solidFill>
                  <a:srgbClr val="000000"/>
                </a:solidFill>
                <a:effectLst/>
                <a:latin typeface="Consolas" panose="020B0609020204030204" pitchFamily="49" charset="0"/>
                <a:cs typeface="Consolas" panose="020B0609020204030204" pitchFamily="49" charset="0"/>
              </a:rPr>
              <a:t>String</a:t>
            </a:r>
            <a:r>
              <a:rPr lang="en-US" sz="1600" dirty="0">
                <a:latin typeface="Consolas" panose="020B0609020204030204" pitchFamily="49" charset="0"/>
                <a:cs typeface="Consolas" panose="020B0609020204030204" pitchFamily="49" charset="0"/>
              </a:rPr>
              <a:t>&gt; </a:t>
            </a:r>
            <a:r>
              <a:rPr lang="en-US" sz="1600" dirty="0">
                <a:solidFill>
                  <a:srgbClr val="000000"/>
                </a:solidFill>
                <a:effectLst/>
                <a:latin typeface="Consolas" panose="020B0609020204030204" pitchFamily="49" charset="0"/>
                <a:cs typeface="Consolas" panose="020B0609020204030204" pitchFamily="49" charset="0"/>
              </a:rPr>
              <a:t>list </a:t>
            </a:r>
            <a:r>
              <a:rPr lang="en-US" sz="1600" dirty="0">
                <a:latin typeface="Consolas" panose="020B0609020204030204" pitchFamily="49" charset="0"/>
                <a:cs typeface="Consolas" panose="020B0609020204030204" pitchFamily="49" charset="0"/>
              </a:rPr>
              <a:t>= </a:t>
            </a:r>
            <a:r>
              <a:rPr lang="en-US" sz="1600" dirty="0">
                <a:solidFill>
                  <a:srgbClr val="0033B3"/>
                </a:solidFill>
                <a:effectLst/>
                <a:latin typeface="Consolas" panose="020B0609020204030204" pitchFamily="49" charset="0"/>
                <a:cs typeface="Consolas" panose="020B0609020204030204" pitchFamily="49" charset="0"/>
              </a:rPr>
              <a:t>new </a:t>
            </a:r>
            <a:r>
              <a:rPr lang="en-US" sz="1600" dirty="0" err="1">
                <a:latin typeface="Consolas" panose="020B0609020204030204" pitchFamily="49" charset="0"/>
                <a:cs typeface="Consolas" panose="020B0609020204030204" pitchFamily="49" charset="0"/>
              </a:rPr>
              <a:t>ArrayList</a:t>
            </a:r>
            <a:r>
              <a:rPr lang="en-US" sz="1600" dirty="0">
                <a:latin typeface="Consolas" panose="020B0609020204030204" pitchFamily="49" charset="0"/>
                <a:cs typeface="Consolas" panose="020B0609020204030204" pitchFamily="49" charset="0"/>
              </a:rPr>
              <a:t>&lt;&gt;();</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err="1">
                <a:solidFill>
                  <a:srgbClr val="000000"/>
                </a:solidFill>
                <a:effectLst/>
                <a:latin typeface="Consolas" panose="020B0609020204030204" pitchFamily="49" charset="0"/>
                <a:cs typeface="Consolas" panose="020B0609020204030204" pitchFamily="49" charset="0"/>
              </a:rPr>
              <a:t>list</a:t>
            </a:r>
            <a:r>
              <a:rPr lang="en-US" sz="1600" dirty="0" err="1">
                <a:latin typeface="Consolas" panose="020B0609020204030204" pitchFamily="49" charset="0"/>
                <a:cs typeface="Consolas" panose="020B0609020204030204" pitchFamily="49" charset="0"/>
              </a:rPr>
              <a:t>.add</a:t>
            </a:r>
            <a:r>
              <a:rPr lang="en-US" sz="1600" dirty="0">
                <a:latin typeface="Consolas" panose="020B0609020204030204" pitchFamily="49" charset="0"/>
                <a:cs typeface="Consolas" panose="020B0609020204030204" pitchFamily="49" charset="0"/>
              </a:rPr>
              <a:t>(</a:t>
            </a:r>
            <a:r>
              <a:rPr lang="en-US" sz="1600" dirty="0">
                <a:solidFill>
                  <a:srgbClr val="067D17"/>
                </a:solidFill>
                <a:effectLst/>
                <a:latin typeface="Consolas" panose="020B0609020204030204" pitchFamily="49" charset="0"/>
                <a:cs typeface="Consolas" panose="020B0609020204030204" pitchFamily="49" charset="0"/>
              </a:rPr>
              <a:t>“Nicole"</a:t>
            </a:r>
            <a:r>
              <a:rPr lang="en-US" sz="1600" dirty="0">
                <a:latin typeface="Consolas" panose="020B0609020204030204" pitchFamily="49" charset="0"/>
                <a:cs typeface="Consolas" panose="020B0609020204030204" pitchFamily="49" charset="0"/>
              </a:rPr>
              <a:t>);</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err="1">
                <a:solidFill>
                  <a:srgbClr val="000000"/>
                </a:solidFill>
                <a:effectLst/>
                <a:latin typeface="Consolas" panose="020B0609020204030204" pitchFamily="49" charset="0"/>
                <a:cs typeface="Consolas" panose="020B0609020204030204" pitchFamily="49" charset="0"/>
              </a:rPr>
              <a:t>list</a:t>
            </a:r>
            <a:r>
              <a:rPr lang="en-US" sz="1600" dirty="0" err="1">
                <a:latin typeface="Consolas" panose="020B0609020204030204" pitchFamily="49" charset="0"/>
                <a:cs typeface="Consolas" panose="020B0609020204030204" pitchFamily="49" charset="0"/>
              </a:rPr>
              <a:t>.add</a:t>
            </a:r>
            <a:r>
              <a:rPr lang="en-US" sz="1600" dirty="0">
                <a:latin typeface="Consolas" panose="020B0609020204030204" pitchFamily="49" charset="0"/>
                <a:cs typeface="Consolas" panose="020B0609020204030204" pitchFamily="49" charset="0"/>
              </a:rPr>
              <a:t>(</a:t>
            </a:r>
            <a:r>
              <a:rPr lang="en-US" sz="1600" dirty="0">
                <a:solidFill>
                  <a:srgbClr val="067D17"/>
                </a:solidFill>
                <a:effectLst/>
                <a:latin typeface="Consolas" panose="020B0609020204030204" pitchFamily="49" charset="0"/>
                <a:cs typeface="Consolas" panose="020B0609020204030204" pitchFamily="49" charset="0"/>
              </a:rPr>
              <a:t>“Dani"</a:t>
            </a:r>
            <a:r>
              <a:rPr lang="en-US" sz="1600" dirty="0">
                <a:latin typeface="Consolas" panose="020B0609020204030204" pitchFamily="49" charset="0"/>
                <a:cs typeface="Consolas" panose="020B0609020204030204" pitchFamily="49" charset="0"/>
              </a:rPr>
              <a:t>);</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err="1">
                <a:solidFill>
                  <a:srgbClr val="000000"/>
                </a:solidFill>
                <a:effectLst/>
                <a:latin typeface="Consolas" panose="020B0609020204030204" pitchFamily="49" charset="0"/>
                <a:cs typeface="Consolas" panose="020B0609020204030204" pitchFamily="49" charset="0"/>
              </a:rPr>
              <a:t>list</a:t>
            </a:r>
            <a:r>
              <a:rPr lang="en-US" sz="1600" dirty="0" err="1">
                <a:latin typeface="Consolas" panose="020B0609020204030204" pitchFamily="49" charset="0"/>
                <a:cs typeface="Consolas" panose="020B0609020204030204" pitchFamily="49" charset="0"/>
              </a:rPr>
              <a:t>.add</a:t>
            </a:r>
            <a:r>
              <a:rPr lang="en-US" sz="1600" dirty="0">
                <a:latin typeface="Consolas" panose="020B0609020204030204" pitchFamily="49" charset="0"/>
                <a:cs typeface="Consolas" panose="020B0609020204030204" pitchFamily="49" charset="0"/>
              </a:rPr>
              <a:t>(</a:t>
            </a:r>
            <a:r>
              <a:rPr lang="en-US" sz="1600" dirty="0">
                <a:solidFill>
                  <a:srgbClr val="067D17"/>
                </a:solidFill>
                <a:effectLst/>
                <a:latin typeface="Consolas" panose="020B0609020204030204" pitchFamily="49" charset="0"/>
                <a:cs typeface="Consolas" panose="020B0609020204030204" pitchFamily="49" charset="0"/>
              </a:rPr>
              <a:t>“Cady"</a:t>
            </a:r>
            <a:r>
              <a:rPr lang="en-US" sz="1600" dirty="0">
                <a:latin typeface="Consolas" panose="020B0609020204030204" pitchFamily="49" charset="0"/>
                <a:cs typeface="Consolas" panose="020B0609020204030204" pitchFamily="49" charset="0"/>
              </a:rPr>
              <a:t>);</a:t>
            </a:r>
            <a:br>
              <a:rPr lang="en-US" sz="1600" dirty="0">
                <a:latin typeface="Consolas" panose="020B0609020204030204" pitchFamily="49" charset="0"/>
                <a:cs typeface="Consolas" panose="020B0609020204030204" pitchFamily="49" charset="0"/>
              </a:rPr>
            </a:b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err="1">
                <a:latin typeface="Consolas" panose="020B0609020204030204" pitchFamily="49" charset="0"/>
                <a:cs typeface="Consolas" panose="020B0609020204030204" pitchFamily="49" charset="0"/>
              </a:rPr>
              <a:t>assertEquals</a:t>
            </a:r>
            <a:r>
              <a:rPr lang="en-US" sz="1600" dirty="0">
                <a:latin typeface="Consolas" panose="020B0609020204030204" pitchFamily="49" charset="0"/>
                <a:cs typeface="Consolas" panose="020B0609020204030204" pitchFamily="49" charset="0"/>
              </a:rPr>
              <a:t>(</a:t>
            </a:r>
            <a:r>
              <a:rPr lang="en-US" sz="1600" dirty="0">
                <a:solidFill>
                  <a:srgbClr val="067D17"/>
                </a:solidFill>
                <a:effectLst/>
                <a:latin typeface="Consolas" panose="020B0609020204030204" pitchFamily="49" charset="0"/>
                <a:cs typeface="Consolas" panose="020B0609020204030204" pitchFamily="49" charset="0"/>
              </a:rPr>
              <a:t>“</a:t>
            </a:r>
            <a:r>
              <a:rPr lang="en-US" sz="1600" dirty="0">
                <a:solidFill>
                  <a:srgbClr val="067D17"/>
                </a:solidFill>
                <a:latin typeface="Consolas" panose="020B0609020204030204" pitchFamily="49" charset="0"/>
                <a:cs typeface="Consolas" panose="020B0609020204030204" pitchFamily="49" charset="0"/>
              </a:rPr>
              <a:t>Nicole</a:t>
            </a:r>
            <a:r>
              <a:rPr lang="en-US" sz="1600" dirty="0">
                <a:solidFill>
                  <a:srgbClr val="067D17"/>
                </a:solidFill>
                <a:effectLst/>
                <a:latin typeface="Consolas" panose="020B0609020204030204" pitchFamily="49" charset="0"/>
                <a:cs typeface="Consolas" panose="020B0609020204030204" pitchFamily="49" charset="0"/>
              </a:rPr>
              <a:t>"</a:t>
            </a:r>
            <a:r>
              <a:rPr lang="en-US" sz="1600" dirty="0">
                <a:latin typeface="Consolas" panose="020B0609020204030204" pitchFamily="49" charset="0"/>
                <a:cs typeface="Consolas" panose="020B0609020204030204" pitchFamily="49" charset="0"/>
              </a:rPr>
              <a:t>, </a:t>
            </a:r>
            <a:r>
              <a:rPr lang="en-US" sz="1600" dirty="0" err="1">
                <a:solidFill>
                  <a:srgbClr val="000000"/>
                </a:solidFill>
                <a:effectLst/>
                <a:latin typeface="Consolas" panose="020B0609020204030204" pitchFamily="49" charset="0"/>
                <a:cs typeface="Consolas" panose="020B0609020204030204" pitchFamily="49" charset="0"/>
              </a:rPr>
              <a:t>list</a:t>
            </a:r>
            <a:r>
              <a:rPr lang="en-US" sz="1600" dirty="0" err="1">
                <a:latin typeface="Consolas" panose="020B0609020204030204" pitchFamily="49" charset="0"/>
                <a:cs typeface="Consolas" panose="020B0609020204030204" pitchFamily="49" charset="0"/>
              </a:rPr>
              <a:t>.get</a:t>
            </a:r>
            <a:r>
              <a:rPr lang="en-US" sz="1600" dirty="0">
                <a:latin typeface="Consolas" panose="020B0609020204030204" pitchFamily="49" charset="0"/>
                <a:cs typeface="Consolas" panose="020B0609020204030204" pitchFamily="49" charset="0"/>
              </a:rPr>
              <a:t>(</a:t>
            </a:r>
            <a:r>
              <a:rPr lang="en-US" sz="1600" dirty="0">
                <a:solidFill>
                  <a:srgbClr val="1750EB"/>
                </a:solidFill>
                <a:effectLst/>
                <a:latin typeface="Consolas" panose="020B0609020204030204" pitchFamily="49" charset="0"/>
                <a:cs typeface="Consolas" panose="020B0609020204030204" pitchFamily="49" charset="0"/>
              </a:rPr>
              <a:t>0</a:t>
            </a:r>
            <a:r>
              <a:rPr lang="en-US" sz="1600" dirty="0">
                <a:latin typeface="Consolas" panose="020B0609020204030204" pitchFamily="49" charset="0"/>
                <a:cs typeface="Consolas" panose="020B0609020204030204" pitchFamily="49" charset="0"/>
              </a:rPr>
              <a:t>));     </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a:t>
            </a:r>
          </a:p>
        </p:txBody>
      </p:sp>
      <p:cxnSp>
        <p:nvCxnSpPr>
          <p:cNvPr id="6" name="Straight Arrow Connector 5">
            <a:extLst>
              <a:ext uri="{FF2B5EF4-FFF2-40B4-BE49-F238E27FC236}">
                <a16:creationId xmlns:a16="http://schemas.microsoft.com/office/drawing/2014/main" id="{69F0049F-F522-9C93-A51A-6218BA998E13}"/>
              </a:ext>
            </a:extLst>
          </p:cNvPr>
          <p:cNvCxnSpPr>
            <a:cxnSpLocks/>
          </p:cNvCxnSpPr>
          <p:nvPr/>
        </p:nvCxnSpPr>
        <p:spPr>
          <a:xfrm>
            <a:off x="3902927" y="2832410"/>
            <a:ext cx="2096429" cy="1449658"/>
          </a:xfrm>
          <a:prstGeom prst="straightConnector1">
            <a:avLst/>
          </a:prstGeom>
          <a:ln w="12700">
            <a:solidFill>
              <a:srgbClr val="4E408B"/>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50564A89-4083-C208-3BB9-AFFDD2EB48B5}"/>
              </a:ext>
            </a:extLst>
          </p:cNvPr>
          <p:cNvCxnSpPr>
            <a:cxnSpLocks/>
          </p:cNvCxnSpPr>
          <p:nvPr/>
        </p:nvCxnSpPr>
        <p:spPr>
          <a:xfrm>
            <a:off x="3724507" y="4716966"/>
            <a:ext cx="2787805" cy="1268513"/>
          </a:xfrm>
          <a:prstGeom prst="straightConnector1">
            <a:avLst/>
          </a:prstGeom>
          <a:ln w="12700">
            <a:solidFill>
              <a:srgbClr val="4E408B"/>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996583C5-17DE-72B9-D460-24524E9F61BB}"/>
              </a:ext>
            </a:extLst>
          </p:cNvPr>
          <p:cNvCxnSpPr>
            <a:cxnSpLocks/>
          </p:cNvCxnSpPr>
          <p:nvPr/>
        </p:nvCxnSpPr>
        <p:spPr>
          <a:xfrm>
            <a:off x="4170556" y="2207941"/>
            <a:ext cx="1496122" cy="994193"/>
          </a:xfrm>
          <a:prstGeom prst="straightConnector1">
            <a:avLst/>
          </a:prstGeom>
          <a:ln w="12700">
            <a:solidFill>
              <a:srgbClr val="4E408B"/>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50222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CDAD1-364B-4654-916E-ADFC0A62A3B9}"/>
              </a:ext>
            </a:extLst>
          </p:cNvPr>
          <p:cNvSpPr>
            <a:spLocks noGrp="1"/>
          </p:cNvSpPr>
          <p:nvPr>
            <p:ph type="title"/>
          </p:nvPr>
        </p:nvSpPr>
        <p:spPr/>
        <p:txBody>
          <a:bodyPr/>
          <a:lstStyle/>
          <a:p>
            <a:r>
              <a:rPr lang="en-US"/>
              <a:t>JUnit Testing</a:t>
            </a:r>
          </a:p>
        </p:txBody>
      </p:sp>
      <p:sp>
        <p:nvSpPr>
          <p:cNvPr id="4" name="TextBox 3">
            <a:extLst>
              <a:ext uri="{FF2B5EF4-FFF2-40B4-BE49-F238E27FC236}">
                <a16:creationId xmlns:a16="http://schemas.microsoft.com/office/drawing/2014/main" id="{65914BDF-7BA5-9AFF-504A-0058DF17B3AC}"/>
              </a:ext>
            </a:extLst>
          </p:cNvPr>
          <p:cNvSpPr txBox="1"/>
          <p:nvPr/>
        </p:nvSpPr>
        <p:spPr>
          <a:xfrm>
            <a:off x="838200" y="1361440"/>
            <a:ext cx="10246360" cy="3785652"/>
          </a:xfrm>
          <a:prstGeom prst="rect">
            <a:avLst/>
          </a:prstGeom>
          <a:solidFill>
            <a:schemeClr val="bg1">
              <a:lumMod val="95000"/>
            </a:schemeClr>
          </a:solidFill>
          <a:ln>
            <a:solidFill>
              <a:schemeClr val="tx1"/>
            </a:solidFill>
          </a:ln>
        </p:spPr>
        <p:txBody>
          <a:bodyPr wrap="square" rtlCol="0">
            <a:spAutoFit/>
          </a:bodyPr>
          <a:lstStyle/>
          <a:p>
            <a:r>
              <a:rPr lang="en-US" sz="1600" dirty="0">
                <a:solidFill>
                  <a:srgbClr val="0033B3"/>
                </a:solidFill>
                <a:effectLst/>
                <a:latin typeface="Consolas" panose="020B0609020204030204" pitchFamily="49" charset="0"/>
                <a:cs typeface="Consolas" panose="020B0609020204030204" pitchFamily="49" charset="0"/>
              </a:rPr>
              <a:t>import </a:t>
            </a:r>
            <a:r>
              <a:rPr lang="en-US" sz="1600" dirty="0" err="1">
                <a:solidFill>
                  <a:srgbClr val="000000"/>
                </a:solidFill>
                <a:effectLst/>
                <a:latin typeface="Consolas" panose="020B0609020204030204" pitchFamily="49" charset="0"/>
                <a:cs typeface="Consolas" panose="020B0609020204030204" pitchFamily="49" charset="0"/>
              </a:rPr>
              <a:t>org.</a:t>
            </a:r>
            <a:r>
              <a:rPr lang="en-US" sz="1600" dirty="0" err="1">
                <a:latin typeface="Consolas" panose="020B0609020204030204" pitchFamily="49" charset="0"/>
                <a:cs typeface="Consolas" panose="020B0609020204030204" pitchFamily="49" charset="0"/>
              </a:rPr>
              <a:t>junit.jupiter.api</a:t>
            </a:r>
            <a:r>
              <a:rPr lang="en-US" sz="1600" dirty="0">
                <a:latin typeface="Consolas" panose="020B0609020204030204" pitchFamily="49" charset="0"/>
                <a:cs typeface="Consolas" panose="020B0609020204030204" pitchFamily="49" charset="0"/>
              </a:rPr>
              <a:t>.*; </a:t>
            </a:r>
          </a:p>
          <a:p>
            <a:r>
              <a:rPr lang="en-US" sz="1600" dirty="0">
                <a:solidFill>
                  <a:srgbClr val="0033B3"/>
                </a:solidFill>
                <a:effectLst/>
                <a:latin typeface="Consolas" panose="020B0609020204030204" pitchFamily="49" charset="0"/>
                <a:cs typeface="Consolas" panose="020B0609020204030204" pitchFamily="49" charset="0"/>
              </a:rPr>
              <a:t>import static </a:t>
            </a:r>
            <a:r>
              <a:rPr lang="en-US" sz="1600" dirty="0" err="1">
                <a:solidFill>
                  <a:srgbClr val="000000"/>
                </a:solidFill>
                <a:effectLst/>
                <a:latin typeface="Consolas" panose="020B0609020204030204" pitchFamily="49" charset="0"/>
                <a:cs typeface="Consolas" panose="020B0609020204030204" pitchFamily="49" charset="0"/>
              </a:rPr>
              <a:t>org.</a:t>
            </a:r>
            <a:r>
              <a:rPr lang="en-US" sz="1600" dirty="0" err="1">
                <a:latin typeface="Consolas" panose="020B0609020204030204" pitchFamily="49" charset="0"/>
                <a:cs typeface="Consolas" panose="020B0609020204030204" pitchFamily="49" charset="0"/>
              </a:rPr>
              <a:t>junit.jupiter.api.Assertions</a:t>
            </a:r>
            <a:r>
              <a:rPr lang="en-US" sz="1600" dirty="0">
                <a:latin typeface="Consolas" panose="020B0609020204030204" pitchFamily="49" charset="0"/>
                <a:cs typeface="Consolas" panose="020B0609020204030204" pitchFamily="49" charset="0"/>
              </a:rPr>
              <a:t>.*;</a:t>
            </a:r>
          </a:p>
          <a:p>
            <a:r>
              <a:rPr lang="en-US" sz="1600" dirty="0">
                <a:solidFill>
                  <a:srgbClr val="0033B3"/>
                </a:solidFill>
                <a:effectLst/>
                <a:latin typeface="Consolas" panose="020B0609020204030204" pitchFamily="49" charset="0"/>
                <a:cs typeface="Consolas" panose="020B0609020204030204" pitchFamily="49" charset="0"/>
              </a:rPr>
              <a:t>import </a:t>
            </a:r>
            <a:r>
              <a:rPr lang="en-US" sz="1600" dirty="0" err="1">
                <a:solidFill>
                  <a:srgbClr val="000000"/>
                </a:solidFill>
                <a:effectLst/>
                <a:latin typeface="Consolas" panose="020B0609020204030204" pitchFamily="49" charset="0"/>
                <a:cs typeface="Consolas" panose="020B0609020204030204" pitchFamily="49" charset="0"/>
              </a:rPr>
              <a:t>java.util</a:t>
            </a:r>
            <a:r>
              <a:rPr lang="en-US" sz="1600" dirty="0">
                <a:solidFill>
                  <a:srgbClr val="000000"/>
                </a:solidFill>
                <a:effectLst/>
                <a:latin typeface="Consolas" panose="020B0609020204030204" pitchFamily="49" charset="0"/>
                <a:cs typeface="Consolas" panose="020B0609020204030204" pitchFamily="49" charset="0"/>
              </a:rPr>
              <a:t>.</a:t>
            </a:r>
            <a:r>
              <a:rPr lang="en-US" sz="1600" dirty="0">
                <a:latin typeface="Consolas" panose="020B0609020204030204" pitchFamily="49" charset="0"/>
                <a:cs typeface="Consolas" panose="020B0609020204030204" pitchFamily="49" charset="0"/>
              </a:rPr>
              <a:t>*;</a:t>
            </a:r>
            <a:br>
              <a:rPr lang="en-US" sz="1600" dirty="0">
                <a:latin typeface="Consolas" panose="020B0609020204030204" pitchFamily="49" charset="0"/>
                <a:cs typeface="Consolas" panose="020B0609020204030204" pitchFamily="49" charset="0"/>
              </a:rPr>
            </a:br>
            <a:br>
              <a:rPr lang="en-US" sz="1600" dirty="0">
                <a:latin typeface="Consolas" panose="020B0609020204030204" pitchFamily="49" charset="0"/>
                <a:cs typeface="Consolas" panose="020B0609020204030204" pitchFamily="49" charset="0"/>
              </a:rPr>
            </a:br>
            <a:r>
              <a:rPr lang="en-US" sz="1600" dirty="0">
                <a:solidFill>
                  <a:srgbClr val="0033B3"/>
                </a:solidFill>
                <a:effectLst/>
                <a:latin typeface="Consolas" panose="020B0609020204030204" pitchFamily="49" charset="0"/>
                <a:cs typeface="Consolas" panose="020B0609020204030204" pitchFamily="49" charset="0"/>
              </a:rPr>
              <a:t>public class </a:t>
            </a:r>
            <a:r>
              <a:rPr lang="en-US" sz="1600" dirty="0" err="1">
                <a:solidFill>
                  <a:srgbClr val="000000"/>
                </a:solidFill>
                <a:effectLst/>
                <a:latin typeface="Consolas" panose="020B0609020204030204" pitchFamily="49" charset="0"/>
                <a:cs typeface="Consolas" panose="020B0609020204030204" pitchFamily="49" charset="0"/>
              </a:rPr>
              <a:t>ArrayListTest</a:t>
            </a:r>
            <a:r>
              <a:rPr lang="en-US" sz="1600" dirty="0">
                <a:solidFill>
                  <a:srgbClr val="000000"/>
                </a:solidFill>
                <a:effectLst/>
                <a:latin typeface="Consolas" panose="020B0609020204030204" pitchFamily="49" charset="0"/>
                <a:cs typeface="Consolas" panose="020B0609020204030204" pitchFamily="49" charset="0"/>
              </a:rPr>
              <a:t> </a:t>
            </a:r>
            <a:r>
              <a:rPr lang="en-US" sz="1600" dirty="0">
                <a:latin typeface="Consolas" panose="020B0609020204030204" pitchFamily="49" charset="0"/>
                <a:cs typeface="Consolas" panose="020B0609020204030204" pitchFamily="49" charset="0"/>
              </a:rPr>
              <a:t>{</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@Test</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a:solidFill>
                  <a:srgbClr val="0033B3"/>
                </a:solidFill>
                <a:effectLst/>
                <a:latin typeface="Consolas" panose="020B0609020204030204" pitchFamily="49" charset="0"/>
                <a:cs typeface="Consolas" panose="020B0609020204030204" pitchFamily="49" charset="0"/>
              </a:rPr>
              <a:t>public void </a:t>
            </a:r>
            <a:r>
              <a:rPr lang="en-US" sz="1600" dirty="0" err="1">
                <a:solidFill>
                  <a:srgbClr val="00627A"/>
                </a:solidFill>
                <a:effectLst/>
                <a:latin typeface="Consolas" panose="020B0609020204030204" pitchFamily="49" charset="0"/>
                <a:cs typeface="Consolas" panose="020B0609020204030204" pitchFamily="49" charset="0"/>
              </a:rPr>
              <a:t>testAddAndGet</a:t>
            </a:r>
            <a:r>
              <a:rPr lang="en-US" sz="1600" dirty="0">
                <a:latin typeface="Consolas" panose="020B0609020204030204" pitchFamily="49" charset="0"/>
                <a:cs typeface="Consolas" panose="020B0609020204030204" pitchFamily="49" charset="0"/>
              </a:rPr>
              <a:t>() {</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a:solidFill>
                  <a:srgbClr val="000000"/>
                </a:solidFill>
                <a:effectLst/>
                <a:latin typeface="Consolas" panose="020B0609020204030204" pitchFamily="49" charset="0"/>
                <a:cs typeface="Consolas" panose="020B0609020204030204" pitchFamily="49" charset="0"/>
              </a:rPr>
              <a:t>List</a:t>
            </a:r>
            <a:r>
              <a:rPr lang="en-US" sz="1600" dirty="0">
                <a:latin typeface="Consolas" panose="020B0609020204030204" pitchFamily="49" charset="0"/>
                <a:cs typeface="Consolas" panose="020B0609020204030204" pitchFamily="49" charset="0"/>
              </a:rPr>
              <a:t>&lt;</a:t>
            </a:r>
            <a:r>
              <a:rPr lang="en-US" sz="1600" dirty="0">
                <a:solidFill>
                  <a:srgbClr val="000000"/>
                </a:solidFill>
                <a:effectLst/>
                <a:latin typeface="Consolas" panose="020B0609020204030204" pitchFamily="49" charset="0"/>
                <a:cs typeface="Consolas" panose="020B0609020204030204" pitchFamily="49" charset="0"/>
              </a:rPr>
              <a:t>String</a:t>
            </a:r>
            <a:r>
              <a:rPr lang="en-US" sz="1600" dirty="0">
                <a:latin typeface="Consolas" panose="020B0609020204030204" pitchFamily="49" charset="0"/>
                <a:cs typeface="Consolas" panose="020B0609020204030204" pitchFamily="49" charset="0"/>
              </a:rPr>
              <a:t>&gt; </a:t>
            </a:r>
            <a:r>
              <a:rPr lang="en-US" sz="1600" dirty="0">
                <a:solidFill>
                  <a:srgbClr val="000000"/>
                </a:solidFill>
                <a:effectLst/>
                <a:latin typeface="Consolas" panose="020B0609020204030204" pitchFamily="49" charset="0"/>
                <a:cs typeface="Consolas" panose="020B0609020204030204" pitchFamily="49" charset="0"/>
              </a:rPr>
              <a:t>list </a:t>
            </a:r>
            <a:r>
              <a:rPr lang="en-US" sz="1600" dirty="0">
                <a:latin typeface="Consolas" panose="020B0609020204030204" pitchFamily="49" charset="0"/>
                <a:cs typeface="Consolas" panose="020B0609020204030204" pitchFamily="49" charset="0"/>
              </a:rPr>
              <a:t>= </a:t>
            </a:r>
            <a:r>
              <a:rPr lang="en-US" sz="1600" dirty="0">
                <a:solidFill>
                  <a:srgbClr val="0033B3"/>
                </a:solidFill>
                <a:effectLst/>
                <a:latin typeface="Consolas" panose="020B0609020204030204" pitchFamily="49" charset="0"/>
                <a:cs typeface="Consolas" panose="020B0609020204030204" pitchFamily="49" charset="0"/>
              </a:rPr>
              <a:t>new </a:t>
            </a:r>
            <a:r>
              <a:rPr lang="en-US" sz="1600" dirty="0" err="1">
                <a:latin typeface="Consolas" panose="020B0609020204030204" pitchFamily="49" charset="0"/>
                <a:cs typeface="Consolas" panose="020B0609020204030204" pitchFamily="49" charset="0"/>
              </a:rPr>
              <a:t>ArrayList</a:t>
            </a:r>
            <a:r>
              <a:rPr lang="en-US" sz="1600" dirty="0">
                <a:latin typeface="Consolas" panose="020B0609020204030204" pitchFamily="49" charset="0"/>
                <a:cs typeface="Consolas" panose="020B0609020204030204" pitchFamily="49" charset="0"/>
              </a:rPr>
              <a:t>&lt;&gt;();</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err="1">
                <a:solidFill>
                  <a:srgbClr val="000000"/>
                </a:solidFill>
                <a:effectLst/>
                <a:latin typeface="Consolas" panose="020B0609020204030204" pitchFamily="49" charset="0"/>
                <a:cs typeface="Consolas" panose="020B0609020204030204" pitchFamily="49" charset="0"/>
              </a:rPr>
              <a:t>list</a:t>
            </a:r>
            <a:r>
              <a:rPr lang="en-US" sz="1600" dirty="0" err="1">
                <a:latin typeface="Consolas" panose="020B0609020204030204" pitchFamily="49" charset="0"/>
                <a:cs typeface="Consolas" panose="020B0609020204030204" pitchFamily="49" charset="0"/>
              </a:rPr>
              <a:t>.add</a:t>
            </a:r>
            <a:r>
              <a:rPr lang="en-US" sz="1600" dirty="0">
                <a:latin typeface="Consolas" panose="020B0609020204030204" pitchFamily="49" charset="0"/>
                <a:cs typeface="Consolas" panose="020B0609020204030204" pitchFamily="49" charset="0"/>
              </a:rPr>
              <a:t>(</a:t>
            </a:r>
            <a:r>
              <a:rPr lang="en-US" sz="1600" dirty="0">
                <a:solidFill>
                  <a:srgbClr val="067D17"/>
                </a:solidFill>
                <a:effectLst/>
                <a:latin typeface="Consolas" panose="020B0609020204030204" pitchFamily="49" charset="0"/>
                <a:cs typeface="Consolas" panose="020B0609020204030204" pitchFamily="49" charset="0"/>
              </a:rPr>
              <a:t>“Nicole"</a:t>
            </a:r>
            <a:r>
              <a:rPr lang="en-US" sz="1600" dirty="0">
                <a:latin typeface="Consolas" panose="020B0609020204030204" pitchFamily="49" charset="0"/>
                <a:cs typeface="Consolas" panose="020B0609020204030204" pitchFamily="49" charset="0"/>
              </a:rPr>
              <a:t>);</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err="1">
                <a:solidFill>
                  <a:srgbClr val="000000"/>
                </a:solidFill>
                <a:effectLst/>
                <a:latin typeface="Consolas" panose="020B0609020204030204" pitchFamily="49" charset="0"/>
                <a:cs typeface="Consolas" panose="020B0609020204030204" pitchFamily="49" charset="0"/>
              </a:rPr>
              <a:t>list</a:t>
            </a:r>
            <a:r>
              <a:rPr lang="en-US" sz="1600" dirty="0" err="1">
                <a:latin typeface="Consolas" panose="020B0609020204030204" pitchFamily="49" charset="0"/>
                <a:cs typeface="Consolas" panose="020B0609020204030204" pitchFamily="49" charset="0"/>
              </a:rPr>
              <a:t>.add</a:t>
            </a:r>
            <a:r>
              <a:rPr lang="en-US" sz="1600" dirty="0">
                <a:latin typeface="Consolas" panose="020B0609020204030204" pitchFamily="49" charset="0"/>
                <a:cs typeface="Consolas" panose="020B0609020204030204" pitchFamily="49" charset="0"/>
              </a:rPr>
              <a:t>(</a:t>
            </a:r>
            <a:r>
              <a:rPr lang="en-US" sz="1600" dirty="0">
                <a:solidFill>
                  <a:srgbClr val="067D17"/>
                </a:solidFill>
                <a:effectLst/>
                <a:latin typeface="Consolas" panose="020B0609020204030204" pitchFamily="49" charset="0"/>
                <a:cs typeface="Consolas" panose="020B0609020204030204" pitchFamily="49" charset="0"/>
              </a:rPr>
              <a:t>“Dani"</a:t>
            </a:r>
            <a:r>
              <a:rPr lang="en-US" sz="1600" dirty="0">
                <a:latin typeface="Consolas" panose="020B0609020204030204" pitchFamily="49" charset="0"/>
                <a:cs typeface="Consolas" panose="020B0609020204030204" pitchFamily="49" charset="0"/>
              </a:rPr>
              <a:t>);</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err="1">
                <a:solidFill>
                  <a:srgbClr val="000000"/>
                </a:solidFill>
                <a:effectLst/>
                <a:latin typeface="Consolas" panose="020B0609020204030204" pitchFamily="49" charset="0"/>
                <a:cs typeface="Consolas" panose="020B0609020204030204" pitchFamily="49" charset="0"/>
              </a:rPr>
              <a:t>list</a:t>
            </a:r>
            <a:r>
              <a:rPr lang="en-US" sz="1600" dirty="0" err="1">
                <a:latin typeface="Consolas" panose="020B0609020204030204" pitchFamily="49" charset="0"/>
                <a:cs typeface="Consolas" panose="020B0609020204030204" pitchFamily="49" charset="0"/>
              </a:rPr>
              <a:t>.add</a:t>
            </a:r>
            <a:r>
              <a:rPr lang="en-US" sz="1600" dirty="0">
                <a:latin typeface="Consolas" panose="020B0609020204030204" pitchFamily="49" charset="0"/>
                <a:cs typeface="Consolas" panose="020B0609020204030204" pitchFamily="49" charset="0"/>
              </a:rPr>
              <a:t>(</a:t>
            </a:r>
            <a:r>
              <a:rPr lang="en-US" sz="1600" dirty="0">
                <a:solidFill>
                  <a:srgbClr val="067D17"/>
                </a:solidFill>
                <a:effectLst/>
                <a:latin typeface="Consolas" panose="020B0609020204030204" pitchFamily="49" charset="0"/>
                <a:cs typeface="Consolas" panose="020B0609020204030204" pitchFamily="49" charset="0"/>
              </a:rPr>
              <a:t>“Cady"</a:t>
            </a:r>
            <a:r>
              <a:rPr lang="en-US" sz="1600" dirty="0">
                <a:latin typeface="Consolas" panose="020B0609020204030204" pitchFamily="49" charset="0"/>
                <a:cs typeface="Consolas" panose="020B0609020204030204" pitchFamily="49" charset="0"/>
              </a:rPr>
              <a:t>);</a:t>
            </a:r>
            <a:br>
              <a:rPr lang="en-US" sz="1600" dirty="0">
                <a:latin typeface="Consolas" panose="020B0609020204030204" pitchFamily="49" charset="0"/>
                <a:cs typeface="Consolas" panose="020B0609020204030204" pitchFamily="49" charset="0"/>
              </a:rPr>
            </a:b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err="1">
                <a:latin typeface="Consolas" panose="020B0609020204030204" pitchFamily="49" charset="0"/>
                <a:cs typeface="Consolas" panose="020B0609020204030204" pitchFamily="49" charset="0"/>
              </a:rPr>
              <a:t>assertEquals</a:t>
            </a:r>
            <a:r>
              <a:rPr lang="en-US" sz="1600" dirty="0">
                <a:latin typeface="Consolas" panose="020B0609020204030204" pitchFamily="49" charset="0"/>
                <a:cs typeface="Consolas" panose="020B0609020204030204" pitchFamily="49" charset="0"/>
              </a:rPr>
              <a:t>(</a:t>
            </a:r>
            <a:r>
              <a:rPr lang="en-US" sz="1600" dirty="0">
                <a:solidFill>
                  <a:srgbClr val="067D17"/>
                </a:solidFill>
                <a:effectLst/>
                <a:latin typeface="Consolas" panose="020B0609020204030204" pitchFamily="49" charset="0"/>
                <a:cs typeface="Consolas" panose="020B0609020204030204" pitchFamily="49" charset="0"/>
              </a:rPr>
              <a:t>“</a:t>
            </a:r>
            <a:r>
              <a:rPr lang="en-US" sz="1600" dirty="0">
                <a:solidFill>
                  <a:srgbClr val="067D17"/>
                </a:solidFill>
                <a:latin typeface="Consolas" panose="020B0609020204030204" pitchFamily="49" charset="0"/>
                <a:cs typeface="Consolas" panose="020B0609020204030204" pitchFamily="49" charset="0"/>
              </a:rPr>
              <a:t>Nicole</a:t>
            </a:r>
            <a:r>
              <a:rPr lang="en-US" sz="1600" dirty="0">
                <a:solidFill>
                  <a:srgbClr val="067D17"/>
                </a:solidFill>
                <a:effectLst/>
                <a:latin typeface="Consolas" panose="020B0609020204030204" pitchFamily="49" charset="0"/>
                <a:cs typeface="Consolas" panose="020B0609020204030204" pitchFamily="49" charset="0"/>
              </a:rPr>
              <a:t>"</a:t>
            </a:r>
            <a:r>
              <a:rPr lang="en-US" sz="1600" dirty="0">
                <a:latin typeface="Consolas" panose="020B0609020204030204" pitchFamily="49" charset="0"/>
                <a:cs typeface="Consolas" panose="020B0609020204030204" pitchFamily="49" charset="0"/>
              </a:rPr>
              <a:t>, </a:t>
            </a:r>
            <a:r>
              <a:rPr lang="en-US" sz="1600" dirty="0" err="1">
                <a:solidFill>
                  <a:srgbClr val="000000"/>
                </a:solidFill>
                <a:effectLst/>
                <a:latin typeface="Consolas" panose="020B0609020204030204" pitchFamily="49" charset="0"/>
                <a:cs typeface="Consolas" panose="020B0609020204030204" pitchFamily="49" charset="0"/>
              </a:rPr>
              <a:t>list</a:t>
            </a:r>
            <a:r>
              <a:rPr lang="en-US" sz="1600" dirty="0" err="1">
                <a:latin typeface="Consolas" panose="020B0609020204030204" pitchFamily="49" charset="0"/>
                <a:cs typeface="Consolas" panose="020B0609020204030204" pitchFamily="49" charset="0"/>
              </a:rPr>
              <a:t>.get</a:t>
            </a:r>
            <a:r>
              <a:rPr lang="en-US" sz="1600" dirty="0">
                <a:latin typeface="Consolas" panose="020B0609020204030204" pitchFamily="49" charset="0"/>
                <a:cs typeface="Consolas" panose="020B0609020204030204" pitchFamily="49" charset="0"/>
              </a:rPr>
              <a:t>(</a:t>
            </a:r>
            <a:r>
              <a:rPr lang="en-US" sz="1600" dirty="0">
                <a:solidFill>
                  <a:srgbClr val="1750EB"/>
                </a:solidFill>
                <a:effectLst/>
                <a:latin typeface="Consolas" panose="020B0609020204030204" pitchFamily="49" charset="0"/>
                <a:cs typeface="Consolas" panose="020B0609020204030204" pitchFamily="49" charset="0"/>
              </a:rPr>
              <a:t>0</a:t>
            </a:r>
            <a:r>
              <a:rPr lang="en-US" sz="1600" dirty="0">
                <a:latin typeface="Consolas" panose="020B0609020204030204" pitchFamily="49" charset="0"/>
                <a:cs typeface="Consolas" panose="020B0609020204030204" pitchFamily="49" charset="0"/>
              </a:rPr>
              <a:t>));     </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26549732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CDAD1-364B-4654-916E-ADFC0A62A3B9}"/>
              </a:ext>
            </a:extLst>
          </p:cNvPr>
          <p:cNvSpPr>
            <a:spLocks noGrp="1"/>
          </p:cNvSpPr>
          <p:nvPr>
            <p:ph type="title"/>
          </p:nvPr>
        </p:nvSpPr>
        <p:spPr/>
        <p:txBody>
          <a:bodyPr/>
          <a:lstStyle/>
          <a:p>
            <a:r>
              <a:rPr lang="en-US"/>
              <a:t>JUnit Testing</a:t>
            </a:r>
          </a:p>
        </p:txBody>
      </p:sp>
      <p:sp>
        <p:nvSpPr>
          <p:cNvPr id="4" name="TextBox 3">
            <a:extLst>
              <a:ext uri="{FF2B5EF4-FFF2-40B4-BE49-F238E27FC236}">
                <a16:creationId xmlns:a16="http://schemas.microsoft.com/office/drawing/2014/main" id="{65914BDF-7BA5-9AFF-504A-0058DF17B3AC}"/>
              </a:ext>
            </a:extLst>
          </p:cNvPr>
          <p:cNvSpPr txBox="1"/>
          <p:nvPr/>
        </p:nvSpPr>
        <p:spPr>
          <a:xfrm>
            <a:off x="838200" y="1361440"/>
            <a:ext cx="10246360" cy="3785652"/>
          </a:xfrm>
          <a:prstGeom prst="rect">
            <a:avLst/>
          </a:prstGeom>
          <a:solidFill>
            <a:schemeClr val="bg1">
              <a:lumMod val="95000"/>
            </a:schemeClr>
          </a:solidFill>
          <a:ln>
            <a:solidFill>
              <a:schemeClr val="tx1"/>
            </a:solidFill>
          </a:ln>
        </p:spPr>
        <p:txBody>
          <a:bodyPr wrap="square" rtlCol="0">
            <a:spAutoFit/>
          </a:bodyPr>
          <a:lstStyle/>
          <a:p>
            <a:r>
              <a:rPr lang="en-US" sz="1600" dirty="0">
                <a:solidFill>
                  <a:srgbClr val="0033B3"/>
                </a:solidFill>
                <a:effectLst/>
                <a:latin typeface="Consolas" panose="020B0609020204030204" pitchFamily="49" charset="0"/>
                <a:cs typeface="Consolas" panose="020B0609020204030204" pitchFamily="49" charset="0"/>
              </a:rPr>
              <a:t>import </a:t>
            </a:r>
            <a:r>
              <a:rPr lang="en-US" sz="1600" dirty="0" err="1">
                <a:solidFill>
                  <a:srgbClr val="000000"/>
                </a:solidFill>
                <a:effectLst/>
                <a:latin typeface="Consolas" panose="020B0609020204030204" pitchFamily="49" charset="0"/>
                <a:cs typeface="Consolas" panose="020B0609020204030204" pitchFamily="49" charset="0"/>
              </a:rPr>
              <a:t>org.</a:t>
            </a:r>
            <a:r>
              <a:rPr lang="en-US" sz="1600" dirty="0" err="1">
                <a:latin typeface="Consolas" panose="020B0609020204030204" pitchFamily="49" charset="0"/>
                <a:cs typeface="Consolas" panose="020B0609020204030204" pitchFamily="49" charset="0"/>
              </a:rPr>
              <a:t>junit.jupiter.api</a:t>
            </a:r>
            <a:r>
              <a:rPr lang="en-US" sz="1600" dirty="0">
                <a:latin typeface="Consolas" panose="020B0609020204030204" pitchFamily="49" charset="0"/>
                <a:cs typeface="Consolas" panose="020B0609020204030204" pitchFamily="49" charset="0"/>
              </a:rPr>
              <a:t>.*; </a:t>
            </a:r>
          </a:p>
          <a:p>
            <a:r>
              <a:rPr lang="en-US" sz="1600" dirty="0">
                <a:solidFill>
                  <a:srgbClr val="0033B3"/>
                </a:solidFill>
                <a:effectLst/>
                <a:latin typeface="Consolas" panose="020B0609020204030204" pitchFamily="49" charset="0"/>
                <a:cs typeface="Consolas" panose="020B0609020204030204" pitchFamily="49" charset="0"/>
              </a:rPr>
              <a:t>import static </a:t>
            </a:r>
            <a:r>
              <a:rPr lang="en-US" sz="1600" dirty="0" err="1">
                <a:solidFill>
                  <a:srgbClr val="000000"/>
                </a:solidFill>
                <a:effectLst/>
                <a:latin typeface="Consolas" panose="020B0609020204030204" pitchFamily="49" charset="0"/>
                <a:cs typeface="Consolas" panose="020B0609020204030204" pitchFamily="49" charset="0"/>
              </a:rPr>
              <a:t>org.</a:t>
            </a:r>
            <a:r>
              <a:rPr lang="en-US" sz="1600" dirty="0" err="1">
                <a:latin typeface="Consolas" panose="020B0609020204030204" pitchFamily="49" charset="0"/>
                <a:cs typeface="Consolas" panose="020B0609020204030204" pitchFamily="49" charset="0"/>
              </a:rPr>
              <a:t>junit.jupiter.api.Assertions</a:t>
            </a:r>
            <a:r>
              <a:rPr lang="en-US" sz="1600" dirty="0">
                <a:latin typeface="Consolas" panose="020B0609020204030204" pitchFamily="49" charset="0"/>
                <a:cs typeface="Consolas" panose="020B0609020204030204" pitchFamily="49" charset="0"/>
              </a:rPr>
              <a:t>.*;</a:t>
            </a:r>
          </a:p>
          <a:p>
            <a:r>
              <a:rPr lang="en-US" sz="1600" dirty="0">
                <a:solidFill>
                  <a:srgbClr val="0033B3"/>
                </a:solidFill>
                <a:effectLst/>
                <a:latin typeface="Consolas" panose="020B0609020204030204" pitchFamily="49" charset="0"/>
                <a:cs typeface="Consolas" panose="020B0609020204030204" pitchFamily="49" charset="0"/>
              </a:rPr>
              <a:t>import </a:t>
            </a:r>
            <a:r>
              <a:rPr lang="en-US" sz="1600" dirty="0" err="1">
                <a:solidFill>
                  <a:srgbClr val="000000"/>
                </a:solidFill>
                <a:effectLst/>
                <a:latin typeface="Consolas" panose="020B0609020204030204" pitchFamily="49" charset="0"/>
                <a:cs typeface="Consolas" panose="020B0609020204030204" pitchFamily="49" charset="0"/>
              </a:rPr>
              <a:t>java.util</a:t>
            </a:r>
            <a:r>
              <a:rPr lang="en-US" sz="1600" dirty="0">
                <a:solidFill>
                  <a:srgbClr val="000000"/>
                </a:solidFill>
                <a:effectLst/>
                <a:latin typeface="Consolas" panose="020B0609020204030204" pitchFamily="49" charset="0"/>
                <a:cs typeface="Consolas" panose="020B0609020204030204" pitchFamily="49" charset="0"/>
              </a:rPr>
              <a:t>.</a:t>
            </a:r>
            <a:r>
              <a:rPr lang="en-US" sz="1600" dirty="0">
                <a:latin typeface="Consolas" panose="020B0609020204030204" pitchFamily="49" charset="0"/>
                <a:cs typeface="Consolas" panose="020B0609020204030204" pitchFamily="49" charset="0"/>
              </a:rPr>
              <a:t>*;</a:t>
            </a:r>
            <a:br>
              <a:rPr lang="en-US" sz="1600" dirty="0">
                <a:latin typeface="Consolas" panose="020B0609020204030204" pitchFamily="49" charset="0"/>
                <a:cs typeface="Consolas" panose="020B0609020204030204" pitchFamily="49" charset="0"/>
              </a:rPr>
            </a:br>
            <a:br>
              <a:rPr lang="en-US" sz="1600" dirty="0">
                <a:latin typeface="Consolas" panose="020B0609020204030204" pitchFamily="49" charset="0"/>
                <a:cs typeface="Consolas" panose="020B0609020204030204" pitchFamily="49" charset="0"/>
              </a:rPr>
            </a:br>
            <a:r>
              <a:rPr lang="en-US" sz="1600" dirty="0">
                <a:solidFill>
                  <a:srgbClr val="0033B3"/>
                </a:solidFill>
                <a:effectLst/>
                <a:latin typeface="Consolas" panose="020B0609020204030204" pitchFamily="49" charset="0"/>
                <a:cs typeface="Consolas" panose="020B0609020204030204" pitchFamily="49" charset="0"/>
              </a:rPr>
              <a:t>public class </a:t>
            </a:r>
            <a:r>
              <a:rPr lang="en-US" sz="1600" dirty="0" err="1">
                <a:solidFill>
                  <a:srgbClr val="000000"/>
                </a:solidFill>
                <a:effectLst/>
                <a:latin typeface="Consolas" panose="020B0609020204030204" pitchFamily="49" charset="0"/>
                <a:cs typeface="Consolas" panose="020B0609020204030204" pitchFamily="49" charset="0"/>
              </a:rPr>
              <a:t>ArrayListTest</a:t>
            </a:r>
            <a:r>
              <a:rPr lang="en-US" sz="1600" dirty="0">
                <a:solidFill>
                  <a:srgbClr val="000000"/>
                </a:solidFill>
                <a:effectLst/>
                <a:latin typeface="Consolas" panose="020B0609020204030204" pitchFamily="49" charset="0"/>
                <a:cs typeface="Consolas" panose="020B0609020204030204" pitchFamily="49" charset="0"/>
              </a:rPr>
              <a:t> </a:t>
            </a:r>
            <a:r>
              <a:rPr lang="en-US" sz="1600" dirty="0">
                <a:latin typeface="Consolas" panose="020B0609020204030204" pitchFamily="49" charset="0"/>
                <a:cs typeface="Consolas" panose="020B0609020204030204" pitchFamily="49" charset="0"/>
              </a:rPr>
              <a:t>{</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@Test</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a:solidFill>
                  <a:srgbClr val="0033B3"/>
                </a:solidFill>
                <a:effectLst/>
                <a:latin typeface="Consolas" panose="020B0609020204030204" pitchFamily="49" charset="0"/>
                <a:cs typeface="Consolas" panose="020B0609020204030204" pitchFamily="49" charset="0"/>
              </a:rPr>
              <a:t>public void </a:t>
            </a:r>
            <a:r>
              <a:rPr lang="en-US" sz="1600" dirty="0" err="1">
                <a:solidFill>
                  <a:srgbClr val="00627A"/>
                </a:solidFill>
                <a:effectLst/>
                <a:latin typeface="Consolas" panose="020B0609020204030204" pitchFamily="49" charset="0"/>
                <a:cs typeface="Consolas" panose="020B0609020204030204" pitchFamily="49" charset="0"/>
              </a:rPr>
              <a:t>testAddAndGet</a:t>
            </a:r>
            <a:r>
              <a:rPr lang="en-US" sz="1600" dirty="0">
                <a:latin typeface="Consolas" panose="020B0609020204030204" pitchFamily="49" charset="0"/>
                <a:cs typeface="Consolas" panose="020B0609020204030204" pitchFamily="49" charset="0"/>
              </a:rPr>
              <a:t>() {</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a:solidFill>
                  <a:srgbClr val="000000"/>
                </a:solidFill>
                <a:effectLst/>
                <a:latin typeface="Consolas" panose="020B0609020204030204" pitchFamily="49" charset="0"/>
                <a:cs typeface="Consolas" panose="020B0609020204030204" pitchFamily="49" charset="0"/>
              </a:rPr>
              <a:t>List</a:t>
            </a:r>
            <a:r>
              <a:rPr lang="en-US" sz="1600" dirty="0">
                <a:latin typeface="Consolas" panose="020B0609020204030204" pitchFamily="49" charset="0"/>
                <a:cs typeface="Consolas" panose="020B0609020204030204" pitchFamily="49" charset="0"/>
              </a:rPr>
              <a:t>&lt;</a:t>
            </a:r>
            <a:r>
              <a:rPr lang="en-US" sz="1600" dirty="0">
                <a:solidFill>
                  <a:srgbClr val="000000"/>
                </a:solidFill>
                <a:effectLst/>
                <a:latin typeface="Consolas" panose="020B0609020204030204" pitchFamily="49" charset="0"/>
                <a:cs typeface="Consolas" panose="020B0609020204030204" pitchFamily="49" charset="0"/>
              </a:rPr>
              <a:t>String</a:t>
            </a:r>
            <a:r>
              <a:rPr lang="en-US" sz="1600" dirty="0">
                <a:latin typeface="Consolas" panose="020B0609020204030204" pitchFamily="49" charset="0"/>
                <a:cs typeface="Consolas" panose="020B0609020204030204" pitchFamily="49" charset="0"/>
              </a:rPr>
              <a:t>&gt; </a:t>
            </a:r>
            <a:r>
              <a:rPr lang="en-US" sz="1600" dirty="0">
                <a:solidFill>
                  <a:srgbClr val="000000"/>
                </a:solidFill>
                <a:effectLst/>
                <a:latin typeface="Consolas" panose="020B0609020204030204" pitchFamily="49" charset="0"/>
                <a:cs typeface="Consolas" panose="020B0609020204030204" pitchFamily="49" charset="0"/>
              </a:rPr>
              <a:t>list </a:t>
            </a:r>
            <a:r>
              <a:rPr lang="en-US" sz="1600" dirty="0">
                <a:latin typeface="Consolas" panose="020B0609020204030204" pitchFamily="49" charset="0"/>
                <a:cs typeface="Consolas" panose="020B0609020204030204" pitchFamily="49" charset="0"/>
              </a:rPr>
              <a:t>= </a:t>
            </a:r>
            <a:r>
              <a:rPr lang="en-US" sz="1600" dirty="0">
                <a:solidFill>
                  <a:srgbClr val="0033B3"/>
                </a:solidFill>
                <a:effectLst/>
                <a:latin typeface="Consolas" panose="020B0609020204030204" pitchFamily="49" charset="0"/>
                <a:cs typeface="Consolas" panose="020B0609020204030204" pitchFamily="49" charset="0"/>
              </a:rPr>
              <a:t>new </a:t>
            </a:r>
            <a:r>
              <a:rPr lang="en-US" sz="1600" dirty="0" err="1">
                <a:latin typeface="Consolas" panose="020B0609020204030204" pitchFamily="49" charset="0"/>
                <a:cs typeface="Consolas" panose="020B0609020204030204" pitchFamily="49" charset="0"/>
              </a:rPr>
              <a:t>ArrayList</a:t>
            </a:r>
            <a:r>
              <a:rPr lang="en-US" sz="1600" dirty="0">
                <a:latin typeface="Consolas" panose="020B0609020204030204" pitchFamily="49" charset="0"/>
                <a:cs typeface="Consolas" panose="020B0609020204030204" pitchFamily="49" charset="0"/>
              </a:rPr>
              <a:t>&lt;&gt;();</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err="1">
                <a:solidFill>
                  <a:srgbClr val="000000"/>
                </a:solidFill>
                <a:effectLst/>
                <a:latin typeface="Consolas" panose="020B0609020204030204" pitchFamily="49" charset="0"/>
                <a:cs typeface="Consolas" panose="020B0609020204030204" pitchFamily="49" charset="0"/>
              </a:rPr>
              <a:t>list</a:t>
            </a:r>
            <a:r>
              <a:rPr lang="en-US" sz="1600" dirty="0" err="1">
                <a:latin typeface="Consolas" panose="020B0609020204030204" pitchFamily="49" charset="0"/>
                <a:cs typeface="Consolas" panose="020B0609020204030204" pitchFamily="49" charset="0"/>
              </a:rPr>
              <a:t>.add</a:t>
            </a:r>
            <a:r>
              <a:rPr lang="en-US" sz="1600" dirty="0">
                <a:latin typeface="Consolas" panose="020B0609020204030204" pitchFamily="49" charset="0"/>
                <a:cs typeface="Consolas" panose="020B0609020204030204" pitchFamily="49" charset="0"/>
              </a:rPr>
              <a:t>(</a:t>
            </a:r>
            <a:r>
              <a:rPr lang="en-US" sz="1600" dirty="0">
                <a:solidFill>
                  <a:srgbClr val="067D17"/>
                </a:solidFill>
                <a:effectLst/>
                <a:latin typeface="Consolas" panose="020B0609020204030204" pitchFamily="49" charset="0"/>
                <a:cs typeface="Consolas" panose="020B0609020204030204" pitchFamily="49" charset="0"/>
              </a:rPr>
              <a:t>“Nicole"</a:t>
            </a:r>
            <a:r>
              <a:rPr lang="en-US" sz="1600" dirty="0">
                <a:latin typeface="Consolas" panose="020B0609020204030204" pitchFamily="49" charset="0"/>
                <a:cs typeface="Consolas" panose="020B0609020204030204" pitchFamily="49" charset="0"/>
              </a:rPr>
              <a:t>);</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err="1">
                <a:solidFill>
                  <a:srgbClr val="000000"/>
                </a:solidFill>
                <a:effectLst/>
                <a:latin typeface="Consolas" panose="020B0609020204030204" pitchFamily="49" charset="0"/>
                <a:cs typeface="Consolas" panose="020B0609020204030204" pitchFamily="49" charset="0"/>
              </a:rPr>
              <a:t>list</a:t>
            </a:r>
            <a:r>
              <a:rPr lang="en-US" sz="1600" dirty="0" err="1">
                <a:latin typeface="Consolas" panose="020B0609020204030204" pitchFamily="49" charset="0"/>
                <a:cs typeface="Consolas" panose="020B0609020204030204" pitchFamily="49" charset="0"/>
              </a:rPr>
              <a:t>.add</a:t>
            </a:r>
            <a:r>
              <a:rPr lang="en-US" sz="1600" dirty="0">
                <a:latin typeface="Consolas" panose="020B0609020204030204" pitchFamily="49" charset="0"/>
                <a:cs typeface="Consolas" panose="020B0609020204030204" pitchFamily="49" charset="0"/>
              </a:rPr>
              <a:t>(</a:t>
            </a:r>
            <a:r>
              <a:rPr lang="en-US" sz="1600" dirty="0">
                <a:solidFill>
                  <a:srgbClr val="067D17"/>
                </a:solidFill>
                <a:effectLst/>
                <a:latin typeface="Consolas" panose="020B0609020204030204" pitchFamily="49" charset="0"/>
                <a:cs typeface="Consolas" panose="020B0609020204030204" pitchFamily="49" charset="0"/>
              </a:rPr>
              <a:t>“Dani"</a:t>
            </a:r>
            <a:r>
              <a:rPr lang="en-US" sz="1600" dirty="0">
                <a:latin typeface="Consolas" panose="020B0609020204030204" pitchFamily="49" charset="0"/>
                <a:cs typeface="Consolas" panose="020B0609020204030204" pitchFamily="49" charset="0"/>
              </a:rPr>
              <a:t>);</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err="1">
                <a:solidFill>
                  <a:srgbClr val="000000"/>
                </a:solidFill>
                <a:effectLst/>
                <a:latin typeface="Consolas" panose="020B0609020204030204" pitchFamily="49" charset="0"/>
                <a:cs typeface="Consolas" panose="020B0609020204030204" pitchFamily="49" charset="0"/>
              </a:rPr>
              <a:t>list</a:t>
            </a:r>
            <a:r>
              <a:rPr lang="en-US" sz="1600" dirty="0" err="1">
                <a:latin typeface="Consolas" panose="020B0609020204030204" pitchFamily="49" charset="0"/>
                <a:cs typeface="Consolas" panose="020B0609020204030204" pitchFamily="49" charset="0"/>
              </a:rPr>
              <a:t>.add</a:t>
            </a:r>
            <a:r>
              <a:rPr lang="en-US" sz="1600" dirty="0">
                <a:latin typeface="Consolas" panose="020B0609020204030204" pitchFamily="49" charset="0"/>
                <a:cs typeface="Consolas" panose="020B0609020204030204" pitchFamily="49" charset="0"/>
              </a:rPr>
              <a:t>(</a:t>
            </a:r>
            <a:r>
              <a:rPr lang="en-US" sz="1600" dirty="0">
                <a:solidFill>
                  <a:srgbClr val="067D17"/>
                </a:solidFill>
                <a:effectLst/>
                <a:latin typeface="Consolas" panose="020B0609020204030204" pitchFamily="49" charset="0"/>
                <a:cs typeface="Consolas" panose="020B0609020204030204" pitchFamily="49" charset="0"/>
              </a:rPr>
              <a:t>“Cady"</a:t>
            </a:r>
            <a:r>
              <a:rPr lang="en-US" sz="1600" dirty="0">
                <a:latin typeface="Consolas" panose="020B0609020204030204" pitchFamily="49" charset="0"/>
                <a:cs typeface="Consolas" panose="020B0609020204030204" pitchFamily="49" charset="0"/>
              </a:rPr>
              <a:t>);</a:t>
            </a:r>
            <a:br>
              <a:rPr lang="en-US" sz="1600" dirty="0">
                <a:latin typeface="Consolas" panose="020B0609020204030204" pitchFamily="49" charset="0"/>
                <a:cs typeface="Consolas" panose="020B0609020204030204" pitchFamily="49" charset="0"/>
              </a:rPr>
            </a:b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err="1">
                <a:latin typeface="Consolas" panose="020B0609020204030204" pitchFamily="49" charset="0"/>
                <a:cs typeface="Consolas" panose="020B0609020204030204" pitchFamily="49" charset="0"/>
              </a:rPr>
              <a:t>assertEquals</a:t>
            </a:r>
            <a:r>
              <a:rPr lang="en-US" sz="1600" dirty="0">
                <a:latin typeface="Consolas" panose="020B0609020204030204" pitchFamily="49" charset="0"/>
                <a:cs typeface="Consolas" panose="020B0609020204030204" pitchFamily="49" charset="0"/>
              </a:rPr>
              <a:t>(</a:t>
            </a:r>
            <a:r>
              <a:rPr lang="en-US" sz="1600" dirty="0">
                <a:solidFill>
                  <a:srgbClr val="067D17"/>
                </a:solidFill>
                <a:effectLst/>
                <a:latin typeface="Consolas" panose="020B0609020204030204" pitchFamily="49" charset="0"/>
                <a:cs typeface="Consolas" panose="020B0609020204030204" pitchFamily="49" charset="0"/>
              </a:rPr>
              <a:t>“</a:t>
            </a:r>
            <a:r>
              <a:rPr lang="en-US" sz="1600" dirty="0">
                <a:solidFill>
                  <a:srgbClr val="067D17"/>
                </a:solidFill>
                <a:latin typeface="Consolas" panose="020B0609020204030204" pitchFamily="49" charset="0"/>
                <a:cs typeface="Consolas" panose="020B0609020204030204" pitchFamily="49" charset="0"/>
              </a:rPr>
              <a:t>Nicole</a:t>
            </a:r>
            <a:r>
              <a:rPr lang="en-US" sz="1600" dirty="0">
                <a:solidFill>
                  <a:srgbClr val="067D17"/>
                </a:solidFill>
                <a:effectLst/>
                <a:latin typeface="Consolas" panose="020B0609020204030204" pitchFamily="49" charset="0"/>
                <a:cs typeface="Consolas" panose="020B0609020204030204" pitchFamily="49" charset="0"/>
              </a:rPr>
              <a:t>"</a:t>
            </a:r>
            <a:r>
              <a:rPr lang="en-US" sz="1600" dirty="0">
                <a:latin typeface="Consolas" panose="020B0609020204030204" pitchFamily="49" charset="0"/>
                <a:cs typeface="Consolas" panose="020B0609020204030204" pitchFamily="49" charset="0"/>
              </a:rPr>
              <a:t>, </a:t>
            </a:r>
            <a:r>
              <a:rPr lang="en-US" sz="1600" dirty="0" err="1">
                <a:solidFill>
                  <a:srgbClr val="000000"/>
                </a:solidFill>
                <a:effectLst/>
                <a:latin typeface="Consolas" panose="020B0609020204030204" pitchFamily="49" charset="0"/>
                <a:cs typeface="Consolas" panose="020B0609020204030204" pitchFamily="49" charset="0"/>
              </a:rPr>
              <a:t>list</a:t>
            </a:r>
            <a:r>
              <a:rPr lang="en-US" sz="1600" dirty="0" err="1">
                <a:latin typeface="Consolas" panose="020B0609020204030204" pitchFamily="49" charset="0"/>
                <a:cs typeface="Consolas" panose="020B0609020204030204" pitchFamily="49" charset="0"/>
              </a:rPr>
              <a:t>.get</a:t>
            </a:r>
            <a:r>
              <a:rPr lang="en-US" sz="1600" dirty="0">
                <a:latin typeface="Consolas" panose="020B0609020204030204" pitchFamily="49" charset="0"/>
                <a:cs typeface="Consolas" panose="020B0609020204030204" pitchFamily="49" charset="0"/>
              </a:rPr>
              <a:t>(</a:t>
            </a:r>
            <a:r>
              <a:rPr lang="en-US" sz="1600" dirty="0">
                <a:solidFill>
                  <a:srgbClr val="1750EB"/>
                </a:solidFill>
                <a:effectLst/>
                <a:latin typeface="Consolas" panose="020B0609020204030204" pitchFamily="49" charset="0"/>
                <a:cs typeface="Consolas" panose="020B0609020204030204" pitchFamily="49" charset="0"/>
              </a:rPr>
              <a:t>0</a:t>
            </a:r>
            <a:r>
              <a:rPr lang="en-US" sz="1600" dirty="0">
                <a:latin typeface="Consolas" panose="020B0609020204030204" pitchFamily="49" charset="0"/>
                <a:cs typeface="Consolas" panose="020B0609020204030204" pitchFamily="49" charset="0"/>
              </a:rPr>
              <a:t>));       // TRUE!!</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11414559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CDAD1-364B-4654-916E-ADFC0A62A3B9}"/>
              </a:ext>
            </a:extLst>
          </p:cNvPr>
          <p:cNvSpPr>
            <a:spLocks noGrp="1"/>
          </p:cNvSpPr>
          <p:nvPr>
            <p:ph type="title"/>
          </p:nvPr>
        </p:nvSpPr>
        <p:spPr/>
        <p:txBody>
          <a:bodyPr/>
          <a:lstStyle/>
          <a:p>
            <a:r>
              <a:rPr lang="en-US"/>
              <a:t>JUnit Testing</a:t>
            </a:r>
          </a:p>
        </p:txBody>
      </p:sp>
      <p:sp>
        <p:nvSpPr>
          <p:cNvPr id="4" name="TextBox 3">
            <a:extLst>
              <a:ext uri="{FF2B5EF4-FFF2-40B4-BE49-F238E27FC236}">
                <a16:creationId xmlns:a16="http://schemas.microsoft.com/office/drawing/2014/main" id="{65914BDF-7BA5-9AFF-504A-0058DF17B3AC}"/>
              </a:ext>
            </a:extLst>
          </p:cNvPr>
          <p:cNvSpPr txBox="1"/>
          <p:nvPr/>
        </p:nvSpPr>
        <p:spPr>
          <a:xfrm>
            <a:off x="838200" y="1361440"/>
            <a:ext cx="10246360" cy="4031873"/>
          </a:xfrm>
          <a:prstGeom prst="rect">
            <a:avLst/>
          </a:prstGeom>
          <a:solidFill>
            <a:schemeClr val="bg1">
              <a:lumMod val="95000"/>
            </a:schemeClr>
          </a:solidFill>
          <a:ln>
            <a:solidFill>
              <a:schemeClr val="tx1"/>
            </a:solidFill>
          </a:ln>
        </p:spPr>
        <p:txBody>
          <a:bodyPr wrap="square" lIns="91440" tIns="45720" rIns="91440" bIns="45720" rtlCol="0" anchor="t">
            <a:spAutoFit/>
          </a:bodyPr>
          <a:lstStyle/>
          <a:p>
            <a:r>
              <a:rPr lang="en-US" sz="1600" dirty="0">
                <a:solidFill>
                  <a:srgbClr val="0033B3"/>
                </a:solidFill>
                <a:effectLst/>
                <a:latin typeface="Consolas" panose="020B0609020204030204" pitchFamily="49" charset="0"/>
                <a:cs typeface="Consolas" panose="020B0609020204030204" pitchFamily="49" charset="0"/>
              </a:rPr>
              <a:t>import </a:t>
            </a:r>
            <a:r>
              <a:rPr lang="en-US" sz="1600" dirty="0" err="1">
                <a:solidFill>
                  <a:srgbClr val="000000"/>
                </a:solidFill>
                <a:effectLst/>
                <a:latin typeface="Consolas" panose="020B0609020204030204" pitchFamily="49" charset="0"/>
                <a:cs typeface="Consolas" panose="020B0609020204030204" pitchFamily="49" charset="0"/>
              </a:rPr>
              <a:t>org.</a:t>
            </a:r>
            <a:r>
              <a:rPr lang="en-US" sz="1600" dirty="0" err="1">
                <a:latin typeface="Consolas" panose="020B0609020204030204" pitchFamily="49" charset="0"/>
                <a:cs typeface="Consolas" panose="020B0609020204030204" pitchFamily="49" charset="0"/>
              </a:rPr>
              <a:t>junit.jupiter.api</a:t>
            </a:r>
            <a:r>
              <a:rPr lang="en-US" sz="1600" dirty="0">
                <a:latin typeface="Consolas" panose="020B0609020204030204" pitchFamily="49" charset="0"/>
                <a:cs typeface="Consolas" panose="020B0609020204030204" pitchFamily="49" charset="0"/>
              </a:rPr>
              <a:t>.*; </a:t>
            </a:r>
          </a:p>
          <a:p>
            <a:r>
              <a:rPr lang="en-US" sz="1600" dirty="0">
                <a:solidFill>
                  <a:srgbClr val="0033B3"/>
                </a:solidFill>
                <a:effectLst/>
                <a:latin typeface="Consolas" panose="020B0609020204030204" pitchFamily="49" charset="0"/>
                <a:cs typeface="Consolas" panose="020B0609020204030204" pitchFamily="49" charset="0"/>
              </a:rPr>
              <a:t>import static </a:t>
            </a:r>
            <a:r>
              <a:rPr lang="en-US" sz="1600" dirty="0" err="1">
                <a:solidFill>
                  <a:srgbClr val="000000"/>
                </a:solidFill>
                <a:effectLst/>
                <a:latin typeface="Consolas" panose="020B0609020204030204" pitchFamily="49" charset="0"/>
                <a:cs typeface="Consolas" panose="020B0609020204030204" pitchFamily="49" charset="0"/>
              </a:rPr>
              <a:t>org.</a:t>
            </a:r>
            <a:r>
              <a:rPr lang="en-US" sz="1600" dirty="0" err="1">
                <a:latin typeface="Consolas" panose="020B0609020204030204" pitchFamily="49" charset="0"/>
                <a:cs typeface="Consolas" panose="020B0609020204030204" pitchFamily="49" charset="0"/>
              </a:rPr>
              <a:t>junit.jupiter.api.Assertions</a:t>
            </a:r>
            <a:r>
              <a:rPr lang="en-US" sz="1600" dirty="0">
                <a:latin typeface="Consolas" panose="020B0609020204030204" pitchFamily="49" charset="0"/>
                <a:cs typeface="Consolas" panose="020B0609020204030204" pitchFamily="49" charset="0"/>
              </a:rPr>
              <a:t>.*;</a:t>
            </a:r>
          </a:p>
          <a:p>
            <a:r>
              <a:rPr lang="en-US" sz="1600" dirty="0">
                <a:solidFill>
                  <a:srgbClr val="0033B3"/>
                </a:solidFill>
                <a:effectLst/>
                <a:latin typeface="Consolas"/>
                <a:cs typeface="Consolas" panose="020B0609020204030204" pitchFamily="49" charset="0"/>
              </a:rPr>
              <a:t>import </a:t>
            </a:r>
            <a:r>
              <a:rPr lang="en-US" sz="1600" dirty="0" err="1">
                <a:solidFill>
                  <a:srgbClr val="000000"/>
                </a:solidFill>
                <a:effectLst/>
                <a:latin typeface="Consolas"/>
                <a:cs typeface="Consolas" panose="020B0609020204030204" pitchFamily="49" charset="0"/>
              </a:rPr>
              <a:t>java.util</a:t>
            </a:r>
            <a:r>
              <a:rPr lang="en-US" sz="1600" dirty="0">
                <a:solidFill>
                  <a:srgbClr val="000000"/>
                </a:solidFill>
                <a:effectLst/>
                <a:latin typeface="Consolas"/>
                <a:cs typeface="Consolas" panose="020B0609020204030204" pitchFamily="49" charset="0"/>
              </a:rPr>
              <a:t>.</a:t>
            </a:r>
            <a:r>
              <a:rPr lang="en-US" sz="1600" dirty="0">
                <a:latin typeface="Consolas"/>
                <a:cs typeface="Consolas" panose="020B0609020204030204" pitchFamily="49" charset="0"/>
              </a:rPr>
              <a:t>*;</a:t>
            </a:r>
            <a:br>
              <a:rPr lang="en-US" sz="1600" dirty="0">
                <a:latin typeface="Consolas" panose="020B0609020204030204" pitchFamily="49" charset="0"/>
                <a:cs typeface="Consolas" panose="020B0609020204030204" pitchFamily="49" charset="0"/>
              </a:rPr>
            </a:br>
            <a:br>
              <a:rPr lang="en-US" sz="1600" dirty="0">
                <a:latin typeface="Consolas" panose="020B0609020204030204" pitchFamily="49" charset="0"/>
                <a:cs typeface="Consolas" panose="020B0609020204030204" pitchFamily="49" charset="0"/>
              </a:rPr>
            </a:br>
            <a:r>
              <a:rPr lang="en-US" sz="1600" dirty="0">
                <a:solidFill>
                  <a:srgbClr val="0033B3"/>
                </a:solidFill>
                <a:effectLst/>
                <a:latin typeface="Consolas"/>
                <a:cs typeface="Consolas" panose="020B0609020204030204" pitchFamily="49" charset="0"/>
              </a:rPr>
              <a:t>public class </a:t>
            </a:r>
            <a:r>
              <a:rPr lang="en-US" sz="1600" dirty="0" err="1">
                <a:solidFill>
                  <a:srgbClr val="000000"/>
                </a:solidFill>
                <a:effectLst/>
                <a:latin typeface="Consolas"/>
                <a:cs typeface="Consolas" panose="020B0609020204030204" pitchFamily="49" charset="0"/>
              </a:rPr>
              <a:t>ArrayListTest</a:t>
            </a:r>
            <a:r>
              <a:rPr lang="en-US" sz="1600" dirty="0">
                <a:solidFill>
                  <a:srgbClr val="000000"/>
                </a:solidFill>
                <a:effectLst/>
                <a:latin typeface="Consolas"/>
                <a:cs typeface="Consolas" panose="020B0609020204030204" pitchFamily="49" charset="0"/>
              </a:rPr>
              <a:t> </a:t>
            </a:r>
            <a:r>
              <a:rPr lang="en-US" sz="1600" dirty="0">
                <a:latin typeface="Consolas"/>
                <a:cs typeface="Consolas" panose="020B0609020204030204" pitchFamily="49" charset="0"/>
              </a:rPr>
              <a:t>{</a:t>
            </a:r>
            <a:br>
              <a:rPr lang="en-US" sz="1600" dirty="0">
                <a:latin typeface="Consolas" panose="020B0609020204030204" pitchFamily="49" charset="0"/>
                <a:cs typeface="Consolas" panose="020B0609020204030204" pitchFamily="49" charset="0"/>
              </a:rPr>
            </a:br>
            <a:r>
              <a:rPr lang="en-US" sz="1600" dirty="0">
                <a:latin typeface="Consolas"/>
                <a:cs typeface="Consolas" panose="020B0609020204030204" pitchFamily="49" charset="0"/>
              </a:rPr>
              <a:t>    @Test</a:t>
            </a:r>
            <a:br>
              <a:rPr lang="en-US" sz="1600" dirty="0">
                <a:latin typeface="Consolas" panose="020B0609020204030204" pitchFamily="49" charset="0"/>
                <a:cs typeface="Consolas" panose="020B0609020204030204" pitchFamily="49" charset="0"/>
              </a:rPr>
            </a:br>
            <a:r>
              <a:rPr lang="en-US" sz="1600" dirty="0">
                <a:latin typeface="Consolas"/>
                <a:cs typeface="Consolas" panose="020B0609020204030204" pitchFamily="49" charset="0"/>
              </a:rPr>
              <a:t>    </a:t>
            </a:r>
            <a:r>
              <a:rPr lang="en-US" sz="1600" dirty="0">
                <a:solidFill>
                  <a:srgbClr val="0033B3"/>
                </a:solidFill>
                <a:effectLst/>
                <a:latin typeface="Consolas"/>
                <a:cs typeface="Consolas" panose="020B0609020204030204" pitchFamily="49" charset="0"/>
              </a:rPr>
              <a:t>public void </a:t>
            </a:r>
            <a:r>
              <a:rPr lang="en-US" sz="1600" dirty="0" err="1">
                <a:solidFill>
                  <a:srgbClr val="00627A"/>
                </a:solidFill>
                <a:effectLst/>
                <a:latin typeface="Consolas"/>
                <a:cs typeface="Consolas" panose="020B0609020204030204" pitchFamily="49" charset="0"/>
              </a:rPr>
              <a:t>testAddAndGet</a:t>
            </a:r>
            <a:r>
              <a:rPr lang="en-US" sz="1600" dirty="0">
                <a:latin typeface="Consolas"/>
                <a:cs typeface="Consolas" panose="020B0609020204030204" pitchFamily="49" charset="0"/>
              </a:rPr>
              <a:t>() {</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a:solidFill>
                  <a:srgbClr val="000000"/>
                </a:solidFill>
                <a:effectLst/>
                <a:latin typeface="Consolas" panose="020B0609020204030204" pitchFamily="49" charset="0"/>
                <a:cs typeface="Consolas" panose="020B0609020204030204" pitchFamily="49" charset="0"/>
              </a:rPr>
              <a:t>List</a:t>
            </a:r>
            <a:r>
              <a:rPr lang="en-US" sz="1600" dirty="0">
                <a:latin typeface="Consolas" panose="020B0609020204030204" pitchFamily="49" charset="0"/>
                <a:cs typeface="Consolas" panose="020B0609020204030204" pitchFamily="49" charset="0"/>
              </a:rPr>
              <a:t>&lt;</a:t>
            </a:r>
            <a:r>
              <a:rPr lang="en-US" sz="1600" dirty="0">
                <a:solidFill>
                  <a:srgbClr val="000000"/>
                </a:solidFill>
                <a:effectLst/>
                <a:latin typeface="Consolas" panose="020B0609020204030204" pitchFamily="49" charset="0"/>
                <a:cs typeface="Consolas" panose="020B0609020204030204" pitchFamily="49" charset="0"/>
              </a:rPr>
              <a:t>String</a:t>
            </a:r>
            <a:r>
              <a:rPr lang="en-US" sz="1600" dirty="0">
                <a:latin typeface="Consolas" panose="020B0609020204030204" pitchFamily="49" charset="0"/>
                <a:cs typeface="Consolas" panose="020B0609020204030204" pitchFamily="49" charset="0"/>
              </a:rPr>
              <a:t>&gt; </a:t>
            </a:r>
            <a:r>
              <a:rPr lang="en-US" sz="1600" dirty="0">
                <a:solidFill>
                  <a:srgbClr val="000000"/>
                </a:solidFill>
                <a:effectLst/>
                <a:latin typeface="Consolas" panose="020B0609020204030204" pitchFamily="49" charset="0"/>
                <a:cs typeface="Consolas" panose="020B0609020204030204" pitchFamily="49" charset="0"/>
              </a:rPr>
              <a:t>list </a:t>
            </a:r>
            <a:r>
              <a:rPr lang="en-US" sz="1600" dirty="0">
                <a:latin typeface="Consolas" panose="020B0609020204030204" pitchFamily="49" charset="0"/>
                <a:cs typeface="Consolas" panose="020B0609020204030204" pitchFamily="49" charset="0"/>
              </a:rPr>
              <a:t>= </a:t>
            </a:r>
            <a:r>
              <a:rPr lang="en-US" sz="1600" dirty="0">
                <a:solidFill>
                  <a:srgbClr val="0033B3"/>
                </a:solidFill>
                <a:effectLst/>
                <a:latin typeface="Consolas" panose="020B0609020204030204" pitchFamily="49" charset="0"/>
                <a:cs typeface="Consolas" panose="020B0609020204030204" pitchFamily="49" charset="0"/>
              </a:rPr>
              <a:t>new </a:t>
            </a:r>
            <a:r>
              <a:rPr lang="en-US" sz="1600" dirty="0" err="1">
                <a:latin typeface="Consolas" panose="020B0609020204030204" pitchFamily="49" charset="0"/>
                <a:cs typeface="Consolas" panose="020B0609020204030204" pitchFamily="49" charset="0"/>
              </a:rPr>
              <a:t>ArrayList</a:t>
            </a:r>
            <a:r>
              <a:rPr lang="en-US" sz="1600" dirty="0">
                <a:latin typeface="Consolas" panose="020B0609020204030204" pitchFamily="49" charset="0"/>
                <a:cs typeface="Consolas" panose="020B0609020204030204" pitchFamily="49" charset="0"/>
              </a:rPr>
              <a:t>&lt;&gt;();</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err="1">
                <a:solidFill>
                  <a:srgbClr val="000000"/>
                </a:solidFill>
                <a:effectLst/>
                <a:latin typeface="Consolas" panose="020B0609020204030204" pitchFamily="49" charset="0"/>
                <a:cs typeface="Consolas" panose="020B0609020204030204" pitchFamily="49" charset="0"/>
              </a:rPr>
              <a:t>list</a:t>
            </a:r>
            <a:r>
              <a:rPr lang="en-US" sz="1600" dirty="0" err="1">
                <a:latin typeface="Consolas" panose="020B0609020204030204" pitchFamily="49" charset="0"/>
                <a:cs typeface="Consolas" panose="020B0609020204030204" pitchFamily="49" charset="0"/>
              </a:rPr>
              <a:t>.add</a:t>
            </a:r>
            <a:r>
              <a:rPr lang="en-US" sz="1600" dirty="0">
                <a:latin typeface="Consolas" panose="020B0609020204030204" pitchFamily="49" charset="0"/>
                <a:cs typeface="Consolas" panose="020B0609020204030204" pitchFamily="49" charset="0"/>
              </a:rPr>
              <a:t>(</a:t>
            </a:r>
            <a:r>
              <a:rPr lang="en-US" sz="1600" dirty="0">
                <a:solidFill>
                  <a:srgbClr val="067D17"/>
                </a:solidFill>
                <a:effectLst/>
                <a:latin typeface="Consolas" panose="020B0609020204030204" pitchFamily="49" charset="0"/>
                <a:cs typeface="Consolas" panose="020B0609020204030204" pitchFamily="49" charset="0"/>
              </a:rPr>
              <a:t>“Nicole"</a:t>
            </a:r>
            <a:r>
              <a:rPr lang="en-US" sz="1600" dirty="0">
                <a:latin typeface="Consolas" panose="020B0609020204030204" pitchFamily="49" charset="0"/>
                <a:cs typeface="Consolas" panose="020B0609020204030204" pitchFamily="49" charset="0"/>
              </a:rPr>
              <a:t>);</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err="1">
                <a:solidFill>
                  <a:srgbClr val="000000"/>
                </a:solidFill>
                <a:effectLst/>
                <a:latin typeface="Consolas" panose="020B0609020204030204" pitchFamily="49" charset="0"/>
                <a:cs typeface="Consolas" panose="020B0609020204030204" pitchFamily="49" charset="0"/>
              </a:rPr>
              <a:t>list</a:t>
            </a:r>
            <a:r>
              <a:rPr lang="en-US" sz="1600" dirty="0" err="1">
                <a:latin typeface="Consolas" panose="020B0609020204030204" pitchFamily="49" charset="0"/>
                <a:cs typeface="Consolas" panose="020B0609020204030204" pitchFamily="49" charset="0"/>
              </a:rPr>
              <a:t>.add</a:t>
            </a:r>
            <a:r>
              <a:rPr lang="en-US" sz="1600" dirty="0">
                <a:latin typeface="Consolas" panose="020B0609020204030204" pitchFamily="49" charset="0"/>
                <a:cs typeface="Consolas" panose="020B0609020204030204" pitchFamily="49" charset="0"/>
              </a:rPr>
              <a:t>(</a:t>
            </a:r>
            <a:r>
              <a:rPr lang="en-US" sz="1600" dirty="0">
                <a:solidFill>
                  <a:srgbClr val="067D17"/>
                </a:solidFill>
                <a:effectLst/>
                <a:latin typeface="Consolas" panose="020B0609020204030204" pitchFamily="49" charset="0"/>
                <a:cs typeface="Consolas" panose="020B0609020204030204" pitchFamily="49" charset="0"/>
              </a:rPr>
              <a:t>“Dani"</a:t>
            </a:r>
            <a:r>
              <a:rPr lang="en-US" sz="1600" dirty="0">
                <a:latin typeface="Consolas" panose="020B0609020204030204" pitchFamily="49" charset="0"/>
                <a:cs typeface="Consolas" panose="020B0609020204030204" pitchFamily="49" charset="0"/>
              </a:rPr>
              <a:t>);</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err="1">
                <a:solidFill>
                  <a:srgbClr val="000000"/>
                </a:solidFill>
                <a:effectLst/>
                <a:latin typeface="Consolas" panose="020B0609020204030204" pitchFamily="49" charset="0"/>
                <a:cs typeface="Consolas" panose="020B0609020204030204" pitchFamily="49" charset="0"/>
              </a:rPr>
              <a:t>list</a:t>
            </a:r>
            <a:r>
              <a:rPr lang="en-US" sz="1600" dirty="0" err="1">
                <a:latin typeface="Consolas" panose="020B0609020204030204" pitchFamily="49" charset="0"/>
                <a:cs typeface="Consolas" panose="020B0609020204030204" pitchFamily="49" charset="0"/>
              </a:rPr>
              <a:t>.add</a:t>
            </a:r>
            <a:r>
              <a:rPr lang="en-US" sz="1600" dirty="0">
                <a:latin typeface="Consolas" panose="020B0609020204030204" pitchFamily="49" charset="0"/>
                <a:cs typeface="Consolas" panose="020B0609020204030204" pitchFamily="49" charset="0"/>
              </a:rPr>
              <a:t>(</a:t>
            </a:r>
            <a:r>
              <a:rPr lang="en-US" sz="1600" dirty="0">
                <a:solidFill>
                  <a:srgbClr val="067D17"/>
                </a:solidFill>
                <a:effectLst/>
                <a:latin typeface="Consolas" panose="020B0609020204030204" pitchFamily="49" charset="0"/>
                <a:cs typeface="Consolas" panose="020B0609020204030204" pitchFamily="49" charset="0"/>
              </a:rPr>
              <a:t>“Cady"</a:t>
            </a:r>
            <a:r>
              <a:rPr lang="en-US" sz="1600" dirty="0">
                <a:latin typeface="Consolas" panose="020B0609020204030204" pitchFamily="49" charset="0"/>
                <a:cs typeface="Consolas" panose="020B0609020204030204" pitchFamily="49" charset="0"/>
              </a:rPr>
              <a:t>);</a:t>
            </a:r>
            <a:br>
              <a:rPr lang="en-US" sz="1600" dirty="0">
                <a:latin typeface="Consolas" panose="020B0609020204030204" pitchFamily="49" charset="0"/>
                <a:cs typeface="Consolas" panose="020B0609020204030204" pitchFamily="49" charset="0"/>
              </a:rPr>
            </a:b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err="1">
                <a:latin typeface="Consolas" panose="020B0609020204030204" pitchFamily="49" charset="0"/>
                <a:cs typeface="Consolas" panose="020B0609020204030204" pitchFamily="49" charset="0"/>
              </a:rPr>
              <a:t>assertEquals</a:t>
            </a:r>
            <a:r>
              <a:rPr lang="en-US" sz="1600" dirty="0">
                <a:latin typeface="Consolas" panose="020B0609020204030204" pitchFamily="49" charset="0"/>
                <a:cs typeface="Consolas" panose="020B0609020204030204" pitchFamily="49" charset="0"/>
              </a:rPr>
              <a:t>(</a:t>
            </a:r>
            <a:r>
              <a:rPr lang="en-US" sz="1600" dirty="0">
                <a:solidFill>
                  <a:srgbClr val="067D17"/>
                </a:solidFill>
                <a:effectLst/>
                <a:latin typeface="Consolas" panose="020B0609020204030204" pitchFamily="49" charset="0"/>
                <a:cs typeface="Consolas" panose="020B0609020204030204" pitchFamily="49" charset="0"/>
              </a:rPr>
              <a:t>“</a:t>
            </a:r>
            <a:r>
              <a:rPr lang="en-US" sz="1600" dirty="0">
                <a:solidFill>
                  <a:srgbClr val="067D17"/>
                </a:solidFill>
                <a:latin typeface="Consolas" panose="020B0609020204030204" pitchFamily="49" charset="0"/>
                <a:cs typeface="Consolas" panose="020B0609020204030204" pitchFamily="49" charset="0"/>
              </a:rPr>
              <a:t>Nicole</a:t>
            </a:r>
            <a:r>
              <a:rPr lang="en-US" sz="1600" dirty="0">
                <a:solidFill>
                  <a:srgbClr val="067D17"/>
                </a:solidFill>
                <a:effectLst/>
                <a:latin typeface="Consolas" panose="020B0609020204030204" pitchFamily="49" charset="0"/>
                <a:cs typeface="Consolas" panose="020B0609020204030204" pitchFamily="49" charset="0"/>
              </a:rPr>
              <a:t>"</a:t>
            </a:r>
            <a:r>
              <a:rPr lang="en-US" sz="1600" dirty="0">
                <a:latin typeface="Consolas" panose="020B0609020204030204" pitchFamily="49" charset="0"/>
                <a:cs typeface="Consolas" panose="020B0609020204030204" pitchFamily="49" charset="0"/>
              </a:rPr>
              <a:t>, </a:t>
            </a:r>
            <a:r>
              <a:rPr lang="en-US" sz="1600" dirty="0" err="1">
                <a:solidFill>
                  <a:srgbClr val="000000"/>
                </a:solidFill>
                <a:effectLst/>
                <a:latin typeface="Consolas" panose="020B0609020204030204" pitchFamily="49" charset="0"/>
                <a:cs typeface="Consolas" panose="020B0609020204030204" pitchFamily="49" charset="0"/>
              </a:rPr>
              <a:t>list</a:t>
            </a:r>
            <a:r>
              <a:rPr lang="en-US" sz="1600" dirty="0" err="1">
                <a:latin typeface="Consolas" panose="020B0609020204030204" pitchFamily="49" charset="0"/>
                <a:cs typeface="Consolas" panose="020B0609020204030204" pitchFamily="49" charset="0"/>
              </a:rPr>
              <a:t>.get</a:t>
            </a:r>
            <a:r>
              <a:rPr lang="en-US" sz="1600" dirty="0">
                <a:latin typeface="Consolas" panose="020B0609020204030204" pitchFamily="49" charset="0"/>
                <a:cs typeface="Consolas" panose="020B0609020204030204" pitchFamily="49" charset="0"/>
              </a:rPr>
              <a:t>(</a:t>
            </a:r>
            <a:r>
              <a:rPr lang="en-US" sz="1600" dirty="0">
                <a:solidFill>
                  <a:srgbClr val="1750EB"/>
                </a:solidFill>
                <a:effectLst/>
                <a:latin typeface="Consolas" panose="020B0609020204030204" pitchFamily="49" charset="0"/>
                <a:cs typeface="Consolas" panose="020B0609020204030204" pitchFamily="49" charset="0"/>
              </a:rPr>
              <a:t>0</a:t>
            </a:r>
            <a:r>
              <a:rPr lang="en-US" sz="1600" dirty="0">
                <a:latin typeface="Consolas" panose="020B0609020204030204" pitchFamily="49" charset="0"/>
                <a:cs typeface="Consolas" panose="020B0609020204030204" pitchFamily="49" charset="0"/>
              </a:rPr>
              <a:t>)); </a:t>
            </a:r>
            <a:br>
              <a:rPr lang="en-US" sz="1600" dirty="0">
                <a:latin typeface="Consolas" panose="020B0609020204030204" pitchFamily="49" charset="0"/>
                <a:cs typeface="Consolas" panose="020B0609020204030204" pitchFamily="49" charset="0"/>
              </a:rPr>
            </a:br>
            <a:r>
              <a:rPr lang="en-US" sz="1600" dirty="0">
                <a:latin typeface="Consolas"/>
                <a:cs typeface="Consolas" panose="020B0609020204030204" pitchFamily="49" charset="0"/>
              </a:rPr>
              <a:t>        </a:t>
            </a:r>
            <a:r>
              <a:rPr lang="en-US" sz="1600" dirty="0" err="1">
                <a:latin typeface="Consolas"/>
                <a:cs typeface="Consolas" panose="020B0609020204030204" pitchFamily="49" charset="0"/>
              </a:rPr>
              <a:t>assertEquals</a:t>
            </a:r>
            <a:r>
              <a:rPr lang="en-US" sz="1600" dirty="0">
                <a:latin typeface="Consolas"/>
                <a:cs typeface="Consolas" panose="020B0609020204030204" pitchFamily="49" charset="0"/>
              </a:rPr>
              <a:t>(</a:t>
            </a:r>
            <a:r>
              <a:rPr lang="en-US" sz="1600" dirty="0">
                <a:solidFill>
                  <a:srgbClr val="067D17"/>
                </a:solidFill>
                <a:effectLst/>
                <a:latin typeface="Consolas"/>
                <a:cs typeface="Consolas" panose="020B0609020204030204" pitchFamily="49" charset="0"/>
              </a:rPr>
              <a:t>“Dani"</a:t>
            </a:r>
            <a:r>
              <a:rPr lang="en-US" sz="1600" dirty="0">
                <a:latin typeface="Consolas"/>
                <a:cs typeface="Consolas" panose="020B0609020204030204" pitchFamily="49" charset="0"/>
              </a:rPr>
              <a:t>, </a:t>
            </a:r>
            <a:r>
              <a:rPr lang="en-US" sz="1600" dirty="0" err="1">
                <a:solidFill>
                  <a:srgbClr val="000000"/>
                </a:solidFill>
                <a:effectLst/>
                <a:latin typeface="Consolas"/>
                <a:cs typeface="Consolas" panose="020B0609020204030204" pitchFamily="49" charset="0"/>
              </a:rPr>
              <a:t>list</a:t>
            </a:r>
            <a:r>
              <a:rPr lang="en-US" sz="1600" dirty="0" err="1">
                <a:latin typeface="Consolas"/>
                <a:cs typeface="Consolas" panose="020B0609020204030204" pitchFamily="49" charset="0"/>
              </a:rPr>
              <a:t>.get</a:t>
            </a:r>
            <a:r>
              <a:rPr lang="en-US" sz="1600" dirty="0">
                <a:latin typeface="Consolas"/>
                <a:cs typeface="Consolas" panose="020B0609020204030204" pitchFamily="49" charset="0"/>
              </a:rPr>
              <a:t>(</a:t>
            </a:r>
            <a:r>
              <a:rPr lang="en-US" sz="1600" dirty="0">
                <a:solidFill>
                  <a:srgbClr val="1750EB"/>
                </a:solidFill>
                <a:latin typeface="Consolas"/>
                <a:cs typeface="Consolas" panose="020B0609020204030204" pitchFamily="49" charset="0"/>
              </a:rPr>
              <a:t>2</a:t>
            </a:r>
            <a:r>
              <a:rPr lang="en-US" sz="1600" dirty="0">
                <a:latin typeface="Consolas"/>
                <a:cs typeface="Consolas" panose="020B0609020204030204" pitchFamily="49" charset="0"/>
              </a:rPr>
              <a:t>));		</a:t>
            </a:r>
            <a:br>
              <a:rPr lang="en-US" sz="1600" dirty="0">
                <a:latin typeface="Consolas" panose="020B0609020204030204" pitchFamily="49" charset="0"/>
                <a:cs typeface="Consolas" panose="020B0609020204030204" pitchFamily="49" charset="0"/>
              </a:rPr>
            </a:br>
            <a:r>
              <a:rPr lang="en-US" sz="1600" dirty="0">
                <a:latin typeface="Consolas"/>
                <a:cs typeface="Consolas" panose="020B0609020204030204" pitchFamily="49" charset="0"/>
              </a:rPr>
              <a:t>    }</a:t>
            </a:r>
            <a:br>
              <a:rPr lang="en-US" sz="1600" dirty="0">
                <a:latin typeface="Consolas" panose="020B0609020204030204" pitchFamily="49" charset="0"/>
                <a:cs typeface="Consolas" panose="020B0609020204030204" pitchFamily="49" charset="0"/>
              </a:rPr>
            </a:br>
            <a:r>
              <a:rPr lang="en-US" sz="1600" dirty="0">
                <a:latin typeface="Consolas"/>
                <a:cs typeface="Consolas" panose="020B0609020204030204" pitchFamily="49" charset="0"/>
              </a:rPr>
              <a:t>}</a:t>
            </a:r>
          </a:p>
        </p:txBody>
      </p:sp>
    </p:spTree>
    <p:extLst>
      <p:ext uri="{BB962C8B-B14F-4D97-AF65-F5344CB8AC3E}">
        <p14:creationId xmlns:p14="http://schemas.microsoft.com/office/powerpoint/2010/main" val="26027162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CDAD1-364B-4654-916E-ADFC0A62A3B9}"/>
              </a:ext>
            </a:extLst>
          </p:cNvPr>
          <p:cNvSpPr>
            <a:spLocks noGrp="1"/>
          </p:cNvSpPr>
          <p:nvPr>
            <p:ph type="title"/>
          </p:nvPr>
        </p:nvSpPr>
        <p:spPr/>
        <p:txBody>
          <a:bodyPr/>
          <a:lstStyle/>
          <a:p>
            <a:r>
              <a:rPr lang="en-US"/>
              <a:t>JUnit Testing</a:t>
            </a:r>
          </a:p>
        </p:txBody>
      </p:sp>
      <p:sp>
        <p:nvSpPr>
          <p:cNvPr id="4" name="TextBox 3">
            <a:extLst>
              <a:ext uri="{FF2B5EF4-FFF2-40B4-BE49-F238E27FC236}">
                <a16:creationId xmlns:a16="http://schemas.microsoft.com/office/drawing/2014/main" id="{65914BDF-7BA5-9AFF-504A-0058DF17B3AC}"/>
              </a:ext>
            </a:extLst>
          </p:cNvPr>
          <p:cNvSpPr txBox="1"/>
          <p:nvPr/>
        </p:nvSpPr>
        <p:spPr>
          <a:xfrm>
            <a:off x="838200" y="1361440"/>
            <a:ext cx="10246360" cy="4031873"/>
          </a:xfrm>
          <a:prstGeom prst="rect">
            <a:avLst/>
          </a:prstGeom>
          <a:solidFill>
            <a:schemeClr val="bg1">
              <a:lumMod val="95000"/>
            </a:schemeClr>
          </a:solidFill>
          <a:ln>
            <a:solidFill>
              <a:schemeClr val="tx1"/>
            </a:solidFill>
          </a:ln>
        </p:spPr>
        <p:txBody>
          <a:bodyPr wrap="square" lIns="91440" tIns="45720" rIns="91440" bIns="45720" rtlCol="0" anchor="t">
            <a:spAutoFit/>
          </a:bodyPr>
          <a:lstStyle/>
          <a:p>
            <a:r>
              <a:rPr lang="en-US" sz="1600" dirty="0">
                <a:solidFill>
                  <a:srgbClr val="0033B3"/>
                </a:solidFill>
                <a:effectLst/>
                <a:latin typeface="Consolas" panose="020B0609020204030204" pitchFamily="49" charset="0"/>
                <a:cs typeface="Consolas" panose="020B0609020204030204" pitchFamily="49" charset="0"/>
              </a:rPr>
              <a:t>import </a:t>
            </a:r>
            <a:r>
              <a:rPr lang="en-US" sz="1600" dirty="0" err="1">
                <a:solidFill>
                  <a:srgbClr val="000000"/>
                </a:solidFill>
                <a:effectLst/>
                <a:latin typeface="Consolas" panose="020B0609020204030204" pitchFamily="49" charset="0"/>
                <a:cs typeface="Consolas" panose="020B0609020204030204" pitchFamily="49" charset="0"/>
              </a:rPr>
              <a:t>org.</a:t>
            </a:r>
            <a:r>
              <a:rPr lang="en-US" sz="1600" dirty="0" err="1">
                <a:latin typeface="Consolas" panose="020B0609020204030204" pitchFamily="49" charset="0"/>
                <a:cs typeface="Consolas" panose="020B0609020204030204" pitchFamily="49" charset="0"/>
              </a:rPr>
              <a:t>junit.jupiter.api</a:t>
            </a:r>
            <a:r>
              <a:rPr lang="en-US" sz="1600" dirty="0">
                <a:latin typeface="Consolas" panose="020B0609020204030204" pitchFamily="49" charset="0"/>
                <a:cs typeface="Consolas" panose="020B0609020204030204" pitchFamily="49" charset="0"/>
              </a:rPr>
              <a:t>.*; </a:t>
            </a:r>
          </a:p>
          <a:p>
            <a:r>
              <a:rPr lang="en-US" sz="1600" dirty="0">
                <a:solidFill>
                  <a:srgbClr val="0033B3"/>
                </a:solidFill>
                <a:effectLst/>
                <a:latin typeface="Consolas" panose="020B0609020204030204" pitchFamily="49" charset="0"/>
                <a:cs typeface="Consolas" panose="020B0609020204030204" pitchFamily="49" charset="0"/>
              </a:rPr>
              <a:t>import static </a:t>
            </a:r>
            <a:r>
              <a:rPr lang="en-US" sz="1600" dirty="0" err="1">
                <a:solidFill>
                  <a:srgbClr val="000000"/>
                </a:solidFill>
                <a:effectLst/>
                <a:latin typeface="Consolas" panose="020B0609020204030204" pitchFamily="49" charset="0"/>
                <a:cs typeface="Consolas" panose="020B0609020204030204" pitchFamily="49" charset="0"/>
              </a:rPr>
              <a:t>org.</a:t>
            </a:r>
            <a:r>
              <a:rPr lang="en-US" sz="1600" dirty="0" err="1">
                <a:latin typeface="Consolas" panose="020B0609020204030204" pitchFamily="49" charset="0"/>
                <a:cs typeface="Consolas" panose="020B0609020204030204" pitchFamily="49" charset="0"/>
              </a:rPr>
              <a:t>junit.jupiter.api.Assertions</a:t>
            </a:r>
            <a:r>
              <a:rPr lang="en-US" sz="1600" dirty="0">
                <a:latin typeface="Consolas" panose="020B0609020204030204" pitchFamily="49" charset="0"/>
                <a:cs typeface="Consolas" panose="020B0609020204030204" pitchFamily="49" charset="0"/>
              </a:rPr>
              <a:t>.*;</a:t>
            </a:r>
          </a:p>
          <a:p>
            <a:r>
              <a:rPr lang="en-US" sz="1600" dirty="0">
                <a:solidFill>
                  <a:srgbClr val="0033B3"/>
                </a:solidFill>
                <a:effectLst/>
                <a:latin typeface="Consolas"/>
                <a:cs typeface="Consolas" panose="020B0609020204030204" pitchFamily="49" charset="0"/>
              </a:rPr>
              <a:t>import </a:t>
            </a:r>
            <a:r>
              <a:rPr lang="en-US" sz="1600" dirty="0" err="1">
                <a:solidFill>
                  <a:srgbClr val="000000"/>
                </a:solidFill>
                <a:effectLst/>
                <a:latin typeface="Consolas"/>
                <a:cs typeface="Consolas" panose="020B0609020204030204" pitchFamily="49" charset="0"/>
              </a:rPr>
              <a:t>java.util</a:t>
            </a:r>
            <a:r>
              <a:rPr lang="en-US" sz="1600" dirty="0">
                <a:solidFill>
                  <a:srgbClr val="000000"/>
                </a:solidFill>
                <a:effectLst/>
                <a:latin typeface="Consolas"/>
                <a:cs typeface="Consolas" panose="020B0609020204030204" pitchFamily="49" charset="0"/>
              </a:rPr>
              <a:t>.</a:t>
            </a:r>
            <a:r>
              <a:rPr lang="en-US" sz="1600" dirty="0">
                <a:latin typeface="Consolas"/>
                <a:cs typeface="Consolas" panose="020B0609020204030204" pitchFamily="49" charset="0"/>
              </a:rPr>
              <a:t>*;</a:t>
            </a:r>
            <a:br>
              <a:rPr lang="en-US" sz="1600" dirty="0">
                <a:latin typeface="Consolas" panose="020B0609020204030204" pitchFamily="49" charset="0"/>
                <a:cs typeface="Consolas" panose="020B0609020204030204" pitchFamily="49" charset="0"/>
              </a:rPr>
            </a:br>
            <a:br>
              <a:rPr lang="en-US" sz="1600" dirty="0">
                <a:latin typeface="Consolas" panose="020B0609020204030204" pitchFamily="49" charset="0"/>
                <a:cs typeface="Consolas" panose="020B0609020204030204" pitchFamily="49" charset="0"/>
              </a:rPr>
            </a:br>
            <a:r>
              <a:rPr lang="en-US" sz="1600" dirty="0">
                <a:solidFill>
                  <a:srgbClr val="0033B3"/>
                </a:solidFill>
                <a:effectLst/>
                <a:latin typeface="Consolas"/>
                <a:cs typeface="Consolas" panose="020B0609020204030204" pitchFamily="49" charset="0"/>
              </a:rPr>
              <a:t>public class </a:t>
            </a:r>
            <a:r>
              <a:rPr lang="en-US" sz="1600" dirty="0" err="1">
                <a:solidFill>
                  <a:srgbClr val="000000"/>
                </a:solidFill>
                <a:effectLst/>
                <a:latin typeface="Consolas"/>
                <a:cs typeface="Consolas" panose="020B0609020204030204" pitchFamily="49" charset="0"/>
              </a:rPr>
              <a:t>ArrayListTest</a:t>
            </a:r>
            <a:r>
              <a:rPr lang="en-US" sz="1600" dirty="0">
                <a:solidFill>
                  <a:srgbClr val="000000"/>
                </a:solidFill>
                <a:effectLst/>
                <a:latin typeface="Consolas"/>
                <a:cs typeface="Consolas" panose="020B0609020204030204" pitchFamily="49" charset="0"/>
              </a:rPr>
              <a:t> </a:t>
            </a:r>
            <a:r>
              <a:rPr lang="en-US" sz="1600" dirty="0">
                <a:latin typeface="Consolas"/>
                <a:cs typeface="Consolas" panose="020B0609020204030204" pitchFamily="49" charset="0"/>
              </a:rPr>
              <a:t>{</a:t>
            </a:r>
            <a:br>
              <a:rPr lang="en-US" sz="1600" dirty="0">
                <a:latin typeface="Consolas" panose="020B0609020204030204" pitchFamily="49" charset="0"/>
                <a:cs typeface="Consolas" panose="020B0609020204030204" pitchFamily="49" charset="0"/>
              </a:rPr>
            </a:br>
            <a:r>
              <a:rPr lang="en-US" sz="1600" dirty="0">
                <a:latin typeface="Consolas"/>
                <a:cs typeface="Consolas" panose="020B0609020204030204" pitchFamily="49" charset="0"/>
              </a:rPr>
              <a:t>    @Test</a:t>
            </a:r>
            <a:br>
              <a:rPr lang="en-US" sz="1600" dirty="0">
                <a:latin typeface="Consolas" panose="020B0609020204030204" pitchFamily="49" charset="0"/>
                <a:cs typeface="Consolas" panose="020B0609020204030204" pitchFamily="49" charset="0"/>
              </a:rPr>
            </a:br>
            <a:r>
              <a:rPr lang="en-US" sz="1600" dirty="0">
                <a:latin typeface="Consolas"/>
                <a:cs typeface="Consolas" panose="020B0609020204030204" pitchFamily="49" charset="0"/>
              </a:rPr>
              <a:t>    </a:t>
            </a:r>
            <a:r>
              <a:rPr lang="en-US" sz="1600" dirty="0">
                <a:solidFill>
                  <a:srgbClr val="0033B3"/>
                </a:solidFill>
                <a:effectLst/>
                <a:latin typeface="Consolas"/>
                <a:cs typeface="Consolas" panose="020B0609020204030204" pitchFamily="49" charset="0"/>
              </a:rPr>
              <a:t>public void </a:t>
            </a:r>
            <a:r>
              <a:rPr lang="en-US" sz="1600" dirty="0" err="1">
                <a:solidFill>
                  <a:srgbClr val="00627A"/>
                </a:solidFill>
                <a:effectLst/>
                <a:latin typeface="Consolas"/>
                <a:cs typeface="Consolas" panose="020B0609020204030204" pitchFamily="49" charset="0"/>
              </a:rPr>
              <a:t>testAddAndGet</a:t>
            </a:r>
            <a:r>
              <a:rPr lang="en-US" sz="1600" dirty="0">
                <a:latin typeface="Consolas"/>
                <a:cs typeface="Consolas" panose="020B0609020204030204" pitchFamily="49" charset="0"/>
              </a:rPr>
              <a:t>() {</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a:solidFill>
                  <a:srgbClr val="000000"/>
                </a:solidFill>
                <a:effectLst/>
                <a:latin typeface="Consolas" panose="020B0609020204030204" pitchFamily="49" charset="0"/>
                <a:cs typeface="Consolas" panose="020B0609020204030204" pitchFamily="49" charset="0"/>
              </a:rPr>
              <a:t>List</a:t>
            </a:r>
            <a:r>
              <a:rPr lang="en-US" sz="1600" dirty="0">
                <a:latin typeface="Consolas" panose="020B0609020204030204" pitchFamily="49" charset="0"/>
                <a:cs typeface="Consolas" panose="020B0609020204030204" pitchFamily="49" charset="0"/>
              </a:rPr>
              <a:t>&lt;</a:t>
            </a:r>
            <a:r>
              <a:rPr lang="en-US" sz="1600" dirty="0">
                <a:solidFill>
                  <a:srgbClr val="000000"/>
                </a:solidFill>
                <a:effectLst/>
                <a:latin typeface="Consolas" panose="020B0609020204030204" pitchFamily="49" charset="0"/>
                <a:cs typeface="Consolas" panose="020B0609020204030204" pitchFamily="49" charset="0"/>
              </a:rPr>
              <a:t>String</a:t>
            </a:r>
            <a:r>
              <a:rPr lang="en-US" sz="1600" dirty="0">
                <a:latin typeface="Consolas" panose="020B0609020204030204" pitchFamily="49" charset="0"/>
                <a:cs typeface="Consolas" panose="020B0609020204030204" pitchFamily="49" charset="0"/>
              </a:rPr>
              <a:t>&gt; </a:t>
            </a:r>
            <a:r>
              <a:rPr lang="en-US" sz="1600" dirty="0">
                <a:solidFill>
                  <a:srgbClr val="000000"/>
                </a:solidFill>
                <a:effectLst/>
                <a:latin typeface="Consolas" panose="020B0609020204030204" pitchFamily="49" charset="0"/>
                <a:cs typeface="Consolas" panose="020B0609020204030204" pitchFamily="49" charset="0"/>
              </a:rPr>
              <a:t>list </a:t>
            </a:r>
            <a:r>
              <a:rPr lang="en-US" sz="1600" dirty="0">
                <a:latin typeface="Consolas" panose="020B0609020204030204" pitchFamily="49" charset="0"/>
                <a:cs typeface="Consolas" panose="020B0609020204030204" pitchFamily="49" charset="0"/>
              </a:rPr>
              <a:t>= </a:t>
            </a:r>
            <a:r>
              <a:rPr lang="en-US" sz="1600" dirty="0">
                <a:solidFill>
                  <a:srgbClr val="0033B3"/>
                </a:solidFill>
                <a:effectLst/>
                <a:latin typeface="Consolas" panose="020B0609020204030204" pitchFamily="49" charset="0"/>
                <a:cs typeface="Consolas" panose="020B0609020204030204" pitchFamily="49" charset="0"/>
              </a:rPr>
              <a:t>new </a:t>
            </a:r>
            <a:r>
              <a:rPr lang="en-US" sz="1600" dirty="0" err="1">
                <a:latin typeface="Consolas" panose="020B0609020204030204" pitchFamily="49" charset="0"/>
                <a:cs typeface="Consolas" panose="020B0609020204030204" pitchFamily="49" charset="0"/>
              </a:rPr>
              <a:t>ArrayList</a:t>
            </a:r>
            <a:r>
              <a:rPr lang="en-US" sz="1600" dirty="0">
                <a:latin typeface="Consolas" panose="020B0609020204030204" pitchFamily="49" charset="0"/>
                <a:cs typeface="Consolas" panose="020B0609020204030204" pitchFamily="49" charset="0"/>
              </a:rPr>
              <a:t>&lt;&gt;();</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err="1">
                <a:solidFill>
                  <a:srgbClr val="000000"/>
                </a:solidFill>
                <a:effectLst/>
                <a:latin typeface="Consolas" panose="020B0609020204030204" pitchFamily="49" charset="0"/>
                <a:cs typeface="Consolas" panose="020B0609020204030204" pitchFamily="49" charset="0"/>
              </a:rPr>
              <a:t>list</a:t>
            </a:r>
            <a:r>
              <a:rPr lang="en-US" sz="1600" dirty="0" err="1">
                <a:latin typeface="Consolas" panose="020B0609020204030204" pitchFamily="49" charset="0"/>
                <a:cs typeface="Consolas" panose="020B0609020204030204" pitchFamily="49" charset="0"/>
              </a:rPr>
              <a:t>.add</a:t>
            </a:r>
            <a:r>
              <a:rPr lang="en-US" sz="1600" dirty="0">
                <a:latin typeface="Consolas" panose="020B0609020204030204" pitchFamily="49" charset="0"/>
                <a:cs typeface="Consolas" panose="020B0609020204030204" pitchFamily="49" charset="0"/>
              </a:rPr>
              <a:t>(</a:t>
            </a:r>
            <a:r>
              <a:rPr lang="en-US" sz="1600" dirty="0">
                <a:solidFill>
                  <a:srgbClr val="067D17"/>
                </a:solidFill>
                <a:effectLst/>
                <a:latin typeface="Consolas" panose="020B0609020204030204" pitchFamily="49" charset="0"/>
                <a:cs typeface="Consolas" panose="020B0609020204030204" pitchFamily="49" charset="0"/>
              </a:rPr>
              <a:t>“Nicole"</a:t>
            </a:r>
            <a:r>
              <a:rPr lang="en-US" sz="1600" dirty="0">
                <a:latin typeface="Consolas" panose="020B0609020204030204" pitchFamily="49" charset="0"/>
                <a:cs typeface="Consolas" panose="020B0609020204030204" pitchFamily="49" charset="0"/>
              </a:rPr>
              <a:t>);</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err="1">
                <a:solidFill>
                  <a:srgbClr val="000000"/>
                </a:solidFill>
                <a:effectLst/>
                <a:latin typeface="Consolas" panose="020B0609020204030204" pitchFamily="49" charset="0"/>
                <a:cs typeface="Consolas" panose="020B0609020204030204" pitchFamily="49" charset="0"/>
              </a:rPr>
              <a:t>list</a:t>
            </a:r>
            <a:r>
              <a:rPr lang="en-US" sz="1600" dirty="0" err="1">
                <a:latin typeface="Consolas" panose="020B0609020204030204" pitchFamily="49" charset="0"/>
                <a:cs typeface="Consolas" panose="020B0609020204030204" pitchFamily="49" charset="0"/>
              </a:rPr>
              <a:t>.add</a:t>
            </a:r>
            <a:r>
              <a:rPr lang="en-US" sz="1600" dirty="0">
                <a:latin typeface="Consolas" panose="020B0609020204030204" pitchFamily="49" charset="0"/>
                <a:cs typeface="Consolas" panose="020B0609020204030204" pitchFamily="49" charset="0"/>
              </a:rPr>
              <a:t>(</a:t>
            </a:r>
            <a:r>
              <a:rPr lang="en-US" sz="1600" dirty="0">
                <a:solidFill>
                  <a:srgbClr val="067D17"/>
                </a:solidFill>
                <a:effectLst/>
                <a:latin typeface="Consolas" panose="020B0609020204030204" pitchFamily="49" charset="0"/>
                <a:cs typeface="Consolas" panose="020B0609020204030204" pitchFamily="49" charset="0"/>
              </a:rPr>
              <a:t>“Dani"</a:t>
            </a:r>
            <a:r>
              <a:rPr lang="en-US" sz="1600" dirty="0">
                <a:latin typeface="Consolas" panose="020B0609020204030204" pitchFamily="49" charset="0"/>
                <a:cs typeface="Consolas" panose="020B0609020204030204" pitchFamily="49" charset="0"/>
              </a:rPr>
              <a:t>);</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err="1">
                <a:solidFill>
                  <a:srgbClr val="000000"/>
                </a:solidFill>
                <a:effectLst/>
                <a:latin typeface="Consolas" panose="020B0609020204030204" pitchFamily="49" charset="0"/>
                <a:cs typeface="Consolas" panose="020B0609020204030204" pitchFamily="49" charset="0"/>
              </a:rPr>
              <a:t>list</a:t>
            </a:r>
            <a:r>
              <a:rPr lang="en-US" sz="1600" dirty="0" err="1">
                <a:latin typeface="Consolas" panose="020B0609020204030204" pitchFamily="49" charset="0"/>
                <a:cs typeface="Consolas" panose="020B0609020204030204" pitchFamily="49" charset="0"/>
              </a:rPr>
              <a:t>.add</a:t>
            </a:r>
            <a:r>
              <a:rPr lang="en-US" sz="1600" dirty="0">
                <a:latin typeface="Consolas" panose="020B0609020204030204" pitchFamily="49" charset="0"/>
                <a:cs typeface="Consolas" panose="020B0609020204030204" pitchFamily="49" charset="0"/>
              </a:rPr>
              <a:t>(</a:t>
            </a:r>
            <a:r>
              <a:rPr lang="en-US" sz="1600" dirty="0">
                <a:solidFill>
                  <a:srgbClr val="067D17"/>
                </a:solidFill>
                <a:effectLst/>
                <a:latin typeface="Consolas" panose="020B0609020204030204" pitchFamily="49" charset="0"/>
                <a:cs typeface="Consolas" panose="020B0609020204030204" pitchFamily="49" charset="0"/>
              </a:rPr>
              <a:t>“Cady"</a:t>
            </a:r>
            <a:r>
              <a:rPr lang="en-US" sz="1600" dirty="0">
                <a:latin typeface="Consolas" panose="020B0609020204030204" pitchFamily="49" charset="0"/>
                <a:cs typeface="Consolas" panose="020B0609020204030204" pitchFamily="49" charset="0"/>
              </a:rPr>
              <a:t>);</a:t>
            </a:r>
            <a:br>
              <a:rPr lang="en-US" sz="1600" dirty="0">
                <a:latin typeface="Consolas" panose="020B0609020204030204" pitchFamily="49" charset="0"/>
                <a:cs typeface="Consolas" panose="020B0609020204030204" pitchFamily="49" charset="0"/>
              </a:rPr>
            </a:b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err="1">
                <a:latin typeface="Consolas" panose="020B0609020204030204" pitchFamily="49" charset="0"/>
                <a:cs typeface="Consolas" panose="020B0609020204030204" pitchFamily="49" charset="0"/>
              </a:rPr>
              <a:t>assertEquals</a:t>
            </a:r>
            <a:r>
              <a:rPr lang="en-US" sz="1600" dirty="0">
                <a:latin typeface="Consolas" panose="020B0609020204030204" pitchFamily="49" charset="0"/>
                <a:cs typeface="Consolas" panose="020B0609020204030204" pitchFamily="49" charset="0"/>
              </a:rPr>
              <a:t>(</a:t>
            </a:r>
            <a:r>
              <a:rPr lang="en-US" sz="1600" dirty="0">
                <a:solidFill>
                  <a:srgbClr val="067D17"/>
                </a:solidFill>
                <a:effectLst/>
                <a:latin typeface="Consolas" panose="020B0609020204030204" pitchFamily="49" charset="0"/>
                <a:cs typeface="Consolas" panose="020B0609020204030204" pitchFamily="49" charset="0"/>
              </a:rPr>
              <a:t>“</a:t>
            </a:r>
            <a:r>
              <a:rPr lang="en-US" sz="1600" dirty="0">
                <a:solidFill>
                  <a:srgbClr val="067D17"/>
                </a:solidFill>
                <a:latin typeface="Consolas" panose="020B0609020204030204" pitchFamily="49" charset="0"/>
                <a:cs typeface="Consolas" panose="020B0609020204030204" pitchFamily="49" charset="0"/>
              </a:rPr>
              <a:t>Nicole</a:t>
            </a:r>
            <a:r>
              <a:rPr lang="en-US" sz="1600" dirty="0">
                <a:solidFill>
                  <a:srgbClr val="067D17"/>
                </a:solidFill>
                <a:effectLst/>
                <a:latin typeface="Consolas" panose="020B0609020204030204" pitchFamily="49" charset="0"/>
                <a:cs typeface="Consolas" panose="020B0609020204030204" pitchFamily="49" charset="0"/>
              </a:rPr>
              <a:t>"</a:t>
            </a:r>
            <a:r>
              <a:rPr lang="en-US" sz="1600" dirty="0">
                <a:latin typeface="Consolas" panose="020B0609020204030204" pitchFamily="49" charset="0"/>
                <a:cs typeface="Consolas" panose="020B0609020204030204" pitchFamily="49" charset="0"/>
              </a:rPr>
              <a:t>, </a:t>
            </a:r>
            <a:r>
              <a:rPr lang="en-US" sz="1600" dirty="0" err="1">
                <a:solidFill>
                  <a:srgbClr val="000000"/>
                </a:solidFill>
                <a:effectLst/>
                <a:latin typeface="Consolas" panose="020B0609020204030204" pitchFamily="49" charset="0"/>
                <a:cs typeface="Consolas" panose="020B0609020204030204" pitchFamily="49" charset="0"/>
              </a:rPr>
              <a:t>list</a:t>
            </a:r>
            <a:r>
              <a:rPr lang="en-US" sz="1600" dirty="0" err="1">
                <a:latin typeface="Consolas" panose="020B0609020204030204" pitchFamily="49" charset="0"/>
                <a:cs typeface="Consolas" panose="020B0609020204030204" pitchFamily="49" charset="0"/>
              </a:rPr>
              <a:t>.get</a:t>
            </a:r>
            <a:r>
              <a:rPr lang="en-US" sz="1600" dirty="0">
                <a:latin typeface="Consolas" panose="020B0609020204030204" pitchFamily="49" charset="0"/>
                <a:cs typeface="Consolas" panose="020B0609020204030204" pitchFamily="49" charset="0"/>
              </a:rPr>
              <a:t>(</a:t>
            </a:r>
            <a:r>
              <a:rPr lang="en-US" sz="1600" dirty="0">
                <a:solidFill>
                  <a:srgbClr val="1750EB"/>
                </a:solidFill>
                <a:effectLst/>
                <a:latin typeface="Consolas" panose="020B0609020204030204" pitchFamily="49" charset="0"/>
                <a:cs typeface="Consolas" panose="020B0609020204030204" pitchFamily="49" charset="0"/>
              </a:rPr>
              <a:t>0</a:t>
            </a:r>
            <a:r>
              <a:rPr lang="en-US" sz="1600" dirty="0">
                <a:latin typeface="Consolas" panose="020B0609020204030204" pitchFamily="49" charset="0"/>
                <a:cs typeface="Consolas" panose="020B0609020204030204" pitchFamily="49" charset="0"/>
              </a:rPr>
              <a:t>)); </a:t>
            </a:r>
            <a:br>
              <a:rPr lang="en-US" sz="1600" dirty="0">
                <a:latin typeface="Consolas" panose="020B0609020204030204" pitchFamily="49" charset="0"/>
                <a:cs typeface="Consolas" panose="020B0609020204030204" pitchFamily="49" charset="0"/>
              </a:rPr>
            </a:br>
            <a:r>
              <a:rPr lang="en-US" sz="1600" dirty="0">
                <a:latin typeface="Consolas"/>
                <a:cs typeface="Consolas" panose="020B0609020204030204" pitchFamily="49" charset="0"/>
              </a:rPr>
              <a:t>        </a:t>
            </a:r>
            <a:r>
              <a:rPr lang="en-US" sz="1600" dirty="0" err="1">
                <a:latin typeface="Consolas"/>
                <a:cs typeface="Consolas" panose="020B0609020204030204" pitchFamily="49" charset="0"/>
              </a:rPr>
              <a:t>assertEquals</a:t>
            </a:r>
            <a:r>
              <a:rPr lang="en-US" sz="1600" dirty="0">
                <a:latin typeface="Consolas"/>
                <a:cs typeface="Consolas" panose="020B0609020204030204" pitchFamily="49" charset="0"/>
              </a:rPr>
              <a:t>(</a:t>
            </a:r>
            <a:r>
              <a:rPr lang="en-US" sz="1600" dirty="0">
                <a:solidFill>
                  <a:srgbClr val="067D17"/>
                </a:solidFill>
                <a:effectLst/>
                <a:latin typeface="Consolas"/>
                <a:cs typeface="Consolas" panose="020B0609020204030204" pitchFamily="49" charset="0"/>
              </a:rPr>
              <a:t>“Dani"</a:t>
            </a:r>
            <a:r>
              <a:rPr lang="en-US" sz="1600" dirty="0">
                <a:latin typeface="Consolas"/>
                <a:cs typeface="Consolas" panose="020B0609020204030204" pitchFamily="49" charset="0"/>
              </a:rPr>
              <a:t>, </a:t>
            </a:r>
            <a:r>
              <a:rPr lang="en-US" sz="1600" dirty="0" err="1">
                <a:solidFill>
                  <a:srgbClr val="000000"/>
                </a:solidFill>
                <a:effectLst/>
                <a:latin typeface="Consolas"/>
                <a:cs typeface="Consolas" panose="020B0609020204030204" pitchFamily="49" charset="0"/>
              </a:rPr>
              <a:t>list</a:t>
            </a:r>
            <a:r>
              <a:rPr lang="en-US" sz="1600" dirty="0" err="1">
                <a:latin typeface="Consolas"/>
                <a:cs typeface="Consolas" panose="020B0609020204030204" pitchFamily="49" charset="0"/>
              </a:rPr>
              <a:t>.get</a:t>
            </a:r>
            <a:r>
              <a:rPr lang="en-US" sz="1600" dirty="0">
                <a:latin typeface="Consolas"/>
                <a:cs typeface="Consolas" panose="020B0609020204030204" pitchFamily="49" charset="0"/>
              </a:rPr>
              <a:t>(</a:t>
            </a:r>
            <a:r>
              <a:rPr lang="en-US" sz="1600" dirty="0">
                <a:solidFill>
                  <a:srgbClr val="1750EB"/>
                </a:solidFill>
                <a:latin typeface="Consolas"/>
                <a:cs typeface="Consolas" panose="020B0609020204030204" pitchFamily="49" charset="0"/>
              </a:rPr>
              <a:t>2</a:t>
            </a:r>
            <a:r>
              <a:rPr lang="en-US" sz="1600" dirty="0">
                <a:latin typeface="Consolas"/>
                <a:cs typeface="Consolas" panose="020B0609020204030204" pitchFamily="49" charset="0"/>
              </a:rPr>
              <a:t>));		// FALSE!! </a:t>
            </a:r>
            <a:br>
              <a:rPr lang="en-US" sz="1600" dirty="0">
                <a:latin typeface="Consolas" panose="020B0609020204030204" pitchFamily="49" charset="0"/>
                <a:cs typeface="Consolas" panose="020B0609020204030204" pitchFamily="49" charset="0"/>
              </a:rPr>
            </a:br>
            <a:r>
              <a:rPr lang="en-US" sz="1600" dirty="0">
                <a:latin typeface="Consolas"/>
                <a:cs typeface="Consolas" panose="020B0609020204030204" pitchFamily="49" charset="0"/>
              </a:rPr>
              <a:t>    }</a:t>
            </a:r>
            <a:br>
              <a:rPr lang="en-US" sz="1600" dirty="0">
                <a:latin typeface="Consolas" panose="020B0609020204030204" pitchFamily="49" charset="0"/>
                <a:cs typeface="Consolas" panose="020B0609020204030204" pitchFamily="49" charset="0"/>
              </a:rPr>
            </a:br>
            <a:r>
              <a:rPr lang="en-US" sz="1600" dirty="0">
                <a:latin typeface="Consolas"/>
                <a:cs typeface="Consolas" panose="020B0609020204030204" pitchFamily="49" charset="0"/>
              </a:rPr>
              <a:t>}</a:t>
            </a:r>
          </a:p>
        </p:txBody>
      </p:sp>
    </p:spTree>
    <p:extLst>
      <p:ext uri="{BB962C8B-B14F-4D97-AF65-F5344CB8AC3E}">
        <p14:creationId xmlns:p14="http://schemas.microsoft.com/office/powerpoint/2010/main" val="37979160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CDAD1-364B-4654-916E-ADFC0A62A3B9}"/>
              </a:ext>
            </a:extLst>
          </p:cNvPr>
          <p:cNvSpPr>
            <a:spLocks noGrp="1"/>
          </p:cNvSpPr>
          <p:nvPr>
            <p:ph type="title"/>
          </p:nvPr>
        </p:nvSpPr>
        <p:spPr/>
        <p:txBody>
          <a:bodyPr/>
          <a:lstStyle/>
          <a:p>
            <a:r>
              <a:rPr lang="en-US"/>
              <a:t>JUnit Testing</a:t>
            </a:r>
          </a:p>
        </p:txBody>
      </p:sp>
      <p:sp>
        <p:nvSpPr>
          <p:cNvPr id="4" name="TextBox 3">
            <a:extLst>
              <a:ext uri="{FF2B5EF4-FFF2-40B4-BE49-F238E27FC236}">
                <a16:creationId xmlns:a16="http://schemas.microsoft.com/office/drawing/2014/main" id="{65914BDF-7BA5-9AFF-504A-0058DF17B3AC}"/>
              </a:ext>
            </a:extLst>
          </p:cNvPr>
          <p:cNvSpPr txBox="1"/>
          <p:nvPr/>
        </p:nvSpPr>
        <p:spPr>
          <a:xfrm>
            <a:off x="838200" y="1361440"/>
            <a:ext cx="10246360" cy="4031873"/>
          </a:xfrm>
          <a:prstGeom prst="rect">
            <a:avLst/>
          </a:prstGeom>
          <a:solidFill>
            <a:schemeClr val="bg1">
              <a:lumMod val="95000"/>
            </a:schemeClr>
          </a:solidFill>
          <a:ln>
            <a:solidFill>
              <a:schemeClr val="tx1"/>
            </a:solidFill>
          </a:ln>
        </p:spPr>
        <p:txBody>
          <a:bodyPr wrap="square" lIns="91440" tIns="45720" rIns="91440" bIns="45720" rtlCol="0" anchor="t">
            <a:spAutoFit/>
          </a:bodyPr>
          <a:lstStyle/>
          <a:p>
            <a:r>
              <a:rPr lang="en-US" sz="1600" dirty="0">
                <a:solidFill>
                  <a:srgbClr val="0033B3"/>
                </a:solidFill>
                <a:effectLst/>
                <a:latin typeface="Consolas" panose="020B0609020204030204" pitchFamily="49" charset="0"/>
                <a:cs typeface="Consolas" panose="020B0609020204030204" pitchFamily="49" charset="0"/>
              </a:rPr>
              <a:t>import </a:t>
            </a:r>
            <a:r>
              <a:rPr lang="en-US" sz="1600" dirty="0" err="1">
                <a:solidFill>
                  <a:srgbClr val="000000"/>
                </a:solidFill>
                <a:effectLst/>
                <a:latin typeface="Consolas" panose="020B0609020204030204" pitchFamily="49" charset="0"/>
                <a:cs typeface="Consolas" panose="020B0609020204030204" pitchFamily="49" charset="0"/>
              </a:rPr>
              <a:t>org.</a:t>
            </a:r>
            <a:r>
              <a:rPr lang="en-US" sz="1600" dirty="0" err="1">
                <a:latin typeface="Consolas" panose="020B0609020204030204" pitchFamily="49" charset="0"/>
                <a:cs typeface="Consolas" panose="020B0609020204030204" pitchFamily="49" charset="0"/>
              </a:rPr>
              <a:t>junit.jupiter.api</a:t>
            </a:r>
            <a:r>
              <a:rPr lang="en-US" sz="1600" dirty="0">
                <a:latin typeface="Consolas" panose="020B0609020204030204" pitchFamily="49" charset="0"/>
                <a:cs typeface="Consolas" panose="020B0609020204030204" pitchFamily="49" charset="0"/>
              </a:rPr>
              <a:t>.*; </a:t>
            </a:r>
          </a:p>
          <a:p>
            <a:r>
              <a:rPr lang="en-US" sz="1600" dirty="0">
                <a:solidFill>
                  <a:srgbClr val="0033B3"/>
                </a:solidFill>
                <a:effectLst/>
                <a:latin typeface="Consolas" panose="020B0609020204030204" pitchFamily="49" charset="0"/>
                <a:cs typeface="Consolas" panose="020B0609020204030204" pitchFamily="49" charset="0"/>
              </a:rPr>
              <a:t>import static </a:t>
            </a:r>
            <a:r>
              <a:rPr lang="en-US" sz="1600" dirty="0" err="1">
                <a:solidFill>
                  <a:srgbClr val="000000"/>
                </a:solidFill>
                <a:effectLst/>
                <a:latin typeface="Consolas" panose="020B0609020204030204" pitchFamily="49" charset="0"/>
                <a:cs typeface="Consolas" panose="020B0609020204030204" pitchFamily="49" charset="0"/>
              </a:rPr>
              <a:t>org.</a:t>
            </a:r>
            <a:r>
              <a:rPr lang="en-US" sz="1600" dirty="0" err="1">
                <a:latin typeface="Consolas" panose="020B0609020204030204" pitchFamily="49" charset="0"/>
                <a:cs typeface="Consolas" panose="020B0609020204030204" pitchFamily="49" charset="0"/>
              </a:rPr>
              <a:t>junit.jupiter.api.Assertions</a:t>
            </a:r>
            <a:r>
              <a:rPr lang="en-US" sz="1600" dirty="0">
                <a:latin typeface="Consolas" panose="020B0609020204030204" pitchFamily="49" charset="0"/>
                <a:cs typeface="Consolas" panose="020B0609020204030204" pitchFamily="49" charset="0"/>
              </a:rPr>
              <a:t>.*;</a:t>
            </a:r>
          </a:p>
          <a:p>
            <a:r>
              <a:rPr lang="en-US" sz="1600" dirty="0">
                <a:solidFill>
                  <a:srgbClr val="0033B3"/>
                </a:solidFill>
                <a:effectLst/>
                <a:latin typeface="Consolas"/>
                <a:cs typeface="Consolas" panose="020B0609020204030204" pitchFamily="49" charset="0"/>
              </a:rPr>
              <a:t>import </a:t>
            </a:r>
            <a:r>
              <a:rPr lang="en-US" sz="1600" dirty="0" err="1">
                <a:solidFill>
                  <a:srgbClr val="000000"/>
                </a:solidFill>
                <a:effectLst/>
                <a:latin typeface="Consolas"/>
                <a:cs typeface="Consolas" panose="020B0609020204030204" pitchFamily="49" charset="0"/>
              </a:rPr>
              <a:t>java.util</a:t>
            </a:r>
            <a:r>
              <a:rPr lang="en-US" sz="1600" dirty="0">
                <a:solidFill>
                  <a:srgbClr val="000000"/>
                </a:solidFill>
                <a:effectLst/>
                <a:latin typeface="Consolas"/>
                <a:cs typeface="Consolas" panose="020B0609020204030204" pitchFamily="49" charset="0"/>
              </a:rPr>
              <a:t>.</a:t>
            </a:r>
            <a:r>
              <a:rPr lang="en-US" sz="1600" dirty="0">
                <a:latin typeface="Consolas"/>
                <a:cs typeface="Consolas" panose="020B0609020204030204" pitchFamily="49" charset="0"/>
              </a:rPr>
              <a:t>*;</a:t>
            </a:r>
            <a:br>
              <a:rPr lang="en-US" sz="1600" dirty="0">
                <a:latin typeface="Consolas" panose="020B0609020204030204" pitchFamily="49" charset="0"/>
                <a:cs typeface="Consolas" panose="020B0609020204030204" pitchFamily="49" charset="0"/>
              </a:rPr>
            </a:br>
            <a:br>
              <a:rPr lang="en-US" sz="1600" dirty="0">
                <a:latin typeface="Consolas" panose="020B0609020204030204" pitchFamily="49" charset="0"/>
                <a:cs typeface="Consolas" panose="020B0609020204030204" pitchFamily="49" charset="0"/>
              </a:rPr>
            </a:br>
            <a:r>
              <a:rPr lang="en-US" sz="1600" dirty="0">
                <a:solidFill>
                  <a:srgbClr val="0033B3"/>
                </a:solidFill>
                <a:effectLst/>
                <a:latin typeface="Consolas"/>
                <a:cs typeface="Consolas" panose="020B0609020204030204" pitchFamily="49" charset="0"/>
              </a:rPr>
              <a:t>public class </a:t>
            </a:r>
            <a:r>
              <a:rPr lang="en-US" sz="1600" dirty="0" err="1">
                <a:solidFill>
                  <a:srgbClr val="000000"/>
                </a:solidFill>
                <a:effectLst/>
                <a:latin typeface="Consolas"/>
                <a:cs typeface="Consolas" panose="020B0609020204030204" pitchFamily="49" charset="0"/>
              </a:rPr>
              <a:t>ArrayListTest</a:t>
            </a:r>
            <a:r>
              <a:rPr lang="en-US" sz="1600" dirty="0">
                <a:solidFill>
                  <a:srgbClr val="000000"/>
                </a:solidFill>
                <a:effectLst/>
                <a:latin typeface="Consolas"/>
                <a:cs typeface="Consolas" panose="020B0609020204030204" pitchFamily="49" charset="0"/>
              </a:rPr>
              <a:t> </a:t>
            </a:r>
            <a:r>
              <a:rPr lang="en-US" sz="1600" dirty="0">
                <a:latin typeface="Consolas"/>
                <a:cs typeface="Consolas" panose="020B0609020204030204" pitchFamily="49" charset="0"/>
              </a:rPr>
              <a:t>{</a:t>
            </a:r>
            <a:br>
              <a:rPr lang="en-US" sz="1600" dirty="0">
                <a:latin typeface="Consolas" panose="020B0609020204030204" pitchFamily="49" charset="0"/>
                <a:cs typeface="Consolas" panose="020B0609020204030204" pitchFamily="49" charset="0"/>
              </a:rPr>
            </a:br>
            <a:r>
              <a:rPr lang="en-US" sz="1600" dirty="0">
                <a:latin typeface="Consolas"/>
                <a:cs typeface="Consolas" panose="020B0609020204030204" pitchFamily="49" charset="0"/>
              </a:rPr>
              <a:t>    @Test</a:t>
            </a:r>
            <a:br>
              <a:rPr lang="en-US" sz="1600" dirty="0">
                <a:latin typeface="Consolas" panose="020B0609020204030204" pitchFamily="49" charset="0"/>
                <a:cs typeface="Consolas" panose="020B0609020204030204" pitchFamily="49" charset="0"/>
              </a:rPr>
            </a:br>
            <a:r>
              <a:rPr lang="en-US" sz="1600" dirty="0">
                <a:latin typeface="Consolas"/>
                <a:cs typeface="Consolas" panose="020B0609020204030204" pitchFamily="49" charset="0"/>
              </a:rPr>
              <a:t>    </a:t>
            </a:r>
            <a:r>
              <a:rPr lang="en-US" sz="1600" dirty="0">
                <a:solidFill>
                  <a:srgbClr val="0033B3"/>
                </a:solidFill>
                <a:effectLst/>
                <a:latin typeface="Consolas"/>
                <a:cs typeface="Consolas" panose="020B0609020204030204" pitchFamily="49" charset="0"/>
              </a:rPr>
              <a:t>public void </a:t>
            </a:r>
            <a:r>
              <a:rPr lang="en-US" sz="1600" dirty="0" err="1">
                <a:solidFill>
                  <a:srgbClr val="00627A"/>
                </a:solidFill>
                <a:effectLst/>
                <a:latin typeface="Consolas"/>
                <a:cs typeface="Consolas" panose="020B0609020204030204" pitchFamily="49" charset="0"/>
              </a:rPr>
              <a:t>testAddAndGet</a:t>
            </a:r>
            <a:r>
              <a:rPr lang="en-US" sz="1600" dirty="0">
                <a:latin typeface="Consolas"/>
                <a:cs typeface="Consolas" panose="020B0609020204030204" pitchFamily="49" charset="0"/>
              </a:rPr>
              <a:t>() {</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a:solidFill>
                  <a:srgbClr val="000000"/>
                </a:solidFill>
                <a:effectLst/>
                <a:latin typeface="Consolas" panose="020B0609020204030204" pitchFamily="49" charset="0"/>
                <a:cs typeface="Consolas" panose="020B0609020204030204" pitchFamily="49" charset="0"/>
              </a:rPr>
              <a:t>List</a:t>
            </a:r>
            <a:r>
              <a:rPr lang="en-US" sz="1600" dirty="0">
                <a:latin typeface="Consolas" panose="020B0609020204030204" pitchFamily="49" charset="0"/>
                <a:cs typeface="Consolas" panose="020B0609020204030204" pitchFamily="49" charset="0"/>
              </a:rPr>
              <a:t>&lt;</a:t>
            </a:r>
            <a:r>
              <a:rPr lang="en-US" sz="1600" dirty="0">
                <a:solidFill>
                  <a:srgbClr val="000000"/>
                </a:solidFill>
                <a:effectLst/>
                <a:latin typeface="Consolas" panose="020B0609020204030204" pitchFamily="49" charset="0"/>
                <a:cs typeface="Consolas" panose="020B0609020204030204" pitchFamily="49" charset="0"/>
              </a:rPr>
              <a:t>String</a:t>
            </a:r>
            <a:r>
              <a:rPr lang="en-US" sz="1600" dirty="0">
                <a:latin typeface="Consolas" panose="020B0609020204030204" pitchFamily="49" charset="0"/>
                <a:cs typeface="Consolas" panose="020B0609020204030204" pitchFamily="49" charset="0"/>
              </a:rPr>
              <a:t>&gt; </a:t>
            </a:r>
            <a:r>
              <a:rPr lang="en-US" sz="1600" dirty="0">
                <a:solidFill>
                  <a:srgbClr val="000000"/>
                </a:solidFill>
                <a:effectLst/>
                <a:latin typeface="Consolas" panose="020B0609020204030204" pitchFamily="49" charset="0"/>
                <a:cs typeface="Consolas" panose="020B0609020204030204" pitchFamily="49" charset="0"/>
              </a:rPr>
              <a:t>list </a:t>
            </a:r>
            <a:r>
              <a:rPr lang="en-US" sz="1600" dirty="0">
                <a:latin typeface="Consolas" panose="020B0609020204030204" pitchFamily="49" charset="0"/>
                <a:cs typeface="Consolas" panose="020B0609020204030204" pitchFamily="49" charset="0"/>
              </a:rPr>
              <a:t>= </a:t>
            </a:r>
            <a:r>
              <a:rPr lang="en-US" sz="1600" dirty="0">
                <a:solidFill>
                  <a:srgbClr val="0033B3"/>
                </a:solidFill>
                <a:effectLst/>
                <a:latin typeface="Consolas" panose="020B0609020204030204" pitchFamily="49" charset="0"/>
                <a:cs typeface="Consolas" panose="020B0609020204030204" pitchFamily="49" charset="0"/>
              </a:rPr>
              <a:t>new </a:t>
            </a:r>
            <a:r>
              <a:rPr lang="en-US" sz="1600" dirty="0" err="1">
                <a:latin typeface="Consolas" panose="020B0609020204030204" pitchFamily="49" charset="0"/>
                <a:cs typeface="Consolas" panose="020B0609020204030204" pitchFamily="49" charset="0"/>
              </a:rPr>
              <a:t>ArrayList</a:t>
            </a:r>
            <a:r>
              <a:rPr lang="en-US" sz="1600" dirty="0">
                <a:latin typeface="Consolas" panose="020B0609020204030204" pitchFamily="49" charset="0"/>
                <a:cs typeface="Consolas" panose="020B0609020204030204" pitchFamily="49" charset="0"/>
              </a:rPr>
              <a:t>&lt;&gt;();</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err="1">
                <a:solidFill>
                  <a:srgbClr val="000000"/>
                </a:solidFill>
                <a:effectLst/>
                <a:latin typeface="Consolas" panose="020B0609020204030204" pitchFamily="49" charset="0"/>
                <a:cs typeface="Consolas" panose="020B0609020204030204" pitchFamily="49" charset="0"/>
              </a:rPr>
              <a:t>list</a:t>
            </a:r>
            <a:r>
              <a:rPr lang="en-US" sz="1600" dirty="0" err="1">
                <a:latin typeface="Consolas" panose="020B0609020204030204" pitchFamily="49" charset="0"/>
                <a:cs typeface="Consolas" panose="020B0609020204030204" pitchFamily="49" charset="0"/>
              </a:rPr>
              <a:t>.add</a:t>
            </a:r>
            <a:r>
              <a:rPr lang="en-US" sz="1600" dirty="0">
                <a:latin typeface="Consolas" panose="020B0609020204030204" pitchFamily="49" charset="0"/>
                <a:cs typeface="Consolas" panose="020B0609020204030204" pitchFamily="49" charset="0"/>
              </a:rPr>
              <a:t>(</a:t>
            </a:r>
            <a:r>
              <a:rPr lang="en-US" sz="1600" dirty="0">
                <a:solidFill>
                  <a:srgbClr val="067D17"/>
                </a:solidFill>
                <a:effectLst/>
                <a:latin typeface="Consolas" panose="020B0609020204030204" pitchFamily="49" charset="0"/>
                <a:cs typeface="Consolas" panose="020B0609020204030204" pitchFamily="49" charset="0"/>
              </a:rPr>
              <a:t>“Nicole"</a:t>
            </a:r>
            <a:r>
              <a:rPr lang="en-US" sz="1600" dirty="0">
                <a:latin typeface="Consolas" panose="020B0609020204030204" pitchFamily="49" charset="0"/>
                <a:cs typeface="Consolas" panose="020B0609020204030204" pitchFamily="49" charset="0"/>
              </a:rPr>
              <a:t>);</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err="1">
                <a:solidFill>
                  <a:srgbClr val="000000"/>
                </a:solidFill>
                <a:effectLst/>
                <a:latin typeface="Consolas" panose="020B0609020204030204" pitchFamily="49" charset="0"/>
                <a:cs typeface="Consolas" panose="020B0609020204030204" pitchFamily="49" charset="0"/>
              </a:rPr>
              <a:t>list</a:t>
            </a:r>
            <a:r>
              <a:rPr lang="en-US" sz="1600" dirty="0" err="1">
                <a:latin typeface="Consolas" panose="020B0609020204030204" pitchFamily="49" charset="0"/>
                <a:cs typeface="Consolas" panose="020B0609020204030204" pitchFamily="49" charset="0"/>
              </a:rPr>
              <a:t>.add</a:t>
            </a:r>
            <a:r>
              <a:rPr lang="en-US" sz="1600" dirty="0">
                <a:latin typeface="Consolas" panose="020B0609020204030204" pitchFamily="49" charset="0"/>
                <a:cs typeface="Consolas" panose="020B0609020204030204" pitchFamily="49" charset="0"/>
              </a:rPr>
              <a:t>(</a:t>
            </a:r>
            <a:r>
              <a:rPr lang="en-US" sz="1600" dirty="0">
                <a:solidFill>
                  <a:srgbClr val="067D17"/>
                </a:solidFill>
                <a:effectLst/>
                <a:latin typeface="Consolas" panose="020B0609020204030204" pitchFamily="49" charset="0"/>
                <a:cs typeface="Consolas" panose="020B0609020204030204" pitchFamily="49" charset="0"/>
              </a:rPr>
              <a:t>“Dani"</a:t>
            </a:r>
            <a:r>
              <a:rPr lang="en-US" sz="1600" dirty="0">
                <a:latin typeface="Consolas" panose="020B0609020204030204" pitchFamily="49" charset="0"/>
                <a:cs typeface="Consolas" panose="020B0609020204030204" pitchFamily="49" charset="0"/>
              </a:rPr>
              <a:t>);</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err="1">
                <a:solidFill>
                  <a:srgbClr val="000000"/>
                </a:solidFill>
                <a:effectLst/>
                <a:latin typeface="Consolas" panose="020B0609020204030204" pitchFamily="49" charset="0"/>
                <a:cs typeface="Consolas" panose="020B0609020204030204" pitchFamily="49" charset="0"/>
              </a:rPr>
              <a:t>list</a:t>
            </a:r>
            <a:r>
              <a:rPr lang="en-US" sz="1600" dirty="0" err="1">
                <a:latin typeface="Consolas" panose="020B0609020204030204" pitchFamily="49" charset="0"/>
                <a:cs typeface="Consolas" panose="020B0609020204030204" pitchFamily="49" charset="0"/>
              </a:rPr>
              <a:t>.add</a:t>
            </a:r>
            <a:r>
              <a:rPr lang="en-US" sz="1600" dirty="0">
                <a:latin typeface="Consolas" panose="020B0609020204030204" pitchFamily="49" charset="0"/>
                <a:cs typeface="Consolas" panose="020B0609020204030204" pitchFamily="49" charset="0"/>
              </a:rPr>
              <a:t>(</a:t>
            </a:r>
            <a:r>
              <a:rPr lang="en-US" sz="1600" dirty="0">
                <a:solidFill>
                  <a:srgbClr val="067D17"/>
                </a:solidFill>
                <a:effectLst/>
                <a:latin typeface="Consolas" panose="020B0609020204030204" pitchFamily="49" charset="0"/>
                <a:cs typeface="Consolas" panose="020B0609020204030204" pitchFamily="49" charset="0"/>
              </a:rPr>
              <a:t>“Cady"</a:t>
            </a:r>
            <a:r>
              <a:rPr lang="en-US" sz="1600" dirty="0">
                <a:latin typeface="Consolas" panose="020B0609020204030204" pitchFamily="49" charset="0"/>
                <a:cs typeface="Consolas" panose="020B0609020204030204" pitchFamily="49" charset="0"/>
              </a:rPr>
              <a:t>);</a:t>
            </a:r>
            <a:br>
              <a:rPr lang="en-US" sz="1600" dirty="0">
                <a:latin typeface="Consolas" panose="020B0609020204030204" pitchFamily="49" charset="0"/>
                <a:cs typeface="Consolas" panose="020B0609020204030204" pitchFamily="49" charset="0"/>
              </a:rPr>
            </a:b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err="1">
                <a:latin typeface="Consolas" panose="020B0609020204030204" pitchFamily="49" charset="0"/>
                <a:cs typeface="Consolas" panose="020B0609020204030204" pitchFamily="49" charset="0"/>
              </a:rPr>
              <a:t>assertEquals</a:t>
            </a:r>
            <a:r>
              <a:rPr lang="en-US" sz="1600" dirty="0">
                <a:latin typeface="Consolas" panose="020B0609020204030204" pitchFamily="49" charset="0"/>
                <a:cs typeface="Consolas" panose="020B0609020204030204" pitchFamily="49" charset="0"/>
              </a:rPr>
              <a:t>(</a:t>
            </a:r>
            <a:r>
              <a:rPr lang="en-US" sz="1600" dirty="0">
                <a:solidFill>
                  <a:srgbClr val="067D17"/>
                </a:solidFill>
                <a:effectLst/>
                <a:latin typeface="Consolas" panose="020B0609020204030204" pitchFamily="49" charset="0"/>
                <a:cs typeface="Consolas" panose="020B0609020204030204" pitchFamily="49" charset="0"/>
              </a:rPr>
              <a:t>“</a:t>
            </a:r>
            <a:r>
              <a:rPr lang="en-US" sz="1600" dirty="0">
                <a:solidFill>
                  <a:srgbClr val="067D17"/>
                </a:solidFill>
                <a:latin typeface="Consolas" panose="020B0609020204030204" pitchFamily="49" charset="0"/>
                <a:cs typeface="Consolas" panose="020B0609020204030204" pitchFamily="49" charset="0"/>
              </a:rPr>
              <a:t>Nicole</a:t>
            </a:r>
            <a:r>
              <a:rPr lang="en-US" sz="1600" dirty="0">
                <a:solidFill>
                  <a:srgbClr val="067D17"/>
                </a:solidFill>
                <a:effectLst/>
                <a:latin typeface="Consolas" panose="020B0609020204030204" pitchFamily="49" charset="0"/>
                <a:cs typeface="Consolas" panose="020B0609020204030204" pitchFamily="49" charset="0"/>
              </a:rPr>
              <a:t>"</a:t>
            </a:r>
            <a:r>
              <a:rPr lang="en-US" sz="1600" dirty="0">
                <a:latin typeface="Consolas" panose="020B0609020204030204" pitchFamily="49" charset="0"/>
                <a:cs typeface="Consolas" panose="020B0609020204030204" pitchFamily="49" charset="0"/>
              </a:rPr>
              <a:t>, </a:t>
            </a:r>
            <a:r>
              <a:rPr lang="en-US" sz="1600" dirty="0" err="1">
                <a:solidFill>
                  <a:srgbClr val="000000"/>
                </a:solidFill>
                <a:effectLst/>
                <a:latin typeface="Consolas" panose="020B0609020204030204" pitchFamily="49" charset="0"/>
                <a:cs typeface="Consolas" panose="020B0609020204030204" pitchFamily="49" charset="0"/>
              </a:rPr>
              <a:t>list</a:t>
            </a:r>
            <a:r>
              <a:rPr lang="en-US" sz="1600" dirty="0" err="1">
                <a:latin typeface="Consolas" panose="020B0609020204030204" pitchFamily="49" charset="0"/>
                <a:cs typeface="Consolas" panose="020B0609020204030204" pitchFamily="49" charset="0"/>
              </a:rPr>
              <a:t>.get</a:t>
            </a:r>
            <a:r>
              <a:rPr lang="en-US" sz="1600" dirty="0">
                <a:latin typeface="Consolas" panose="020B0609020204030204" pitchFamily="49" charset="0"/>
                <a:cs typeface="Consolas" panose="020B0609020204030204" pitchFamily="49" charset="0"/>
              </a:rPr>
              <a:t>(</a:t>
            </a:r>
            <a:r>
              <a:rPr lang="en-US" sz="1600" dirty="0">
                <a:solidFill>
                  <a:srgbClr val="1750EB"/>
                </a:solidFill>
                <a:effectLst/>
                <a:latin typeface="Consolas" panose="020B0609020204030204" pitchFamily="49" charset="0"/>
                <a:cs typeface="Consolas" panose="020B0609020204030204" pitchFamily="49" charset="0"/>
              </a:rPr>
              <a:t>0</a:t>
            </a:r>
            <a:r>
              <a:rPr lang="en-US" sz="1600" dirty="0">
                <a:latin typeface="Consolas" panose="020B0609020204030204" pitchFamily="49" charset="0"/>
                <a:cs typeface="Consolas" panose="020B0609020204030204" pitchFamily="49" charset="0"/>
              </a:rPr>
              <a:t>)); </a:t>
            </a:r>
            <a:br>
              <a:rPr lang="en-US" sz="1600" dirty="0">
                <a:latin typeface="Consolas" panose="020B0609020204030204" pitchFamily="49" charset="0"/>
                <a:cs typeface="Consolas" panose="020B0609020204030204" pitchFamily="49" charset="0"/>
              </a:rPr>
            </a:br>
            <a:r>
              <a:rPr lang="en-US" sz="1600" dirty="0">
                <a:latin typeface="Consolas"/>
                <a:cs typeface="Consolas" panose="020B0609020204030204" pitchFamily="49" charset="0"/>
              </a:rPr>
              <a:t>        </a:t>
            </a:r>
            <a:r>
              <a:rPr lang="en-US" sz="1600" dirty="0" err="1">
                <a:latin typeface="Consolas"/>
                <a:cs typeface="Consolas" panose="020B0609020204030204" pitchFamily="49" charset="0"/>
              </a:rPr>
              <a:t>assertEquals</a:t>
            </a:r>
            <a:r>
              <a:rPr lang="en-US" sz="1600" dirty="0">
                <a:latin typeface="Consolas"/>
                <a:cs typeface="Consolas" panose="020B0609020204030204" pitchFamily="49" charset="0"/>
              </a:rPr>
              <a:t>(</a:t>
            </a:r>
            <a:r>
              <a:rPr lang="en-US" sz="1600" dirty="0">
                <a:solidFill>
                  <a:srgbClr val="067D17"/>
                </a:solidFill>
                <a:effectLst/>
                <a:latin typeface="Consolas"/>
                <a:cs typeface="Consolas" panose="020B0609020204030204" pitchFamily="49" charset="0"/>
              </a:rPr>
              <a:t>“Cady"</a:t>
            </a:r>
            <a:r>
              <a:rPr lang="en-US" sz="1600" dirty="0">
                <a:latin typeface="Consolas"/>
                <a:cs typeface="Consolas" panose="020B0609020204030204" pitchFamily="49" charset="0"/>
              </a:rPr>
              <a:t>, </a:t>
            </a:r>
            <a:r>
              <a:rPr lang="en-US" sz="1600" dirty="0" err="1">
                <a:solidFill>
                  <a:srgbClr val="000000"/>
                </a:solidFill>
                <a:effectLst/>
                <a:latin typeface="Consolas"/>
                <a:cs typeface="Consolas" panose="020B0609020204030204" pitchFamily="49" charset="0"/>
              </a:rPr>
              <a:t>list</a:t>
            </a:r>
            <a:r>
              <a:rPr lang="en-US" sz="1600" dirty="0" err="1">
                <a:latin typeface="Consolas"/>
                <a:cs typeface="Consolas" panose="020B0609020204030204" pitchFamily="49" charset="0"/>
              </a:rPr>
              <a:t>.get</a:t>
            </a:r>
            <a:r>
              <a:rPr lang="en-US" sz="1600" dirty="0">
                <a:latin typeface="Consolas"/>
                <a:cs typeface="Consolas" panose="020B0609020204030204" pitchFamily="49" charset="0"/>
              </a:rPr>
              <a:t>(</a:t>
            </a:r>
            <a:r>
              <a:rPr lang="en-US" sz="1600" dirty="0">
                <a:solidFill>
                  <a:srgbClr val="1750EB"/>
                </a:solidFill>
                <a:latin typeface="Consolas"/>
                <a:cs typeface="Consolas" panose="020B0609020204030204" pitchFamily="49" charset="0"/>
              </a:rPr>
              <a:t>2</a:t>
            </a:r>
            <a:r>
              <a:rPr lang="en-US" sz="1600" dirty="0">
                <a:latin typeface="Consolas"/>
                <a:cs typeface="Consolas" panose="020B0609020204030204" pitchFamily="49" charset="0"/>
              </a:rPr>
              <a:t>));		</a:t>
            </a:r>
            <a:br>
              <a:rPr lang="en-US" sz="1600" dirty="0">
                <a:latin typeface="Consolas" panose="020B0609020204030204" pitchFamily="49" charset="0"/>
                <a:cs typeface="Consolas" panose="020B0609020204030204" pitchFamily="49" charset="0"/>
              </a:rPr>
            </a:br>
            <a:r>
              <a:rPr lang="en-US" sz="1600" dirty="0">
                <a:latin typeface="Consolas"/>
                <a:cs typeface="Consolas" panose="020B0609020204030204" pitchFamily="49" charset="0"/>
              </a:rPr>
              <a:t>    }</a:t>
            </a:r>
            <a:br>
              <a:rPr lang="en-US" sz="1600" dirty="0">
                <a:latin typeface="Consolas" panose="020B0609020204030204" pitchFamily="49" charset="0"/>
                <a:cs typeface="Consolas" panose="020B0609020204030204" pitchFamily="49" charset="0"/>
              </a:rPr>
            </a:br>
            <a:r>
              <a:rPr lang="en-US" sz="1600" dirty="0">
                <a:latin typeface="Consolas"/>
                <a:cs typeface="Consolas" panose="020B0609020204030204" pitchFamily="49" charset="0"/>
              </a:rPr>
              <a:t>}</a:t>
            </a:r>
          </a:p>
        </p:txBody>
      </p:sp>
    </p:spTree>
    <p:extLst>
      <p:ext uri="{BB962C8B-B14F-4D97-AF65-F5344CB8AC3E}">
        <p14:creationId xmlns:p14="http://schemas.microsoft.com/office/powerpoint/2010/main" val="27522878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CDAD1-364B-4654-916E-ADFC0A62A3B9}"/>
              </a:ext>
            </a:extLst>
          </p:cNvPr>
          <p:cNvSpPr>
            <a:spLocks noGrp="1"/>
          </p:cNvSpPr>
          <p:nvPr>
            <p:ph type="title"/>
          </p:nvPr>
        </p:nvSpPr>
        <p:spPr/>
        <p:txBody>
          <a:bodyPr/>
          <a:lstStyle/>
          <a:p>
            <a:r>
              <a:rPr lang="en-US"/>
              <a:t>JUnit Testing</a:t>
            </a:r>
          </a:p>
        </p:txBody>
      </p:sp>
      <p:sp>
        <p:nvSpPr>
          <p:cNvPr id="4" name="TextBox 3">
            <a:extLst>
              <a:ext uri="{FF2B5EF4-FFF2-40B4-BE49-F238E27FC236}">
                <a16:creationId xmlns:a16="http://schemas.microsoft.com/office/drawing/2014/main" id="{65914BDF-7BA5-9AFF-504A-0058DF17B3AC}"/>
              </a:ext>
            </a:extLst>
          </p:cNvPr>
          <p:cNvSpPr txBox="1"/>
          <p:nvPr/>
        </p:nvSpPr>
        <p:spPr>
          <a:xfrm>
            <a:off x="838200" y="1361440"/>
            <a:ext cx="10246360" cy="4031873"/>
          </a:xfrm>
          <a:prstGeom prst="rect">
            <a:avLst/>
          </a:prstGeom>
          <a:solidFill>
            <a:schemeClr val="bg1">
              <a:lumMod val="95000"/>
            </a:schemeClr>
          </a:solidFill>
          <a:ln>
            <a:solidFill>
              <a:schemeClr val="tx1"/>
            </a:solidFill>
          </a:ln>
        </p:spPr>
        <p:txBody>
          <a:bodyPr wrap="square" rtlCol="0">
            <a:spAutoFit/>
          </a:bodyPr>
          <a:lstStyle/>
          <a:p>
            <a:r>
              <a:rPr lang="en-US" sz="1600" dirty="0">
                <a:solidFill>
                  <a:srgbClr val="0033B3"/>
                </a:solidFill>
                <a:effectLst/>
                <a:latin typeface="Consolas" panose="020B0609020204030204" pitchFamily="49" charset="0"/>
                <a:cs typeface="Consolas" panose="020B0609020204030204" pitchFamily="49" charset="0"/>
              </a:rPr>
              <a:t>import </a:t>
            </a:r>
            <a:r>
              <a:rPr lang="en-US" sz="1600" dirty="0" err="1">
                <a:solidFill>
                  <a:srgbClr val="000000"/>
                </a:solidFill>
                <a:effectLst/>
                <a:latin typeface="Consolas" panose="020B0609020204030204" pitchFamily="49" charset="0"/>
                <a:cs typeface="Consolas" panose="020B0609020204030204" pitchFamily="49" charset="0"/>
              </a:rPr>
              <a:t>org.</a:t>
            </a:r>
            <a:r>
              <a:rPr lang="en-US" sz="1600" dirty="0" err="1">
                <a:latin typeface="Consolas" panose="020B0609020204030204" pitchFamily="49" charset="0"/>
                <a:cs typeface="Consolas" panose="020B0609020204030204" pitchFamily="49" charset="0"/>
              </a:rPr>
              <a:t>junit.jupiter.api</a:t>
            </a:r>
            <a:r>
              <a:rPr lang="en-US" sz="1600" dirty="0">
                <a:latin typeface="Consolas" panose="020B0609020204030204" pitchFamily="49" charset="0"/>
                <a:cs typeface="Consolas" panose="020B0609020204030204" pitchFamily="49" charset="0"/>
              </a:rPr>
              <a:t>.*; </a:t>
            </a:r>
          </a:p>
          <a:p>
            <a:r>
              <a:rPr lang="en-US" sz="1600" dirty="0">
                <a:solidFill>
                  <a:srgbClr val="0033B3"/>
                </a:solidFill>
                <a:effectLst/>
                <a:latin typeface="Consolas" panose="020B0609020204030204" pitchFamily="49" charset="0"/>
                <a:cs typeface="Consolas" panose="020B0609020204030204" pitchFamily="49" charset="0"/>
              </a:rPr>
              <a:t>import static </a:t>
            </a:r>
            <a:r>
              <a:rPr lang="en-US" sz="1600" dirty="0" err="1">
                <a:solidFill>
                  <a:srgbClr val="000000"/>
                </a:solidFill>
                <a:effectLst/>
                <a:latin typeface="Consolas" panose="020B0609020204030204" pitchFamily="49" charset="0"/>
                <a:cs typeface="Consolas" panose="020B0609020204030204" pitchFamily="49" charset="0"/>
              </a:rPr>
              <a:t>org.</a:t>
            </a:r>
            <a:r>
              <a:rPr lang="en-US" sz="1600" dirty="0" err="1">
                <a:latin typeface="Consolas" panose="020B0609020204030204" pitchFamily="49" charset="0"/>
                <a:cs typeface="Consolas" panose="020B0609020204030204" pitchFamily="49" charset="0"/>
              </a:rPr>
              <a:t>junit.jupiter.api.Assertions</a:t>
            </a:r>
            <a:r>
              <a:rPr lang="en-US" sz="1600" dirty="0">
                <a:latin typeface="Consolas" panose="020B0609020204030204" pitchFamily="49" charset="0"/>
                <a:cs typeface="Consolas" panose="020B0609020204030204" pitchFamily="49" charset="0"/>
              </a:rPr>
              <a:t>.*;</a:t>
            </a:r>
          </a:p>
          <a:p>
            <a:r>
              <a:rPr lang="en-US" sz="1600" dirty="0">
                <a:solidFill>
                  <a:srgbClr val="0033B3"/>
                </a:solidFill>
                <a:effectLst/>
                <a:latin typeface="Consolas" panose="020B0609020204030204" pitchFamily="49" charset="0"/>
                <a:cs typeface="Consolas" panose="020B0609020204030204" pitchFamily="49" charset="0"/>
              </a:rPr>
              <a:t>import </a:t>
            </a:r>
            <a:r>
              <a:rPr lang="en-US" sz="1600" dirty="0" err="1">
                <a:solidFill>
                  <a:srgbClr val="000000"/>
                </a:solidFill>
                <a:effectLst/>
                <a:latin typeface="Consolas" panose="020B0609020204030204" pitchFamily="49" charset="0"/>
                <a:cs typeface="Consolas" panose="020B0609020204030204" pitchFamily="49" charset="0"/>
              </a:rPr>
              <a:t>java.util</a:t>
            </a:r>
            <a:r>
              <a:rPr lang="en-US" sz="1600" dirty="0">
                <a:solidFill>
                  <a:srgbClr val="000000"/>
                </a:solidFill>
                <a:effectLst/>
                <a:latin typeface="Consolas" panose="020B0609020204030204" pitchFamily="49" charset="0"/>
                <a:cs typeface="Consolas" panose="020B0609020204030204" pitchFamily="49" charset="0"/>
              </a:rPr>
              <a:t>.</a:t>
            </a:r>
            <a:r>
              <a:rPr lang="en-US" sz="1600" dirty="0">
                <a:latin typeface="Consolas" panose="020B0609020204030204" pitchFamily="49" charset="0"/>
                <a:cs typeface="Consolas" panose="020B0609020204030204" pitchFamily="49" charset="0"/>
              </a:rPr>
              <a:t>*;</a:t>
            </a:r>
            <a:br>
              <a:rPr lang="en-US" sz="1600" dirty="0">
                <a:latin typeface="Consolas" panose="020B0609020204030204" pitchFamily="49" charset="0"/>
                <a:cs typeface="Consolas" panose="020B0609020204030204" pitchFamily="49" charset="0"/>
              </a:rPr>
            </a:br>
            <a:br>
              <a:rPr lang="en-US" sz="1600" dirty="0">
                <a:latin typeface="Consolas" panose="020B0609020204030204" pitchFamily="49" charset="0"/>
                <a:cs typeface="Consolas" panose="020B0609020204030204" pitchFamily="49" charset="0"/>
              </a:rPr>
            </a:br>
            <a:r>
              <a:rPr lang="en-US" sz="1600" dirty="0">
                <a:solidFill>
                  <a:srgbClr val="0033B3"/>
                </a:solidFill>
                <a:effectLst/>
                <a:latin typeface="Consolas" panose="020B0609020204030204" pitchFamily="49" charset="0"/>
                <a:cs typeface="Consolas" panose="020B0609020204030204" pitchFamily="49" charset="0"/>
              </a:rPr>
              <a:t>public class </a:t>
            </a:r>
            <a:r>
              <a:rPr lang="en-US" sz="1600" dirty="0" err="1">
                <a:solidFill>
                  <a:srgbClr val="000000"/>
                </a:solidFill>
                <a:effectLst/>
                <a:latin typeface="Consolas" panose="020B0609020204030204" pitchFamily="49" charset="0"/>
                <a:cs typeface="Consolas" panose="020B0609020204030204" pitchFamily="49" charset="0"/>
              </a:rPr>
              <a:t>ArrayListTest</a:t>
            </a:r>
            <a:r>
              <a:rPr lang="en-US" sz="1600" dirty="0">
                <a:solidFill>
                  <a:srgbClr val="000000"/>
                </a:solidFill>
                <a:effectLst/>
                <a:latin typeface="Consolas" panose="020B0609020204030204" pitchFamily="49" charset="0"/>
                <a:cs typeface="Consolas" panose="020B0609020204030204" pitchFamily="49" charset="0"/>
              </a:rPr>
              <a:t> </a:t>
            </a:r>
            <a:r>
              <a:rPr lang="en-US" sz="1600" dirty="0">
                <a:latin typeface="Consolas" panose="020B0609020204030204" pitchFamily="49" charset="0"/>
                <a:cs typeface="Consolas" panose="020B0609020204030204" pitchFamily="49" charset="0"/>
              </a:rPr>
              <a:t>{</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@Test</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a:solidFill>
                  <a:srgbClr val="0033B3"/>
                </a:solidFill>
                <a:effectLst/>
                <a:latin typeface="Consolas" panose="020B0609020204030204" pitchFamily="49" charset="0"/>
                <a:cs typeface="Consolas" panose="020B0609020204030204" pitchFamily="49" charset="0"/>
              </a:rPr>
              <a:t>public void </a:t>
            </a:r>
            <a:r>
              <a:rPr lang="en-US" sz="1600" dirty="0" err="1">
                <a:solidFill>
                  <a:srgbClr val="00627A"/>
                </a:solidFill>
                <a:effectLst/>
                <a:latin typeface="Consolas" panose="020B0609020204030204" pitchFamily="49" charset="0"/>
                <a:cs typeface="Consolas" panose="020B0609020204030204" pitchFamily="49" charset="0"/>
              </a:rPr>
              <a:t>testAddAndGet</a:t>
            </a:r>
            <a:r>
              <a:rPr lang="en-US" sz="1600" dirty="0">
                <a:latin typeface="Consolas" panose="020B0609020204030204" pitchFamily="49" charset="0"/>
                <a:cs typeface="Consolas" panose="020B0609020204030204" pitchFamily="49" charset="0"/>
              </a:rPr>
              <a:t>() {</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a:solidFill>
                  <a:srgbClr val="000000"/>
                </a:solidFill>
                <a:effectLst/>
                <a:latin typeface="Consolas" panose="020B0609020204030204" pitchFamily="49" charset="0"/>
                <a:cs typeface="Consolas" panose="020B0609020204030204" pitchFamily="49" charset="0"/>
              </a:rPr>
              <a:t>List</a:t>
            </a:r>
            <a:r>
              <a:rPr lang="en-US" sz="1600" dirty="0">
                <a:latin typeface="Consolas" panose="020B0609020204030204" pitchFamily="49" charset="0"/>
                <a:cs typeface="Consolas" panose="020B0609020204030204" pitchFamily="49" charset="0"/>
              </a:rPr>
              <a:t>&lt;</a:t>
            </a:r>
            <a:r>
              <a:rPr lang="en-US" sz="1600" dirty="0">
                <a:solidFill>
                  <a:srgbClr val="000000"/>
                </a:solidFill>
                <a:effectLst/>
                <a:latin typeface="Consolas" panose="020B0609020204030204" pitchFamily="49" charset="0"/>
                <a:cs typeface="Consolas" panose="020B0609020204030204" pitchFamily="49" charset="0"/>
              </a:rPr>
              <a:t>String</a:t>
            </a:r>
            <a:r>
              <a:rPr lang="en-US" sz="1600" dirty="0">
                <a:latin typeface="Consolas" panose="020B0609020204030204" pitchFamily="49" charset="0"/>
                <a:cs typeface="Consolas" panose="020B0609020204030204" pitchFamily="49" charset="0"/>
              </a:rPr>
              <a:t>&gt; </a:t>
            </a:r>
            <a:r>
              <a:rPr lang="en-US" sz="1600" dirty="0">
                <a:solidFill>
                  <a:srgbClr val="000000"/>
                </a:solidFill>
                <a:effectLst/>
                <a:latin typeface="Consolas" panose="020B0609020204030204" pitchFamily="49" charset="0"/>
                <a:cs typeface="Consolas" panose="020B0609020204030204" pitchFamily="49" charset="0"/>
              </a:rPr>
              <a:t>list </a:t>
            </a:r>
            <a:r>
              <a:rPr lang="en-US" sz="1600" dirty="0">
                <a:latin typeface="Consolas" panose="020B0609020204030204" pitchFamily="49" charset="0"/>
                <a:cs typeface="Consolas" panose="020B0609020204030204" pitchFamily="49" charset="0"/>
              </a:rPr>
              <a:t>= </a:t>
            </a:r>
            <a:r>
              <a:rPr lang="en-US" sz="1600" dirty="0">
                <a:solidFill>
                  <a:srgbClr val="0033B3"/>
                </a:solidFill>
                <a:effectLst/>
                <a:latin typeface="Consolas" panose="020B0609020204030204" pitchFamily="49" charset="0"/>
                <a:cs typeface="Consolas" panose="020B0609020204030204" pitchFamily="49" charset="0"/>
              </a:rPr>
              <a:t>new </a:t>
            </a:r>
            <a:r>
              <a:rPr lang="en-US" sz="1600" dirty="0" err="1">
                <a:latin typeface="Consolas" panose="020B0609020204030204" pitchFamily="49" charset="0"/>
                <a:cs typeface="Consolas" panose="020B0609020204030204" pitchFamily="49" charset="0"/>
              </a:rPr>
              <a:t>ArrayList</a:t>
            </a:r>
            <a:r>
              <a:rPr lang="en-US" sz="1600" dirty="0">
                <a:latin typeface="Consolas" panose="020B0609020204030204" pitchFamily="49" charset="0"/>
                <a:cs typeface="Consolas" panose="020B0609020204030204" pitchFamily="49" charset="0"/>
              </a:rPr>
              <a:t>&lt;&gt;();</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err="1">
                <a:solidFill>
                  <a:srgbClr val="000000"/>
                </a:solidFill>
                <a:effectLst/>
                <a:latin typeface="Consolas" panose="020B0609020204030204" pitchFamily="49" charset="0"/>
                <a:cs typeface="Consolas" panose="020B0609020204030204" pitchFamily="49" charset="0"/>
              </a:rPr>
              <a:t>list</a:t>
            </a:r>
            <a:r>
              <a:rPr lang="en-US" sz="1600" dirty="0" err="1">
                <a:latin typeface="Consolas" panose="020B0609020204030204" pitchFamily="49" charset="0"/>
                <a:cs typeface="Consolas" panose="020B0609020204030204" pitchFamily="49" charset="0"/>
              </a:rPr>
              <a:t>.add</a:t>
            </a:r>
            <a:r>
              <a:rPr lang="en-US" sz="1600" dirty="0">
                <a:latin typeface="Consolas" panose="020B0609020204030204" pitchFamily="49" charset="0"/>
                <a:cs typeface="Consolas" panose="020B0609020204030204" pitchFamily="49" charset="0"/>
              </a:rPr>
              <a:t>(</a:t>
            </a:r>
            <a:r>
              <a:rPr lang="en-US" sz="1600" dirty="0">
                <a:solidFill>
                  <a:srgbClr val="067D17"/>
                </a:solidFill>
                <a:effectLst/>
                <a:latin typeface="Consolas" panose="020B0609020204030204" pitchFamily="49" charset="0"/>
                <a:cs typeface="Consolas" panose="020B0609020204030204" pitchFamily="49" charset="0"/>
              </a:rPr>
              <a:t>“Nicole"</a:t>
            </a:r>
            <a:r>
              <a:rPr lang="en-US" sz="1600" dirty="0">
                <a:latin typeface="Consolas" panose="020B0609020204030204" pitchFamily="49" charset="0"/>
                <a:cs typeface="Consolas" panose="020B0609020204030204" pitchFamily="49" charset="0"/>
              </a:rPr>
              <a:t>);</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err="1">
                <a:solidFill>
                  <a:srgbClr val="000000"/>
                </a:solidFill>
                <a:effectLst/>
                <a:latin typeface="Consolas" panose="020B0609020204030204" pitchFamily="49" charset="0"/>
                <a:cs typeface="Consolas" panose="020B0609020204030204" pitchFamily="49" charset="0"/>
              </a:rPr>
              <a:t>list</a:t>
            </a:r>
            <a:r>
              <a:rPr lang="en-US" sz="1600" dirty="0" err="1">
                <a:latin typeface="Consolas" panose="020B0609020204030204" pitchFamily="49" charset="0"/>
                <a:cs typeface="Consolas" panose="020B0609020204030204" pitchFamily="49" charset="0"/>
              </a:rPr>
              <a:t>.add</a:t>
            </a:r>
            <a:r>
              <a:rPr lang="en-US" sz="1600" dirty="0">
                <a:latin typeface="Consolas" panose="020B0609020204030204" pitchFamily="49" charset="0"/>
                <a:cs typeface="Consolas" panose="020B0609020204030204" pitchFamily="49" charset="0"/>
              </a:rPr>
              <a:t>(</a:t>
            </a:r>
            <a:r>
              <a:rPr lang="en-US" sz="1600" dirty="0">
                <a:solidFill>
                  <a:srgbClr val="067D17"/>
                </a:solidFill>
                <a:effectLst/>
                <a:latin typeface="Consolas" panose="020B0609020204030204" pitchFamily="49" charset="0"/>
                <a:cs typeface="Consolas" panose="020B0609020204030204" pitchFamily="49" charset="0"/>
              </a:rPr>
              <a:t>“Dani"</a:t>
            </a:r>
            <a:r>
              <a:rPr lang="en-US" sz="1600" dirty="0">
                <a:latin typeface="Consolas" panose="020B0609020204030204" pitchFamily="49" charset="0"/>
                <a:cs typeface="Consolas" panose="020B0609020204030204" pitchFamily="49" charset="0"/>
              </a:rPr>
              <a:t>);</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err="1">
                <a:solidFill>
                  <a:srgbClr val="000000"/>
                </a:solidFill>
                <a:effectLst/>
                <a:latin typeface="Consolas" panose="020B0609020204030204" pitchFamily="49" charset="0"/>
                <a:cs typeface="Consolas" panose="020B0609020204030204" pitchFamily="49" charset="0"/>
              </a:rPr>
              <a:t>list</a:t>
            </a:r>
            <a:r>
              <a:rPr lang="en-US" sz="1600" dirty="0" err="1">
                <a:latin typeface="Consolas" panose="020B0609020204030204" pitchFamily="49" charset="0"/>
                <a:cs typeface="Consolas" panose="020B0609020204030204" pitchFamily="49" charset="0"/>
              </a:rPr>
              <a:t>.add</a:t>
            </a:r>
            <a:r>
              <a:rPr lang="en-US" sz="1600" dirty="0">
                <a:latin typeface="Consolas" panose="020B0609020204030204" pitchFamily="49" charset="0"/>
                <a:cs typeface="Consolas" panose="020B0609020204030204" pitchFamily="49" charset="0"/>
              </a:rPr>
              <a:t>(</a:t>
            </a:r>
            <a:r>
              <a:rPr lang="en-US" sz="1600" dirty="0">
                <a:solidFill>
                  <a:srgbClr val="067D17"/>
                </a:solidFill>
                <a:effectLst/>
                <a:latin typeface="Consolas" panose="020B0609020204030204" pitchFamily="49" charset="0"/>
                <a:cs typeface="Consolas" panose="020B0609020204030204" pitchFamily="49" charset="0"/>
              </a:rPr>
              <a:t>“Cady"</a:t>
            </a:r>
            <a:r>
              <a:rPr lang="en-US" sz="1600" dirty="0">
                <a:latin typeface="Consolas" panose="020B0609020204030204" pitchFamily="49" charset="0"/>
                <a:cs typeface="Consolas" panose="020B0609020204030204" pitchFamily="49" charset="0"/>
              </a:rPr>
              <a:t>);</a:t>
            </a:r>
            <a:br>
              <a:rPr lang="en-US" sz="1600" dirty="0">
                <a:latin typeface="Consolas" panose="020B0609020204030204" pitchFamily="49" charset="0"/>
                <a:cs typeface="Consolas" panose="020B0609020204030204" pitchFamily="49" charset="0"/>
              </a:rPr>
            </a:b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err="1">
                <a:latin typeface="Consolas" panose="020B0609020204030204" pitchFamily="49" charset="0"/>
                <a:cs typeface="Consolas" panose="020B0609020204030204" pitchFamily="49" charset="0"/>
              </a:rPr>
              <a:t>assertEquals</a:t>
            </a:r>
            <a:r>
              <a:rPr lang="en-US" sz="1600" dirty="0">
                <a:latin typeface="Consolas" panose="020B0609020204030204" pitchFamily="49" charset="0"/>
                <a:cs typeface="Consolas" panose="020B0609020204030204" pitchFamily="49" charset="0"/>
              </a:rPr>
              <a:t>(</a:t>
            </a:r>
            <a:r>
              <a:rPr lang="en-US" sz="1600" dirty="0">
                <a:solidFill>
                  <a:srgbClr val="067D17"/>
                </a:solidFill>
                <a:effectLst/>
                <a:latin typeface="Consolas" panose="020B0609020204030204" pitchFamily="49" charset="0"/>
                <a:cs typeface="Consolas" panose="020B0609020204030204" pitchFamily="49" charset="0"/>
              </a:rPr>
              <a:t>“</a:t>
            </a:r>
            <a:r>
              <a:rPr lang="en-US" sz="1600" dirty="0">
                <a:solidFill>
                  <a:srgbClr val="067D17"/>
                </a:solidFill>
                <a:latin typeface="Consolas" panose="020B0609020204030204" pitchFamily="49" charset="0"/>
                <a:cs typeface="Consolas" panose="020B0609020204030204" pitchFamily="49" charset="0"/>
              </a:rPr>
              <a:t>Nicole</a:t>
            </a:r>
            <a:r>
              <a:rPr lang="en-US" sz="1600" dirty="0">
                <a:solidFill>
                  <a:srgbClr val="067D17"/>
                </a:solidFill>
                <a:effectLst/>
                <a:latin typeface="Consolas" panose="020B0609020204030204" pitchFamily="49" charset="0"/>
                <a:cs typeface="Consolas" panose="020B0609020204030204" pitchFamily="49" charset="0"/>
              </a:rPr>
              <a:t>"</a:t>
            </a:r>
            <a:r>
              <a:rPr lang="en-US" sz="1600" dirty="0">
                <a:latin typeface="Consolas" panose="020B0609020204030204" pitchFamily="49" charset="0"/>
                <a:cs typeface="Consolas" panose="020B0609020204030204" pitchFamily="49" charset="0"/>
              </a:rPr>
              <a:t>, </a:t>
            </a:r>
            <a:r>
              <a:rPr lang="en-US" sz="1600" dirty="0" err="1">
                <a:solidFill>
                  <a:srgbClr val="000000"/>
                </a:solidFill>
                <a:effectLst/>
                <a:latin typeface="Consolas" panose="020B0609020204030204" pitchFamily="49" charset="0"/>
                <a:cs typeface="Consolas" panose="020B0609020204030204" pitchFamily="49" charset="0"/>
              </a:rPr>
              <a:t>list</a:t>
            </a:r>
            <a:r>
              <a:rPr lang="en-US" sz="1600" dirty="0" err="1">
                <a:latin typeface="Consolas" panose="020B0609020204030204" pitchFamily="49" charset="0"/>
                <a:cs typeface="Consolas" panose="020B0609020204030204" pitchFamily="49" charset="0"/>
              </a:rPr>
              <a:t>.get</a:t>
            </a:r>
            <a:r>
              <a:rPr lang="en-US" sz="1600" dirty="0">
                <a:latin typeface="Consolas" panose="020B0609020204030204" pitchFamily="49" charset="0"/>
                <a:cs typeface="Consolas" panose="020B0609020204030204" pitchFamily="49" charset="0"/>
              </a:rPr>
              <a:t>(</a:t>
            </a:r>
            <a:r>
              <a:rPr lang="en-US" sz="1600" dirty="0">
                <a:solidFill>
                  <a:srgbClr val="1750EB"/>
                </a:solidFill>
                <a:effectLst/>
                <a:latin typeface="Consolas" panose="020B0609020204030204" pitchFamily="49" charset="0"/>
                <a:cs typeface="Consolas" panose="020B0609020204030204" pitchFamily="49" charset="0"/>
              </a:rPr>
              <a:t>0</a:t>
            </a:r>
            <a:r>
              <a:rPr lang="en-US" sz="1600" dirty="0">
                <a:latin typeface="Consolas" panose="020B0609020204030204" pitchFamily="49" charset="0"/>
                <a:cs typeface="Consolas" panose="020B0609020204030204" pitchFamily="49" charset="0"/>
              </a:rPr>
              <a:t>)); </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err="1">
                <a:latin typeface="Consolas" panose="020B0609020204030204" pitchFamily="49" charset="0"/>
                <a:cs typeface="Consolas" panose="020B0609020204030204" pitchFamily="49" charset="0"/>
              </a:rPr>
              <a:t>assertEquals</a:t>
            </a:r>
            <a:r>
              <a:rPr lang="en-US" sz="1600" dirty="0">
                <a:latin typeface="Consolas" panose="020B0609020204030204" pitchFamily="49" charset="0"/>
                <a:cs typeface="Consolas" panose="020B0609020204030204" pitchFamily="49" charset="0"/>
              </a:rPr>
              <a:t>(</a:t>
            </a:r>
            <a:r>
              <a:rPr lang="en-US" sz="1600" dirty="0">
                <a:solidFill>
                  <a:srgbClr val="067D17"/>
                </a:solidFill>
                <a:effectLst/>
                <a:latin typeface="Consolas" panose="020B0609020204030204" pitchFamily="49" charset="0"/>
                <a:cs typeface="Consolas" panose="020B0609020204030204" pitchFamily="49" charset="0"/>
              </a:rPr>
              <a:t>“Cady"</a:t>
            </a:r>
            <a:r>
              <a:rPr lang="en-US" sz="1600" dirty="0">
                <a:latin typeface="Consolas" panose="020B0609020204030204" pitchFamily="49" charset="0"/>
                <a:cs typeface="Consolas" panose="020B0609020204030204" pitchFamily="49" charset="0"/>
              </a:rPr>
              <a:t>, </a:t>
            </a:r>
            <a:r>
              <a:rPr lang="en-US" sz="1600" dirty="0" err="1">
                <a:solidFill>
                  <a:srgbClr val="000000"/>
                </a:solidFill>
                <a:effectLst/>
                <a:latin typeface="Consolas" panose="020B0609020204030204" pitchFamily="49" charset="0"/>
                <a:cs typeface="Consolas" panose="020B0609020204030204" pitchFamily="49" charset="0"/>
              </a:rPr>
              <a:t>list</a:t>
            </a:r>
            <a:r>
              <a:rPr lang="en-US" sz="1600" dirty="0" err="1">
                <a:latin typeface="Consolas" panose="020B0609020204030204" pitchFamily="49" charset="0"/>
                <a:cs typeface="Consolas" panose="020B0609020204030204" pitchFamily="49" charset="0"/>
              </a:rPr>
              <a:t>.get</a:t>
            </a:r>
            <a:r>
              <a:rPr lang="en-US" sz="1600" dirty="0">
                <a:latin typeface="Consolas" panose="020B0609020204030204" pitchFamily="49" charset="0"/>
                <a:cs typeface="Consolas" panose="020B0609020204030204" pitchFamily="49" charset="0"/>
              </a:rPr>
              <a:t>(</a:t>
            </a:r>
            <a:r>
              <a:rPr lang="en-US" sz="1600" dirty="0">
                <a:solidFill>
                  <a:srgbClr val="1750EB"/>
                </a:solidFill>
                <a:latin typeface="Consolas" panose="020B0609020204030204" pitchFamily="49" charset="0"/>
                <a:cs typeface="Consolas" panose="020B0609020204030204" pitchFamily="49" charset="0"/>
              </a:rPr>
              <a:t>2</a:t>
            </a:r>
            <a:r>
              <a:rPr lang="en-US" sz="1600" dirty="0">
                <a:latin typeface="Consolas" panose="020B0609020204030204" pitchFamily="49" charset="0"/>
                <a:cs typeface="Consolas" panose="020B0609020204030204" pitchFamily="49" charset="0"/>
              </a:rPr>
              <a:t>));		// TRUE!!!</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321778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CDAD1-364B-4654-916E-ADFC0A62A3B9}"/>
              </a:ext>
            </a:extLst>
          </p:cNvPr>
          <p:cNvSpPr>
            <a:spLocks noGrp="1"/>
          </p:cNvSpPr>
          <p:nvPr>
            <p:ph type="title"/>
          </p:nvPr>
        </p:nvSpPr>
        <p:spPr/>
        <p:txBody>
          <a:bodyPr/>
          <a:lstStyle/>
          <a:p>
            <a:r>
              <a:rPr lang="en-US"/>
              <a:t>JUnit Testing</a:t>
            </a:r>
          </a:p>
        </p:txBody>
      </p:sp>
      <p:sp>
        <p:nvSpPr>
          <p:cNvPr id="4" name="TextBox 3">
            <a:extLst>
              <a:ext uri="{FF2B5EF4-FFF2-40B4-BE49-F238E27FC236}">
                <a16:creationId xmlns:a16="http://schemas.microsoft.com/office/drawing/2014/main" id="{65914BDF-7BA5-9AFF-504A-0058DF17B3AC}"/>
              </a:ext>
            </a:extLst>
          </p:cNvPr>
          <p:cNvSpPr txBox="1"/>
          <p:nvPr/>
        </p:nvSpPr>
        <p:spPr>
          <a:xfrm>
            <a:off x="838200" y="1361440"/>
            <a:ext cx="10246360" cy="4524315"/>
          </a:xfrm>
          <a:prstGeom prst="rect">
            <a:avLst/>
          </a:prstGeom>
          <a:solidFill>
            <a:schemeClr val="bg1">
              <a:lumMod val="95000"/>
            </a:schemeClr>
          </a:solidFill>
          <a:ln>
            <a:solidFill>
              <a:schemeClr val="tx1"/>
            </a:solidFill>
          </a:ln>
        </p:spPr>
        <p:txBody>
          <a:bodyPr wrap="square" rtlCol="0">
            <a:spAutoFit/>
          </a:bodyPr>
          <a:lstStyle/>
          <a:p>
            <a:r>
              <a:rPr lang="en-US" sz="1600" dirty="0">
                <a:solidFill>
                  <a:srgbClr val="0033B3"/>
                </a:solidFill>
                <a:effectLst/>
                <a:latin typeface="Consolas" panose="020B0609020204030204" pitchFamily="49" charset="0"/>
                <a:cs typeface="Consolas" panose="020B0609020204030204" pitchFamily="49" charset="0"/>
              </a:rPr>
              <a:t>import </a:t>
            </a:r>
            <a:r>
              <a:rPr lang="en-US" sz="1600" dirty="0" err="1">
                <a:solidFill>
                  <a:srgbClr val="000000"/>
                </a:solidFill>
                <a:effectLst/>
                <a:latin typeface="Consolas" panose="020B0609020204030204" pitchFamily="49" charset="0"/>
                <a:cs typeface="Consolas" panose="020B0609020204030204" pitchFamily="49" charset="0"/>
              </a:rPr>
              <a:t>org.</a:t>
            </a:r>
            <a:r>
              <a:rPr lang="en-US" sz="1600" dirty="0" err="1">
                <a:latin typeface="Consolas" panose="020B0609020204030204" pitchFamily="49" charset="0"/>
                <a:cs typeface="Consolas" panose="020B0609020204030204" pitchFamily="49" charset="0"/>
              </a:rPr>
              <a:t>junit.jupiter.api</a:t>
            </a:r>
            <a:r>
              <a:rPr lang="en-US" sz="1600" dirty="0">
                <a:latin typeface="Consolas" panose="020B0609020204030204" pitchFamily="49" charset="0"/>
                <a:cs typeface="Consolas" panose="020B0609020204030204" pitchFamily="49" charset="0"/>
              </a:rPr>
              <a:t>.*; </a:t>
            </a:r>
          </a:p>
          <a:p>
            <a:r>
              <a:rPr lang="en-US" sz="1600" dirty="0">
                <a:solidFill>
                  <a:srgbClr val="0033B3"/>
                </a:solidFill>
                <a:effectLst/>
                <a:latin typeface="Consolas" panose="020B0609020204030204" pitchFamily="49" charset="0"/>
                <a:cs typeface="Consolas" panose="020B0609020204030204" pitchFamily="49" charset="0"/>
              </a:rPr>
              <a:t>import static </a:t>
            </a:r>
            <a:r>
              <a:rPr lang="en-US" sz="1600" dirty="0" err="1">
                <a:solidFill>
                  <a:srgbClr val="000000"/>
                </a:solidFill>
                <a:effectLst/>
                <a:latin typeface="Consolas" panose="020B0609020204030204" pitchFamily="49" charset="0"/>
                <a:cs typeface="Consolas" panose="020B0609020204030204" pitchFamily="49" charset="0"/>
              </a:rPr>
              <a:t>org.</a:t>
            </a:r>
            <a:r>
              <a:rPr lang="en-US" sz="1600" dirty="0" err="1">
                <a:latin typeface="Consolas" panose="020B0609020204030204" pitchFamily="49" charset="0"/>
                <a:cs typeface="Consolas" panose="020B0609020204030204" pitchFamily="49" charset="0"/>
              </a:rPr>
              <a:t>junit.jupiter.api.Assertions</a:t>
            </a:r>
            <a:r>
              <a:rPr lang="en-US" sz="1600" dirty="0">
                <a:latin typeface="Consolas" panose="020B0609020204030204" pitchFamily="49" charset="0"/>
                <a:cs typeface="Consolas" panose="020B0609020204030204" pitchFamily="49" charset="0"/>
              </a:rPr>
              <a:t>.*;</a:t>
            </a:r>
          </a:p>
          <a:p>
            <a:r>
              <a:rPr lang="en-US" sz="1600" dirty="0">
                <a:solidFill>
                  <a:srgbClr val="0033B3"/>
                </a:solidFill>
                <a:effectLst/>
                <a:latin typeface="Consolas" panose="020B0609020204030204" pitchFamily="49" charset="0"/>
                <a:cs typeface="Consolas" panose="020B0609020204030204" pitchFamily="49" charset="0"/>
              </a:rPr>
              <a:t>import </a:t>
            </a:r>
            <a:r>
              <a:rPr lang="en-US" sz="1600" dirty="0" err="1">
                <a:solidFill>
                  <a:srgbClr val="000000"/>
                </a:solidFill>
                <a:effectLst/>
                <a:latin typeface="Consolas" panose="020B0609020204030204" pitchFamily="49" charset="0"/>
                <a:cs typeface="Consolas" panose="020B0609020204030204" pitchFamily="49" charset="0"/>
              </a:rPr>
              <a:t>java.util</a:t>
            </a:r>
            <a:r>
              <a:rPr lang="en-US" sz="1600" dirty="0">
                <a:solidFill>
                  <a:srgbClr val="000000"/>
                </a:solidFill>
                <a:effectLst/>
                <a:latin typeface="Consolas" panose="020B0609020204030204" pitchFamily="49" charset="0"/>
                <a:cs typeface="Consolas" panose="020B0609020204030204" pitchFamily="49" charset="0"/>
              </a:rPr>
              <a:t>.</a:t>
            </a:r>
            <a:r>
              <a:rPr lang="en-US" sz="1600" dirty="0">
                <a:latin typeface="Consolas" panose="020B0609020204030204" pitchFamily="49" charset="0"/>
                <a:cs typeface="Consolas" panose="020B0609020204030204" pitchFamily="49" charset="0"/>
              </a:rPr>
              <a:t>*;</a:t>
            </a:r>
            <a:br>
              <a:rPr lang="en-US" sz="1600" dirty="0">
                <a:latin typeface="Consolas" panose="020B0609020204030204" pitchFamily="49" charset="0"/>
                <a:cs typeface="Consolas" panose="020B0609020204030204" pitchFamily="49" charset="0"/>
              </a:rPr>
            </a:br>
            <a:br>
              <a:rPr lang="en-US" sz="1600" dirty="0">
                <a:latin typeface="Consolas" panose="020B0609020204030204" pitchFamily="49" charset="0"/>
                <a:cs typeface="Consolas" panose="020B0609020204030204" pitchFamily="49" charset="0"/>
              </a:rPr>
            </a:br>
            <a:r>
              <a:rPr lang="en-US" sz="1600" dirty="0">
                <a:solidFill>
                  <a:srgbClr val="0033B3"/>
                </a:solidFill>
                <a:effectLst/>
                <a:latin typeface="Consolas" panose="020B0609020204030204" pitchFamily="49" charset="0"/>
                <a:cs typeface="Consolas" panose="020B0609020204030204" pitchFamily="49" charset="0"/>
              </a:rPr>
              <a:t>public class </a:t>
            </a:r>
            <a:r>
              <a:rPr lang="en-US" sz="1600" dirty="0" err="1">
                <a:solidFill>
                  <a:srgbClr val="000000"/>
                </a:solidFill>
                <a:effectLst/>
                <a:latin typeface="Consolas" panose="020B0609020204030204" pitchFamily="49" charset="0"/>
                <a:cs typeface="Consolas" panose="020B0609020204030204" pitchFamily="49" charset="0"/>
              </a:rPr>
              <a:t>ArrayListTest</a:t>
            </a:r>
            <a:r>
              <a:rPr lang="en-US" sz="1600" dirty="0">
                <a:solidFill>
                  <a:srgbClr val="000000"/>
                </a:solidFill>
                <a:effectLst/>
                <a:latin typeface="Consolas" panose="020B0609020204030204" pitchFamily="49" charset="0"/>
                <a:cs typeface="Consolas" panose="020B0609020204030204" pitchFamily="49" charset="0"/>
              </a:rPr>
              <a:t> </a:t>
            </a:r>
            <a:r>
              <a:rPr lang="en-US" sz="1600" dirty="0">
                <a:latin typeface="Consolas" panose="020B0609020204030204" pitchFamily="49" charset="0"/>
                <a:cs typeface="Consolas" panose="020B0609020204030204" pitchFamily="49" charset="0"/>
              </a:rPr>
              <a:t>{</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@Test</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a:solidFill>
                  <a:srgbClr val="0033B3"/>
                </a:solidFill>
                <a:effectLst/>
                <a:latin typeface="Consolas" panose="020B0609020204030204" pitchFamily="49" charset="0"/>
                <a:cs typeface="Consolas" panose="020B0609020204030204" pitchFamily="49" charset="0"/>
              </a:rPr>
              <a:t>public void </a:t>
            </a:r>
            <a:r>
              <a:rPr lang="en-US" sz="1600" dirty="0" err="1">
                <a:solidFill>
                  <a:srgbClr val="00627A"/>
                </a:solidFill>
                <a:effectLst/>
                <a:latin typeface="Consolas" panose="020B0609020204030204" pitchFamily="49" charset="0"/>
                <a:cs typeface="Consolas" panose="020B0609020204030204" pitchFamily="49" charset="0"/>
              </a:rPr>
              <a:t>testAddAndGet</a:t>
            </a:r>
            <a:r>
              <a:rPr lang="en-US" sz="1600" dirty="0">
                <a:latin typeface="Consolas" panose="020B0609020204030204" pitchFamily="49" charset="0"/>
                <a:cs typeface="Consolas" panose="020B0609020204030204" pitchFamily="49" charset="0"/>
              </a:rPr>
              <a:t>() {</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a:solidFill>
                  <a:srgbClr val="000000"/>
                </a:solidFill>
                <a:effectLst/>
                <a:latin typeface="Consolas" panose="020B0609020204030204" pitchFamily="49" charset="0"/>
                <a:cs typeface="Consolas" panose="020B0609020204030204" pitchFamily="49" charset="0"/>
              </a:rPr>
              <a:t>List</a:t>
            </a:r>
            <a:r>
              <a:rPr lang="en-US" sz="1600" dirty="0">
                <a:latin typeface="Consolas" panose="020B0609020204030204" pitchFamily="49" charset="0"/>
                <a:cs typeface="Consolas" panose="020B0609020204030204" pitchFamily="49" charset="0"/>
              </a:rPr>
              <a:t>&lt;</a:t>
            </a:r>
            <a:r>
              <a:rPr lang="en-US" sz="1600" dirty="0">
                <a:solidFill>
                  <a:srgbClr val="000000"/>
                </a:solidFill>
                <a:effectLst/>
                <a:latin typeface="Consolas" panose="020B0609020204030204" pitchFamily="49" charset="0"/>
                <a:cs typeface="Consolas" panose="020B0609020204030204" pitchFamily="49" charset="0"/>
              </a:rPr>
              <a:t>String</a:t>
            </a:r>
            <a:r>
              <a:rPr lang="en-US" sz="1600" dirty="0">
                <a:latin typeface="Consolas" panose="020B0609020204030204" pitchFamily="49" charset="0"/>
                <a:cs typeface="Consolas" panose="020B0609020204030204" pitchFamily="49" charset="0"/>
              </a:rPr>
              <a:t>&gt; </a:t>
            </a:r>
            <a:r>
              <a:rPr lang="en-US" sz="1600" dirty="0">
                <a:solidFill>
                  <a:srgbClr val="000000"/>
                </a:solidFill>
                <a:effectLst/>
                <a:latin typeface="Consolas" panose="020B0609020204030204" pitchFamily="49" charset="0"/>
                <a:cs typeface="Consolas" panose="020B0609020204030204" pitchFamily="49" charset="0"/>
              </a:rPr>
              <a:t>list </a:t>
            </a:r>
            <a:r>
              <a:rPr lang="en-US" sz="1600" dirty="0">
                <a:latin typeface="Consolas" panose="020B0609020204030204" pitchFamily="49" charset="0"/>
                <a:cs typeface="Consolas" panose="020B0609020204030204" pitchFamily="49" charset="0"/>
              </a:rPr>
              <a:t>= </a:t>
            </a:r>
            <a:r>
              <a:rPr lang="en-US" sz="1600" dirty="0">
                <a:solidFill>
                  <a:srgbClr val="0033B3"/>
                </a:solidFill>
                <a:effectLst/>
                <a:latin typeface="Consolas" panose="020B0609020204030204" pitchFamily="49" charset="0"/>
                <a:cs typeface="Consolas" panose="020B0609020204030204" pitchFamily="49" charset="0"/>
              </a:rPr>
              <a:t>new </a:t>
            </a:r>
            <a:r>
              <a:rPr lang="en-US" sz="1600" dirty="0" err="1">
                <a:latin typeface="Consolas" panose="020B0609020204030204" pitchFamily="49" charset="0"/>
                <a:cs typeface="Consolas" panose="020B0609020204030204" pitchFamily="49" charset="0"/>
              </a:rPr>
              <a:t>ArrayList</a:t>
            </a:r>
            <a:r>
              <a:rPr lang="en-US" sz="1600" dirty="0">
                <a:latin typeface="Consolas" panose="020B0609020204030204" pitchFamily="49" charset="0"/>
                <a:cs typeface="Consolas" panose="020B0609020204030204" pitchFamily="49" charset="0"/>
              </a:rPr>
              <a:t>&lt;&gt;();</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err="1">
                <a:solidFill>
                  <a:srgbClr val="000000"/>
                </a:solidFill>
                <a:effectLst/>
                <a:latin typeface="Consolas" panose="020B0609020204030204" pitchFamily="49" charset="0"/>
                <a:cs typeface="Consolas" panose="020B0609020204030204" pitchFamily="49" charset="0"/>
              </a:rPr>
              <a:t>list</a:t>
            </a:r>
            <a:r>
              <a:rPr lang="en-US" sz="1600" dirty="0" err="1">
                <a:latin typeface="Consolas" panose="020B0609020204030204" pitchFamily="49" charset="0"/>
                <a:cs typeface="Consolas" panose="020B0609020204030204" pitchFamily="49" charset="0"/>
              </a:rPr>
              <a:t>.add</a:t>
            </a:r>
            <a:r>
              <a:rPr lang="en-US" sz="1600" dirty="0">
                <a:latin typeface="Consolas" panose="020B0609020204030204" pitchFamily="49" charset="0"/>
                <a:cs typeface="Consolas" panose="020B0609020204030204" pitchFamily="49" charset="0"/>
              </a:rPr>
              <a:t>(</a:t>
            </a:r>
            <a:r>
              <a:rPr lang="en-US" sz="1600" dirty="0">
                <a:solidFill>
                  <a:srgbClr val="067D17"/>
                </a:solidFill>
                <a:effectLst/>
                <a:latin typeface="Consolas" panose="020B0609020204030204" pitchFamily="49" charset="0"/>
                <a:cs typeface="Consolas" panose="020B0609020204030204" pitchFamily="49" charset="0"/>
              </a:rPr>
              <a:t>“Nicole"</a:t>
            </a:r>
            <a:r>
              <a:rPr lang="en-US" sz="1600" dirty="0">
                <a:latin typeface="Consolas" panose="020B0609020204030204" pitchFamily="49" charset="0"/>
                <a:cs typeface="Consolas" panose="020B0609020204030204" pitchFamily="49" charset="0"/>
              </a:rPr>
              <a:t>);</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err="1">
                <a:solidFill>
                  <a:srgbClr val="000000"/>
                </a:solidFill>
                <a:effectLst/>
                <a:latin typeface="Consolas" panose="020B0609020204030204" pitchFamily="49" charset="0"/>
                <a:cs typeface="Consolas" panose="020B0609020204030204" pitchFamily="49" charset="0"/>
              </a:rPr>
              <a:t>list</a:t>
            </a:r>
            <a:r>
              <a:rPr lang="en-US" sz="1600" dirty="0" err="1">
                <a:latin typeface="Consolas" panose="020B0609020204030204" pitchFamily="49" charset="0"/>
                <a:cs typeface="Consolas" panose="020B0609020204030204" pitchFamily="49" charset="0"/>
              </a:rPr>
              <a:t>.add</a:t>
            </a:r>
            <a:r>
              <a:rPr lang="en-US" sz="1600" dirty="0">
                <a:latin typeface="Consolas" panose="020B0609020204030204" pitchFamily="49" charset="0"/>
                <a:cs typeface="Consolas" panose="020B0609020204030204" pitchFamily="49" charset="0"/>
              </a:rPr>
              <a:t>(</a:t>
            </a:r>
            <a:r>
              <a:rPr lang="en-US" sz="1600" dirty="0">
                <a:solidFill>
                  <a:srgbClr val="067D17"/>
                </a:solidFill>
                <a:effectLst/>
                <a:latin typeface="Consolas" panose="020B0609020204030204" pitchFamily="49" charset="0"/>
                <a:cs typeface="Consolas" panose="020B0609020204030204" pitchFamily="49" charset="0"/>
              </a:rPr>
              <a:t>“Dani"</a:t>
            </a:r>
            <a:r>
              <a:rPr lang="en-US" sz="1600" dirty="0">
                <a:latin typeface="Consolas" panose="020B0609020204030204" pitchFamily="49" charset="0"/>
                <a:cs typeface="Consolas" panose="020B0609020204030204" pitchFamily="49" charset="0"/>
              </a:rPr>
              <a:t>);</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err="1">
                <a:solidFill>
                  <a:srgbClr val="000000"/>
                </a:solidFill>
                <a:effectLst/>
                <a:latin typeface="Consolas" panose="020B0609020204030204" pitchFamily="49" charset="0"/>
                <a:cs typeface="Consolas" panose="020B0609020204030204" pitchFamily="49" charset="0"/>
              </a:rPr>
              <a:t>list</a:t>
            </a:r>
            <a:r>
              <a:rPr lang="en-US" sz="1600" dirty="0" err="1">
                <a:latin typeface="Consolas" panose="020B0609020204030204" pitchFamily="49" charset="0"/>
                <a:cs typeface="Consolas" panose="020B0609020204030204" pitchFamily="49" charset="0"/>
              </a:rPr>
              <a:t>.add</a:t>
            </a:r>
            <a:r>
              <a:rPr lang="en-US" sz="1600" dirty="0">
                <a:latin typeface="Consolas" panose="020B0609020204030204" pitchFamily="49" charset="0"/>
                <a:cs typeface="Consolas" panose="020B0609020204030204" pitchFamily="49" charset="0"/>
              </a:rPr>
              <a:t>(</a:t>
            </a:r>
            <a:r>
              <a:rPr lang="en-US" sz="1600" dirty="0">
                <a:solidFill>
                  <a:srgbClr val="067D17"/>
                </a:solidFill>
                <a:effectLst/>
                <a:latin typeface="Consolas" panose="020B0609020204030204" pitchFamily="49" charset="0"/>
                <a:cs typeface="Consolas" panose="020B0609020204030204" pitchFamily="49" charset="0"/>
              </a:rPr>
              <a:t>“Cady"</a:t>
            </a:r>
            <a:r>
              <a:rPr lang="en-US" sz="1600" dirty="0">
                <a:latin typeface="Consolas" panose="020B0609020204030204" pitchFamily="49" charset="0"/>
                <a:cs typeface="Consolas" panose="020B0609020204030204" pitchFamily="49" charset="0"/>
              </a:rPr>
              <a:t>);</a:t>
            </a:r>
            <a:br>
              <a:rPr lang="en-US" sz="1600" dirty="0">
                <a:latin typeface="Consolas" panose="020B0609020204030204" pitchFamily="49" charset="0"/>
                <a:cs typeface="Consolas" panose="020B0609020204030204" pitchFamily="49" charset="0"/>
              </a:rPr>
            </a:b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err="1">
                <a:latin typeface="Consolas" panose="020B0609020204030204" pitchFamily="49" charset="0"/>
                <a:cs typeface="Consolas" panose="020B0609020204030204" pitchFamily="49" charset="0"/>
              </a:rPr>
              <a:t>assertEquals</a:t>
            </a:r>
            <a:r>
              <a:rPr lang="en-US" sz="1600" dirty="0">
                <a:latin typeface="Consolas" panose="020B0609020204030204" pitchFamily="49" charset="0"/>
                <a:cs typeface="Consolas" panose="020B0609020204030204" pitchFamily="49" charset="0"/>
              </a:rPr>
              <a:t>(</a:t>
            </a:r>
            <a:r>
              <a:rPr lang="en-US" sz="1600" dirty="0">
                <a:solidFill>
                  <a:srgbClr val="067D17"/>
                </a:solidFill>
                <a:effectLst/>
                <a:latin typeface="Consolas" panose="020B0609020204030204" pitchFamily="49" charset="0"/>
                <a:cs typeface="Consolas" panose="020B0609020204030204" pitchFamily="49" charset="0"/>
              </a:rPr>
              <a:t>“</a:t>
            </a:r>
            <a:r>
              <a:rPr lang="en-US" sz="1600" dirty="0">
                <a:solidFill>
                  <a:srgbClr val="067D17"/>
                </a:solidFill>
                <a:latin typeface="Consolas" panose="020B0609020204030204" pitchFamily="49" charset="0"/>
                <a:cs typeface="Consolas" panose="020B0609020204030204" pitchFamily="49" charset="0"/>
              </a:rPr>
              <a:t>Nicole</a:t>
            </a:r>
            <a:r>
              <a:rPr lang="en-US" sz="1600" dirty="0">
                <a:solidFill>
                  <a:srgbClr val="067D17"/>
                </a:solidFill>
                <a:effectLst/>
                <a:latin typeface="Consolas" panose="020B0609020204030204" pitchFamily="49" charset="0"/>
                <a:cs typeface="Consolas" panose="020B0609020204030204" pitchFamily="49" charset="0"/>
              </a:rPr>
              <a:t>"</a:t>
            </a:r>
            <a:r>
              <a:rPr lang="en-US" sz="1600" dirty="0">
                <a:latin typeface="Consolas" panose="020B0609020204030204" pitchFamily="49" charset="0"/>
                <a:cs typeface="Consolas" panose="020B0609020204030204" pitchFamily="49" charset="0"/>
              </a:rPr>
              <a:t>, </a:t>
            </a:r>
            <a:r>
              <a:rPr lang="en-US" sz="1600" dirty="0" err="1">
                <a:solidFill>
                  <a:srgbClr val="000000"/>
                </a:solidFill>
                <a:effectLst/>
                <a:latin typeface="Consolas" panose="020B0609020204030204" pitchFamily="49" charset="0"/>
                <a:cs typeface="Consolas" panose="020B0609020204030204" pitchFamily="49" charset="0"/>
              </a:rPr>
              <a:t>list</a:t>
            </a:r>
            <a:r>
              <a:rPr lang="en-US" sz="1600" dirty="0" err="1">
                <a:latin typeface="Consolas" panose="020B0609020204030204" pitchFamily="49" charset="0"/>
                <a:cs typeface="Consolas" panose="020B0609020204030204" pitchFamily="49" charset="0"/>
              </a:rPr>
              <a:t>.get</a:t>
            </a:r>
            <a:r>
              <a:rPr lang="en-US" sz="1600" dirty="0">
                <a:latin typeface="Consolas" panose="020B0609020204030204" pitchFamily="49" charset="0"/>
                <a:cs typeface="Consolas" panose="020B0609020204030204" pitchFamily="49" charset="0"/>
              </a:rPr>
              <a:t>(</a:t>
            </a:r>
            <a:r>
              <a:rPr lang="en-US" sz="1600" dirty="0">
                <a:solidFill>
                  <a:srgbClr val="1750EB"/>
                </a:solidFill>
                <a:effectLst/>
                <a:latin typeface="Consolas" panose="020B0609020204030204" pitchFamily="49" charset="0"/>
                <a:cs typeface="Consolas" panose="020B0609020204030204" pitchFamily="49" charset="0"/>
              </a:rPr>
              <a:t>0</a:t>
            </a:r>
            <a:r>
              <a:rPr lang="en-US" sz="1600" dirty="0">
                <a:latin typeface="Consolas" panose="020B0609020204030204" pitchFamily="49" charset="0"/>
                <a:cs typeface="Consolas" panose="020B0609020204030204" pitchFamily="49" charset="0"/>
              </a:rPr>
              <a:t>)); </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err="1">
                <a:latin typeface="Consolas" panose="020B0609020204030204" pitchFamily="49" charset="0"/>
                <a:cs typeface="Consolas" panose="020B0609020204030204" pitchFamily="49" charset="0"/>
              </a:rPr>
              <a:t>assertEquals</a:t>
            </a:r>
            <a:r>
              <a:rPr lang="en-US" sz="1600" dirty="0">
                <a:latin typeface="Consolas" panose="020B0609020204030204" pitchFamily="49" charset="0"/>
                <a:cs typeface="Consolas" panose="020B0609020204030204" pitchFamily="49" charset="0"/>
              </a:rPr>
              <a:t>(</a:t>
            </a:r>
            <a:r>
              <a:rPr lang="en-US" sz="1600" dirty="0">
                <a:solidFill>
                  <a:srgbClr val="067D17"/>
                </a:solidFill>
                <a:effectLst/>
                <a:latin typeface="Consolas" panose="020B0609020204030204" pitchFamily="49" charset="0"/>
                <a:cs typeface="Consolas" panose="020B0609020204030204" pitchFamily="49" charset="0"/>
              </a:rPr>
              <a:t>“Cady"</a:t>
            </a:r>
            <a:r>
              <a:rPr lang="en-US" sz="1600" dirty="0">
                <a:latin typeface="Consolas" panose="020B0609020204030204" pitchFamily="49" charset="0"/>
                <a:cs typeface="Consolas" panose="020B0609020204030204" pitchFamily="49" charset="0"/>
              </a:rPr>
              <a:t>, </a:t>
            </a:r>
            <a:r>
              <a:rPr lang="en-US" sz="1600" dirty="0" err="1">
                <a:solidFill>
                  <a:srgbClr val="000000"/>
                </a:solidFill>
                <a:effectLst/>
                <a:latin typeface="Consolas" panose="020B0609020204030204" pitchFamily="49" charset="0"/>
                <a:cs typeface="Consolas" panose="020B0609020204030204" pitchFamily="49" charset="0"/>
              </a:rPr>
              <a:t>list</a:t>
            </a:r>
            <a:r>
              <a:rPr lang="en-US" sz="1600" dirty="0" err="1">
                <a:latin typeface="Consolas" panose="020B0609020204030204" pitchFamily="49" charset="0"/>
                <a:cs typeface="Consolas" panose="020B0609020204030204" pitchFamily="49" charset="0"/>
              </a:rPr>
              <a:t>.get</a:t>
            </a:r>
            <a:r>
              <a:rPr lang="en-US" sz="1600" dirty="0">
                <a:latin typeface="Consolas" panose="020B0609020204030204" pitchFamily="49" charset="0"/>
                <a:cs typeface="Consolas" panose="020B0609020204030204" pitchFamily="49" charset="0"/>
              </a:rPr>
              <a:t>(</a:t>
            </a:r>
            <a:r>
              <a:rPr lang="en-US" sz="1600" dirty="0">
                <a:solidFill>
                  <a:srgbClr val="1750EB"/>
                </a:solidFill>
                <a:latin typeface="Consolas" panose="020B0609020204030204" pitchFamily="49" charset="0"/>
                <a:cs typeface="Consolas" panose="020B0609020204030204" pitchFamily="49" charset="0"/>
              </a:rPr>
              <a:t>2</a:t>
            </a:r>
            <a:r>
              <a:rPr lang="en-US" sz="1600" dirty="0">
                <a:latin typeface="Consolas" panose="020B0609020204030204" pitchFamily="49" charset="0"/>
                <a:cs typeface="Consolas" panose="020B0609020204030204" pitchFamily="49" charset="0"/>
              </a:rPr>
              <a:t>));</a:t>
            </a:r>
            <a:br>
              <a:rPr lang="en-US" sz="1600" dirty="0">
                <a:latin typeface="Consolas" panose="020B0609020204030204" pitchFamily="49" charset="0"/>
                <a:cs typeface="Consolas" panose="020B0609020204030204" pitchFamily="49" charset="0"/>
              </a:rPr>
            </a:b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err="1">
                <a:latin typeface="Consolas" panose="020B0609020204030204" pitchFamily="49" charset="0"/>
                <a:cs typeface="Consolas" panose="020B0609020204030204" pitchFamily="49" charset="0"/>
              </a:rPr>
              <a:t>assertTrue</a:t>
            </a:r>
            <a:r>
              <a:rPr lang="en-US" sz="1600" dirty="0">
                <a:latin typeface="Consolas" panose="020B0609020204030204" pitchFamily="49" charset="0"/>
                <a:cs typeface="Consolas" panose="020B0609020204030204" pitchFamily="49" charset="0"/>
              </a:rPr>
              <a:t>(</a:t>
            </a:r>
            <a:r>
              <a:rPr lang="en-US" sz="1600" dirty="0" err="1">
                <a:solidFill>
                  <a:srgbClr val="000000"/>
                </a:solidFill>
                <a:effectLst/>
                <a:latin typeface="Consolas" panose="020B0609020204030204" pitchFamily="49" charset="0"/>
                <a:cs typeface="Consolas" panose="020B0609020204030204" pitchFamily="49" charset="0"/>
              </a:rPr>
              <a:t>list</a:t>
            </a:r>
            <a:r>
              <a:rPr lang="en-US" sz="1600" dirty="0" err="1">
                <a:latin typeface="Consolas" panose="020B0609020204030204" pitchFamily="49" charset="0"/>
                <a:cs typeface="Consolas" panose="020B0609020204030204" pitchFamily="49" charset="0"/>
              </a:rPr>
              <a:t>.size</a:t>
            </a:r>
            <a:r>
              <a:rPr lang="en-US" sz="1600" dirty="0">
                <a:latin typeface="Consolas" panose="020B0609020204030204" pitchFamily="49" charset="0"/>
                <a:cs typeface="Consolas" panose="020B0609020204030204" pitchFamily="49" charset="0"/>
              </a:rPr>
              <a:t>() == </a:t>
            </a:r>
            <a:r>
              <a:rPr lang="en-US" sz="1600" dirty="0">
                <a:solidFill>
                  <a:srgbClr val="1750EB"/>
                </a:solidFill>
                <a:effectLst/>
                <a:latin typeface="Consolas" panose="020B0609020204030204" pitchFamily="49" charset="0"/>
                <a:cs typeface="Consolas" panose="020B0609020204030204" pitchFamily="49" charset="0"/>
              </a:rPr>
              <a:t>3</a:t>
            </a:r>
            <a:r>
              <a:rPr lang="en-US" sz="1600" dirty="0">
                <a:latin typeface="Consolas" panose="020B0609020204030204" pitchFamily="49" charset="0"/>
                <a:cs typeface="Consolas" panose="020B0609020204030204" pitchFamily="49" charset="0"/>
              </a:rPr>
              <a:t>);</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34485182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CDAD1-364B-4654-916E-ADFC0A62A3B9}"/>
              </a:ext>
            </a:extLst>
          </p:cNvPr>
          <p:cNvSpPr>
            <a:spLocks noGrp="1"/>
          </p:cNvSpPr>
          <p:nvPr>
            <p:ph type="title"/>
          </p:nvPr>
        </p:nvSpPr>
        <p:spPr/>
        <p:txBody>
          <a:bodyPr/>
          <a:lstStyle/>
          <a:p>
            <a:r>
              <a:rPr lang="en-US"/>
              <a:t>JUnit Testing</a:t>
            </a:r>
          </a:p>
        </p:txBody>
      </p:sp>
      <p:sp>
        <p:nvSpPr>
          <p:cNvPr id="4" name="TextBox 3">
            <a:extLst>
              <a:ext uri="{FF2B5EF4-FFF2-40B4-BE49-F238E27FC236}">
                <a16:creationId xmlns:a16="http://schemas.microsoft.com/office/drawing/2014/main" id="{65914BDF-7BA5-9AFF-504A-0058DF17B3AC}"/>
              </a:ext>
            </a:extLst>
          </p:cNvPr>
          <p:cNvSpPr txBox="1"/>
          <p:nvPr/>
        </p:nvSpPr>
        <p:spPr>
          <a:xfrm>
            <a:off x="838200" y="1361440"/>
            <a:ext cx="10246360" cy="4524315"/>
          </a:xfrm>
          <a:prstGeom prst="rect">
            <a:avLst/>
          </a:prstGeom>
          <a:solidFill>
            <a:schemeClr val="bg1">
              <a:lumMod val="95000"/>
            </a:schemeClr>
          </a:solidFill>
          <a:ln>
            <a:solidFill>
              <a:schemeClr val="tx1"/>
            </a:solidFill>
          </a:ln>
        </p:spPr>
        <p:txBody>
          <a:bodyPr wrap="square" rtlCol="0">
            <a:spAutoFit/>
          </a:bodyPr>
          <a:lstStyle/>
          <a:p>
            <a:r>
              <a:rPr lang="en-US" sz="1600" dirty="0">
                <a:solidFill>
                  <a:srgbClr val="0033B3"/>
                </a:solidFill>
                <a:effectLst/>
                <a:latin typeface="Consolas" panose="020B0609020204030204" pitchFamily="49" charset="0"/>
                <a:cs typeface="Consolas" panose="020B0609020204030204" pitchFamily="49" charset="0"/>
              </a:rPr>
              <a:t>import </a:t>
            </a:r>
            <a:r>
              <a:rPr lang="en-US" sz="1600" dirty="0" err="1">
                <a:solidFill>
                  <a:srgbClr val="000000"/>
                </a:solidFill>
                <a:effectLst/>
                <a:latin typeface="Consolas" panose="020B0609020204030204" pitchFamily="49" charset="0"/>
                <a:cs typeface="Consolas" panose="020B0609020204030204" pitchFamily="49" charset="0"/>
              </a:rPr>
              <a:t>org.</a:t>
            </a:r>
            <a:r>
              <a:rPr lang="en-US" sz="1600" dirty="0" err="1">
                <a:latin typeface="Consolas" panose="020B0609020204030204" pitchFamily="49" charset="0"/>
                <a:cs typeface="Consolas" panose="020B0609020204030204" pitchFamily="49" charset="0"/>
              </a:rPr>
              <a:t>junit.jupiter.api</a:t>
            </a:r>
            <a:r>
              <a:rPr lang="en-US" sz="1600" dirty="0">
                <a:latin typeface="Consolas" panose="020B0609020204030204" pitchFamily="49" charset="0"/>
                <a:cs typeface="Consolas" panose="020B0609020204030204" pitchFamily="49" charset="0"/>
              </a:rPr>
              <a:t>.*; </a:t>
            </a:r>
          </a:p>
          <a:p>
            <a:r>
              <a:rPr lang="en-US" sz="1600" dirty="0">
                <a:solidFill>
                  <a:srgbClr val="0033B3"/>
                </a:solidFill>
                <a:effectLst/>
                <a:latin typeface="Consolas" panose="020B0609020204030204" pitchFamily="49" charset="0"/>
                <a:cs typeface="Consolas" panose="020B0609020204030204" pitchFamily="49" charset="0"/>
              </a:rPr>
              <a:t>import static </a:t>
            </a:r>
            <a:r>
              <a:rPr lang="en-US" sz="1600" dirty="0" err="1">
                <a:solidFill>
                  <a:srgbClr val="000000"/>
                </a:solidFill>
                <a:effectLst/>
                <a:latin typeface="Consolas" panose="020B0609020204030204" pitchFamily="49" charset="0"/>
                <a:cs typeface="Consolas" panose="020B0609020204030204" pitchFamily="49" charset="0"/>
              </a:rPr>
              <a:t>org.</a:t>
            </a:r>
            <a:r>
              <a:rPr lang="en-US" sz="1600" dirty="0" err="1">
                <a:latin typeface="Consolas" panose="020B0609020204030204" pitchFamily="49" charset="0"/>
                <a:cs typeface="Consolas" panose="020B0609020204030204" pitchFamily="49" charset="0"/>
              </a:rPr>
              <a:t>junit.jupiter.api.Assertions</a:t>
            </a:r>
            <a:r>
              <a:rPr lang="en-US" sz="1600" dirty="0">
                <a:latin typeface="Consolas" panose="020B0609020204030204" pitchFamily="49" charset="0"/>
                <a:cs typeface="Consolas" panose="020B0609020204030204" pitchFamily="49" charset="0"/>
              </a:rPr>
              <a:t>.*;</a:t>
            </a:r>
          </a:p>
          <a:p>
            <a:r>
              <a:rPr lang="en-US" sz="1600" dirty="0">
                <a:solidFill>
                  <a:srgbClr val="0033B3"/>
                </a:solidFill>
                <a:effectLst/>
                <a:latin typeface="Consolas" panose="020B0609020204030204" pitchFamily="49" charset="0"/>
                <a:cs typeface="Consolas" panose="020B0609020204030204" pitchFamily="49" charset="0"/>
              </a:rPr>
              <a:t>import </a:t>
            </a:r>
            <a:r>
              <a:rPr lang="en-US" sz="1600" dirty="0" err="1">
                <a:solidFill>
                  <a:srgbClr val="000000"/>
                </a:solidFill>
                <a:effectLst/>
                <a:latin typeface="Consolas" panose="020B0609020204030204" pitchFamily="49" charset="0"/>
                <a:cs typeface="Consolas" panose="020B0609020204030204" pitchFamily="49" charset="0"/>
              </a:rPr>
              <a:t>java.util</a:t>
            </a:r>
            <a:r>
              <a:rPr lang="en-US" sz="1600" dirty="0">
                <a:solidFill>
                  <a:srgbClr val="000000"/>
                </a:solidFill>
                <a:effectLst/>
                <a:latin typeface="Consolas" panose="020B0609020204030204" pitchFamily="49" charset="0"/>
                <a:cs typeface="Consolas" panose="020B0609020204030204" pitchFamily="49" charset="0"/>
              </a:rPr>
              <a:t>.</a:t>
            </a:r>
            <a:r>
              <a:rPr lang="en-US" sz="1600" dirty="0">
                <a:latin typeface="Consolas" panose="020B0609020204030204" pitchFamily="49" charset="0"/>
                <a:cs typeface="Consolas" panose="020B0609020204030204" pitchFamily="49" charset="0"/>
              </a:rPr>
              <a:t>*;</a:t>
            </a:r>
            <a:br>
              <a:rPr lang="en-US" sz="1600" dirty="0">
                <a:latin typeface="Consolas" panose="020B0609020204030204" pitchFamily="49" charset="0"/>
                <a:cs typeface="Consolas" panose="020B0609020204030204" pitchFamily="49" charset="0"/>
              </a:rPr>
            </a:br>
            <a:br>
              <a:rPr lang="en-US" sz="1600" dirty="0">
                <a:latin typeface="Consolas" panose="020B0609020204030204" pitchFamily="49" charset="0"/>
                <a:cs typeface="Consolas" panose="020B0609020204030204" pitchFamily="49" charset="0"/>
              </a:rPr>
            </a:br>
            <a:r>
              <a:rPr lang="en-US" sz="1600" dirty="0">
                <a:solidFill>
                  <a:srgbClr val="0033B3"/>
                </a:solidFill>
                <a:effectLst/>
                <a:latin typeface="Consolas" panose="020B0609020204030204" pitchFamily="49" charset="0"/>
                <a:cs typeface="Consolas" panose="020B0609020204030204" pitchFamily="49" charset="0"/>
              </a:rPr>
              <a:t>public class </a:t>
            </a:r>
            <a:r>
              <a:rPr lang="en-US" sz="1600" dirty="0" err="1">
                <a:solidFill>
                  <a:srgbClr val="000000"/>
                </a:solidFill>
                <a:effectLst/>
                <a:latin typeface="Consolas" panose="020B0609020204030204" pitchFamily="49" charset="0"/>
                <a:cs typeface="Consolas" panose="020B0609020204030204" pitchFamily="49" charset="0"/>
              </a:rPr>
              <a:t>ArrayListTest</a:t>
            </a:r>
            <a:r>
              <a:rPr lang="en-US" sz="1600" dirty="0">
                <a:solidFill>
                  <a:srgbClr val="000000"/>
                </a:solidFill>
                <a:effectLst/>
                <a:latin typeface="Consolas" panose="020B0609020204030204" pitchFamily="49" charset="0"/>
                <a:cs typeface="Consolas" panose="020B0609020204030204" pitchFamily="49" charset="0"/>
              </a:rPr>
              <a:t> </a:t>
            </a:r>
            <a:r>
              <a:rPr lang="en-US" sz="1600" dirty="0">
                <a:latin typeface="Consolas" panose="020B0609020204030204" pitchFamily="49" charset="0"/>
                <a:cs typeface="Consolas" panose="020B0609020204030204" pitchFamily="49" charset="0"/>
              </a:rPr>
              <a:t>{</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@Test</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a:solidFill>
                  <a:srgbClr val="0033B3"/>
                </a:solidFill>
                <a:effectLst/>
                <a:latin typeface="Consolas" panose="020B0609020204030204" pitchFamily="49" charset="0"/>
                <a:cs typeface="Consolas" panose="020B0609020204030204" pitchFamily="49" charset="0"/>
              </a:rPr>
              <a:t>public void </a:t>
            </a:r>
            <a:r>
              <a:rPr lang="en-US" sz="1600" dirty="0" err="1">
                <a:solidFill>
                  <a:srgbClr val="00627A"/>
                </a:solidFill>
                <a:effectLst/>
                <a:latin typeface="Consolas" panose="020B0609020204030204" pitchFamily="49" charset="0"/>
                <a:cs typeface="Consolas" panose="020B0609020204030204" pitchFamily="49" charset="0"/>
              </a:rPr>
              <a:t>testAddAndGet</a:t>
            </a:r>
            <a:r>
              <a:rPr lang="en-US" sz="1600" dirty="0">
                <a:latin typeface="Consolas" panose="020B0609020204030204" pitchFamily="49" charset="0"/>
                <a:cs typeface="Consolas" panose="020B0609020204030204" pitchFamily="49" charset="0"/>
              </a:rPr>
              <a:t>() {</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a:solidFill>
                  <a:srgbClr val="000000"/>
                </a:solidFill>
                <a:effectLst/>
                <a:latin typeface="Consolas" panose="020B0609020204030204" pitchFamily="49" charset="0"/>
                <a:cs typeface="Consolas" panose="020B0609020204030204" pitchFamily="49" charset="0"/>
              </a:rPr>
              <a:t>List</a:t>
            </a:r>
            <a:r>
              <a:rPr lang="en-US" sz="1600" dirty="0">
                <a:latin typeface="Consolas" panose="020B0609020204030204" pitchFamily="49" charset="0"/>
                <a:cs typeface="Consolas" panose="020B0609020204030204" pitchFamily="49" charset="0"/>
              </a:rPr>
              <a:t>&lt;</a:t>
            </a:r>
            <a:r>
              <a:rPr lang="en-US" sz="1600" dirty="0">
                <a:solidFill>
                  <a:srgbClr val="000000"/>
                </a:solidFill>
                <a:effectLst/>
                <a:latin typeface="Consolas" panose="020B0609020204030204" pitchFamily="49" charset="0"/>
                <a:cs typeface="Consolas" panose="020B0609020204030204" pitchFamily="49" charset="0"/>
              </a:rPr>
              <a:t>String</a:t>
            </a:r>
            <a:r>
              <a:rPr lang="en-US" sz="1600" dirty="0">
                <a:latin typeface="Consolas" panose="020B0609020204030204" pitchFamily="49" charset="0"/>
                <a:cs typeface="Consolas" panose="020B0609020204030204" pitchFamily="49" charset="0"/>
              </a:rPr>
              <a:t>&gt; </a:t>
            </a:r>
            <a:r>
              <a:rPr lang="en-US" sz="1600" dirty="0">
                <a:solidFill>
                  <a:srgbClr val="000000"/>
                </a:solidFill>
                <a:effectLst/>
                <a:latin typeface="Consolas" panose="020B0609020204030204" pitchFamily="49" charset="0"/>
                <a:cs typeface="Consolas" panose="020B0609020204030204" pitchFamily="49" charset="0"/>
              </a:rPr>
              <a:t>list </a:t>
            </a:r>
            <a:r>
              <a:rPr lang="en-US" sz="1600" dirty="0">
                <a:latin typeface="Consolas" panose="020B0609020204030204" pitchFamily="49" charset="0"/>
                <a:cs typeface="Consolas" panose="020B0609020204030204" pitchFamily="49" charset="0"/>
              </a:rPr>
              <a:t>= </a:t>
            </a:r>
            <a:r>
              <a:rPr lang="en-US" sz="1600" dirty="0">
                <a:solidFill>
                  <a:srgbClr val="0033B3"/>
                </a:solidFill>
                <a:effectLst/>
                <a:latin typeface="Consolas" panose="020B0609020204030204" pitchFamily="49" charset="0"/>
                <a:cs typeface="Consolas" panose="020B0609020204030204" pitchFamily="49" charset="0"/>
              </a:rPr>
              <a:t>new </a:t>
            </a:r>
            <a:r>
              <a:rPr lang="en-US" sz="1600" dirty="0" err="1">
                <a:latin typeface="Consolas" panose="020B0609020204030204" pitchFamily="49" charset="0"/>
                <a:cs typeface="Consolas" panose="020B0609020204030204" pitchFamily="49" charset="0"/>
              </a:rPr>
              <a:t>ArrayList</a:t>
            </a:r>
            <a:r>
              <a:rPr lang="en-US" sz="1600" dirty="0">
                <a:latin typeface="Consolas" panose="020B0609020204030204" pitchFamily="49" charset="0"/>
                <a:cs typeface="Consolas" panose="020B0609020204030204" pitchFamily="49" charset="0"/>
              </a:rPr>
              <a:t>&lt;&gt;();</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err="1">
                <a:solidFill>
                  <a:srgbClr val="000000"/>
                </a:solidFill>
                <a:effectLst/>
                <a:latin typeface="Consolas" panose="020B0609020204030204" pitchFamily="49" charset="0"/>
                <a:cs typeface="Consolas" panose="020B0609020204030204" pitchFamily="49" charset="0"/>
              </a:rPr>
              <a:t>list</a:t>
            </a:r>
            <a:r>
              <a:rPr lang="en-US" sz="1600" dirty="0" err="1">
                <a:latin typeface="Consolas" panose="020B0609020204030204" pitchFamily="49" charset="0"/>
                <a:cs typeface="Consolas" panose="020B0609020204030204" pitchFamily="49" charset="0"/>
              </a:rPr>
              <a:t>.add</a:t>
            </a:r>
            <a:r>
              <a:rPr lang="en-US" sz="1600" dirty="0">
                <a:latin typeface="Consolas" panose="020B0609020204030204" pitchFamily="49" charset="0"/>
                <a:cs typeface="Consolas" panose="020B0609020204030204" pitchFamily="49" charset="0"/>
              </a:rPr>
              <a:t>(</a:t>
            </a:r>
            <a:r>
              <a:rPr lang="en-US" sz="1600" dirty="0">
                <a:solidFill>
                  <a:srgbClr val="067D17"/>
                </a:solidFill>
                <a:effectLst/>
                <a:latin typeface="Consolas" panose="020B0609020204030204" pitchFamily="49" charset="0"/>
                <a:cs typeface="Consolas" panose="020B0609020204030204" pitchFamily="49" charset="0"/>
              </a:rPr>
              <a:t>“Nicole"</a:t>
            </a:r>
            <a:r>
              <a:rPr lang="en-US" sz="1600" dirty="0">
                <a:latin typeface="Consolas" panose="020B0609020204030204" pitchFamily="49" charset="0"/>
                <a:cs typeface="Consolas" panose="020B0609020204030204" pitchFamily="49" charset="0"/>
              </a:rPr>
              <a:t>);</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err="1">
                <a:solidFill>
                  <a:srgbClr val="000000"/>
                </a:solidFill>
                <a:effectLst/>
                <a:latin typeface="Consolas" panose="020B0609020204030204" pitchFamily="49" charset="0"/>
                <a:cs typeface="Consolas" panose="020B0609020204030204" pitchFamily="49" charset="0"/>
              </a:rPr>
              <a:t>list</a:t>
            </a:r>
            <a:r>
              <a:rPr lang="en-US" sz="1600" dirty="0" err="1">
                <a:latin typeface="Consolas" panose="020B0609020204030204" pitchFamily="49" charset="0"/>
                <a:cs typeface="Consolas" panose="020B0609020204030204" pitchFamily="49" charset="0"/>
              </a:rPr>
              <a:t>.add</a:t>
            </a:r>
            <a:r>
              <a:rPr lang="en-US" sz="1600" dirty="0">
                <a:latin typeface="Consolas" panose="020B0609020204030204" pitchFamily="49" charset="0"/>
                <a:cs typeface="Consolas" panose="020B0609020204030204" pitchFamily="49" charset="0"/>
              </a:rPr>
              <a:t>(</a:t>
            </a:r>
            <a:r>
              <a:rPr lang="en-US" sz="1600" dirty="0">
                <a:solidFill>
                  <a:srgbClr val="067D17"/>
                </a:solidFill>
                <a:effectLst/>
                <a:latin typeface="Consolas" panose="020B0609020204030204" pitchFamily="49" charset="0"/>
                <a:cs typeface="Consolas" panose="020B0609020204030204" pitchFamily="49" charset="0"/>
              </a:rPr>
              <a:t>“Dani"</a:t>
            </a:r>
            <a:r>
              <a:rPr lang="en-US" sz="1600" dirty="0">
                <a:latin typeface="Consolas" panose="020B0609020204030204" pitchFamily="49" charset="0"/>
                <a:cs typeface="Consolas" panose="020B0609020204030204" pitchFamily="49" charset="0"/>
              </a:rPr>
              <a:t>);</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err="1">
                <a:solidFill>
                  <a:srgbClr val="000000"/>
                </a:solidFill>
                <a:effectLst/>
                <a:latin typeface="Consolas" panose="020B0609020204030204" pitchFamily="49" charset="0"/>
                <a:cs typeface="Consolas" panose="020B0609020204030204" pitchFamily="49" charset="0"/>
              </a:rPr>
              <a:t>list</a:t>
            </a:r>
            <a:r>
              <a:rPr lang="en-US" sz="1600" dirty="0" err="1">
                <a:latin typeface="Consolas" panose="020B0609020204030204" pitchFamily="49" charset="0"/>
                <a:cs typeface="Consolas" panose="020B0609020204030204" pitchFamily="49" charset="0"/>
              </a:rPr>
              <a:t>.add</a:t>
            </a:r>
            <a:r>
              <a:rPr lang="en-US" sz="1600" dirty="0">
                <a:latin typeface="Consolas" panose="020B0609020204030204" pitchFamily="49" charset="0"/>
                <a:cs typeface="Consolas" panose="020B0609020204030204" pitchFamily="49" charset="0"/>
              </a:rPr>
              <a:t>(</a:t>
            </a:r>
            <a:r>
              <a:rPr lang="en-US" sz="1600" dirty="0">
                <a:solidFill>
                  <a:srgbClr val="067D17"/>
                </a:solidFill>
                <a:effectLst/>
                <a:latin typeface="Consolas" panose="020B0609020204030204" pitchFamily="49" charset="0"/>
                <a:cs typeface="Consolas" panose="020B0609020204030204" pitchFamily="49" charset="0"/>
              </a:rPr>
              <a:t>“Cady"</a:t>
            </a:r>
            <a:r>
              <a:rPr lang="en-US" sz="1600" dirty="0">
                <a:latin typeface="Consolas" panose="020B0609020204030204" pitchFamily="49" charset="0"/>
                <a:cs typeface="Consolas" panose="020B0609020204030204" pitchFamily="49" charset="0"/>
              </a:rPr>
              <a:t>);</a:t>
            </a:r>
            <a:br>
              <a:rPr lang="en-US" sz="1600" dirty="0">
                <a:latin typeface="Consolas" panose="020B0609020204030204" pitchFamily="49" charset="0"/>
                <a:cs typeface="Consolas" panose="020B0609020204030204" pitchFamily="49" charset="0"/>
              </a:rPr>
            </a:b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err="1">
                <a:latin typeface="Consolas" panose="020B0609020204030204" pitchFamily="49" charset="0"/>
                <a:cs typeface="Consolas" panose="020B0609020204030204" pitchFamily="49" charset="0"/>
              </a:rPr>
              <a:t>assertEquals</a:t>
            </a:r>
            <a:r>
              <a:rPr lang="en-US" sz="1600" dirty="0">
                <a:latin typeface="Consolas" panose="020B0609020204030204" pitchFamily="49" charset="0"/>
                <a:cs typeface="Consolas" panose="020B0609020204030204" pitchFamily="49" charset="0"/>
              </a:rPr>
              <a:t>(</a:t>
            </a:r>
            <a:r>
              <a:rPr lang="en-US" sz="1600" dirty="0">
                <a:solidFill>
                  <a:srgbClr val="067D17"/>
                </a:solidFill>
                <a:effectLst/>
                <a:latin typeface="Consolas" panose="020B0609020204030204" pitchFamily="49" charset="0"/>
                <a:cs typeface="Consolas" panose="020B0609020204030204" pitchFamily="49" charset="0"/>
              </a:rPr>
              <a:t>“</a:t>
            </a:r>
            <a:r>
              <a:rPr lang="en-US" sz="1600" dirty="0">
                <a:solidFill>
                  <a:srgbClr val="067D17"/>
                </a:solidFill>
                <a:latin typeface="Consolas" panose="020B0609020204030204" pitchFamily="49" charset="0"/>
                <a:cs typeface="Consolas" panose="020B0609020204030204" pitchFamily="49" charset="0"/>
              </a:rPr>
              <a:t>Nicole</a:t>
            </a:r>
            <a:r>
              <a:rPr lang="en-US" sz="1600" dirty="0">
                <a:solidFill>
                  <a:srgbClr val="067D17"/>
                </a:solidFill>
                <a:effectLst/>
                <a:latin typeface="Consolas" panose="020B0609020204030204" pitchFamily="49" charset="0"/>
                <a:cs typeface="Consolas" panose="020B0609020204030204" pitchFamily="49" charset="0"/>
              </a:rPr>
              <a:t>"</a:t>
            </a:r>
            <a:r>
              <a:rPr lang="en-US" sz="1600" dirty="0">
                <a:latin typeface="Consolas" panose="020B0609020204030204" pitchFamily="49" charset="0"/>
                <a:cs typeface="Consolas" panose="020B0609020204030204" pitchFamily="49" charset="0"/>
              </a:rPr>
              <a:t>, </a:t>
            </a:r>
            <a:r>
              <a:rPr lang="en-US" sz="1600" dirty="0" err="1">
                <a:solidFill>
                  <a:srgbClr val="000000"/>
                </a:solidFill>
                <a:effectLst/>
                <a:latin typeface="Consolas" panose="020B0609020204030204" pitchFamily="49" charset="0"/>
                <a:cs typeface="Consolas" panose="020B0609020204030204" pitchFamily="49" charset="0"/>
              </a:rPr>
              <a:t>list</a:t>
            </a:r>
            <a:r>
              <a:rPr lang="en-US" sz="1600" dirty="0" err="1">
                <a:latin typeface="Consolas" panose="020B0609020204030204" pitchFamily="49" charset="0"/>
                <a:cs typeface="Consolas" panose="020B0609020204030204" pitchFamily="49" charset="0"/>
              </a:rPr>
              <a:t>.get</a:t>
            </a:r>
            <a:r>
              <a:rPr lang="en-US" sz="1600" dirty="0">
                <a:latin typeface="Consolas" panose="020B0609020204030204" pitchFamily="49" charset="0"/>
                <a:cs typeface="Consolas" panose="020B0609020204030204" pitchFamily="49" charset="0"/>
              </a:rPr>
              <a:t>(</a:t>
            </a:r>
            <a:r>
              <a:rPr lang="en-US" sz="1600" dirty="0">
                <a:solidFill>
                  <a:srgbClr val="1750EB"/>
                </a:solidFill>
                <a:effectLst/>
                <a:latin typeface="Consolas" panose="020B0609020204030204" pitchFamily="49" charset="0"/>
                <a:cs typeface="Consolas" panose="020B0609020204030204" pitchFamily="49" charset="0"/>
              </a:rPr>
              <a:t>0</a:t>
            </a:r>
            <a:r>
              <a:rPr lang="en-US" sz="1600" dirty="0">
                <a:latin typeface="Consolas" panose="020B0609020204030204" pitchFamily="49" charset="0"/>
                <a:cs typeface="Consolas" panose="020B0609020204030204" pitchFamily="49" charset="0"/>
              </a:rPr>
              <a:t>)); </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err="1">
                <a:latin typeface="Consolas" panose="020B0609020204030204" pitchFamily="49" charset="0"/>
                <a:cs typeface="Consolas" panose="020B0609020204030204" pitchFamily="49" charset="0"/>
              </a:rPr>
              <a:t>assertEquals</a:t>
            </a:r>
            <a:r>
              <a:rPr lang="en-US" sz="1600" dirty="0">
                <a:latin typeface="Consolas" panose="020B0609020204030204" pitchFamily="49" charset="0"/>
                <a:cs typeface="Consolas" panose="020B0609020204030204" pitchFamily="49" charset="0"/>
              </a:rPr>
              <a:t>(</a:t>
            </a:r>
            <a:r>
              <a:rPr lang="en-US" sz="1600" dirty="0">
                <a:solidFill>
                  <a:srgbClr val="067D17"/>
                </a:solidFill>
                <a:effectLst/>
                <a:latin typeface="Consolas" panose="020B0609020204030204" pitchFamily="49" charset="0"/>
                <a:cs typeface="Consolas" panose="020B0609020204030204" pitchFamily="49" charset="0"/>
              </a:rPr>
              <a:t>“Cady"</a:t>
            </a:r>
            <a:r>
              <a:rPr lang="en-US" sz="1600" dirty="0">
                <a:latin typeface="Consolas" panose="020B0609020204030204" pitchFamily="49" charset="0"/>
                <a:cs typeface="Consolas" panose="020B0609020204030204" pitchFamily="49" charset="0"/>
              </a:rPr>
              <a:t>, </a:t>
            </a:r>
            <a:r>
              <a:rPr lang="en-US" sz="1600" dirty="0" err="1">
                <a:solidFill>
                  <a:srgbClr val="000000"/>
                </a:solidFill>
                <a:effectLst/>
                <a:latin typeface="Consolas" panose="020B0609020204030204" pitchFamily="49" charset="0"/>
                <a:cs typeface="Consolas" panose="020B0609020204030204" pitchFamily="49" charset="0"/>
              </a:rPr>
              <a:t>list</a:t>
            </a:r>
            <a:r>
              <a:rPr lang="en-US" sz="1600" dirty="0" err="1">
                <a:latin typeface="Consolas" panose="020B0609020204030204" pitchFamily="49" charset="0"/>
                <a:cs typeface="Consolas" panose="020B0609020204030204" pitchFamily="49" charset="0"/>
              </a:rPr>
              <a:t>.get</a:t>
            </a:r>
            <a:r>
              <a:rPr lang="en-US" sz="1600" dirty="0">
                <a:latin typeface="Consolas" panose="020B0609020204030204" pitchFamily="49" charset="0"/>
                <a:cs typeface="Consolas" panose="020B0609020204030204" pitchFamily="49" charset="0"/>
              </a:rPr>
              <a:t>(</a:t>
            </a:r>
            <a:r>
              <a:rPr lang="en-US" sz="1600" dirty="0">
                <a:solidFill>
                  <a:srgbClr val="1750EB"/>
                </a:solidFill>
                <a:latin typeface="Consolas" panose="020B0609020204030204" pitchFamily="49" charset="0"/>
                <a:cs typeface="Consolas" panose="020B0609020204030204" pitchFamily="49" charset="0"/>
              </a:rPr>
              <a:t>2</a:t>
            </a:r>
            <a:r>
              <a:rPr lang="en-US" sz="1600" dirty="0">
                <a:latin typeface="Consolas" panose="020B0609020204030204" pitchFamily="49" charset="0"/>
                <a:cs typeface="Consolas" panose="020B0609020204030204" pitchFamily="49" charset="0"/>
              </a:rPr>
              <a:t>));</a:t>
            </a:r>
            <a:br>
              <a:rPr lang="en-US" sz="1600" dirty="0">
                <a:latin typeface="Consolas" panose="020B0609020204030204" pitchFamily="49" charset="0"/>
                <a:cs typeface="Consolas" panose="020B0609020204030204" pitchFamily="49" charset="0"/>
              </a:rPr>
            </a:b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err="1">
                <a:latin typeface="Consolas" panose="020B0609020204030204" pitchFamily="49" charset="0"/>
                <a:cs typeface="Consolas" panose="020B0609020204030204" pitchFamily="49" charset="0"/>
              </a:rPr>
              <a:t>assertTrue</a:t>
            </a:r>
            <a:r>
              <a:rPr lang="en-US" sz="1600" dirty="0">
                <a:latin typeface="Consolas" panose="020B0609020204030204" pitchFamily="49" charset="0"/>
                <a:cs typeface="Consolas" panose="020B0609020204030204" pitchFamily="49" charset="0"/>
              </a:rPr>
              <a:t>(</a:t>
            </a:r>
            <a:r>
              <a:rPr lang="en-US" sz="1600" dirty="0" err="1">
                <a:solidFill>
                  <a:srgbClr val="000000"/>
                </a:solidFill>
                <a:effectLst/>
                <a:latin typeface="Consolas" panose="020B0609020204030204" pitchFamily="49" charset="0"/>
                <a:cs typeface="Consolas" panose="020B0609020204030204" pitchFamily="49" charset="0"/>
              </a:rPr>
              <a:t>list</a:t>
            </a:r>
            <a:r>
              <a:rPr lang="en-US" sz="1600" dirty="0" err="1">
                <a:latin typeface="Consolas" panose="020B0609020204030204" pitchFamily="49" charset="0"/>
                <a:cs typeface="Consolas" panose="020B0609020204030204" pitchFamily="49" charset="0"/>
              </a:rPr>
              <a:t>.size</a:t>
            </a:r>
            <a:r>
              <a:rPr lang="en-US" sz="1600">
                <a:latin typeface="Consolas" panose="020B0609020204030204" pitchFamily="49" charset="0"/>
                <a:cs typeface="Consolas" panose="020B0609020204030204" pitchFamily="49" charset="0"/>
              </a:rPr>
              <a:t>() == </a:t>
            </a:r>
            <a:r>
              <a:rPr lang="en-US" sz="1600">
                <a:solidFill>
                  <a:srgbClr val="1750EB"/>
                </a:solidFill>
                <a:effectLst/>
                <a:latin typeface="Consolas" panose="020B0609020204030204" pitchFamily="49" charset="0"/>
                <a:cs typeface="Consolas" panose="020B0609020204030204" pitchFamily="49" charset="0"/>
              </a:rPr>
              <a:t>3</a:t>
            </a:r>
            <a:r>
              <a:rPr lang="en-US" sz="1600">
                <a:latin typeface="Consolas" panose="020B0609020204030204" pitchFamily="49" charset="0"/>
                <a:cs typeface="Consolas" panose="020B0609020204030204" pitchFamily="49" charset="0"/>
              </a:rPr>
              <a:t>);</a:t>
            </a:r>
            <a:r>
              <a:rPr lang="en-US" sz="1600" dirty="0">
                <a:latin typeface="Consolas" panose="020B0609020204030204" pitchFamily="49" charset="0"/>
                <a:cs typeface="Consolas" panose="020B0609020204030204" pitchFamily="49" charset="0"/>
              </a:rPr>
              <a:t>		// TRUE!!</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6272045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22B81-4FB1-3D4C-B5CC-F81F1C1D9153}"/>
              </a:ext>
            </a:extLst>
          </p:cNvPr>
          <p:cNvSpPr>
            <a:spLocks noGrp="1"/>
          </p:cNvSpPr>
          <p:nvPr>
            <p:ph type="title"/>
          </p:nvPr>
        </p:nvSpPr>
        <p:spPr/>
        <p:txBody>
          <a:bodyPr/>
          <a:lstStyle/>
          <a:p>
            <a:r>
              <a:rPr lang="en-US"/>
              <a:t>Lecture Outline</a:t>
            </a:r>
          </a:p>
        </p:txBody>
      </p:sp>
      <p:sp>
        <p:nvSpPr>
          <p:cNvPr id="3" name="Content Placeholder 2">
            <a:extLst>
              <a:ext uri="{FF2B5EF4-FFF2-40B4-BE49-F238E27FC236}">
                <a16:creationId xmlns:a16="http://schemas.microsoft.com/office/drawing/2014/main" id="{F07DD871-301D-734F-B5EC-A5910673E2D8}"/>
              </a:ext>
            </a:extLst>
          </p:cNvPr>
          <p:cNvSpPr>
            <a:spLocks noGrp="1"/>
          </p:cNvSpPr>
          <p:nvPr>
            <p:ph idx="1"/>
          </p:nvPr>
        </p:nvSpPr>
        <p:spPr/>
        <p:txBody>
          <a:bodyPr/>
          <a:lstStyle/>
          <a:p>
            <a:pPr>
              <a:spcAft>
                <a:spcPts val="1200"/>
              </a:spcAft>
            </a:pPr>
            <a:r>
              <a:rPr lang="en-US" b="1">
                <a:solidFill>
                  <a:schemeClr val="accent5"/>
                </a:solidFill>
              </a:rPr>
              <a:t>Announcements</a:t>
            </a:r>
          </a:p>
          <a:p>
            <a:pPr>
              <a:spcAft>
                <a:spcPts val="1200"/>
              </a:spcAft>
            </a:pPr>
            <a:r>
              <a:rPr lang="en-US"/>
              <a:t>Importance of Testing</a:t>
            </a:r>
          </a:p>
          <a:p>
            <a:pPr>
              <a:spcAft>
                <a:spcPts val="1200"/>
              </a:spcAft>
            </a:pPr>
            <a:r>
              <a:rPr lang="en-US"/>
              <a:t>JUnit</a:t>
            </a:r>
          </a:p>
          <a:p>
            <a:pPr lvl="1">
              <a:spcAft>
                <a:spcPts val="1200"/>
              </a:spcAft>
            </a:pPr>
            <a:r>
              <a:rPr lang="en-US"/>
              <a:t>How Much Testing is Enough?	</a:t>
            </a:r>
          </a:p>
          <a:p>
            <a:pPr>
              <a:spcAft>
                <a:spcPts val="1200"/>
              </a:spcAft>
            </a:pPr>
            <a:r>
              <a:rPr lang="en-US"/>
              <a:t>Example: Brainstorm Test Cases (Card &amp; </a:t>
            </a:r>
            <a:r>
              <a:rPr lang="en-US" err="1"/>
              <a:t>BattleManager</a:t>
            </a:r>
            <a:r>
              <a:rPr lang="en-US"/>
              <a:t>)</a:t>
            </a:r>
          </a:p>
          <a:p>
            <a:pPr>
              <a:spcAft>
                <a:spcPts val="1200"/>
              </a:spcAft>
            </a:pPr>
            <a:r>
              <a:rPr lang="en-US"/>
              <a:t>Challenge: Floating Point Precision</a:t>
            </a:r>
          </a:p>
        </p:txBody>
      </p:sp>
      <p:sp>
        <p:nvSpPr>
          <p:cNvPr id="4" name="Pentagon 3">
            <a:extLst>
              <a:ext uri="{FF2B5EF4-FFF2-40B4-BE49-F238E27FC236}">
                <a16:creationId xmlns:a16="http://schemas.microsoft.com/office/drawing/2014/main" id="{A474EB40-D05B-4D47-ACB8-073DBA3E897B}"/>
              </a:ext>
            </a:extLst>
          </p:cNvPr>
          <p:cNvSpPr/>
          <p:nvPr/>
        </p:nvSpPr>
        <p:spPr>
          <a:xfrm rot="10800000">
            <a:off x="3732788" y="1458097"/>
            <a:ext cx="444843" cy="308919"/>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40607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973E3-4936-A420-30C5-350C62AA6ECE}"/>
              </a:ext>
            </a:extLst>
          </p:cNvPr>
          <p:cNvSpPr>
            <a:spLocks noGrp="1"/>
          </p:cNvSpPr>
          <p:nvPr>
            <p:ph type="title"/>
          </p:nvPr>
        </p:nvSpPr>
        <p:spPr/>
        <p:txBody>
          <a:bodyPr/>
          <a:lstStyle/>
          <a:p>
            <a:r>
              <a:rPr lang="en-US"/>
              <a:t>Testing Tips</a:t>
            </a:r>
          </a:p>
        </p:txBody>
      </p:sp>
      <p:sp>
        <p:nvSpPr>
          <p:cNvPr id="3" name="Content Placeholder 2">
            <a:extLst>
              <a:ext uri="{FF2B5EF4-FFF2-40B4-BE49-F238E27FC236}">
                <a16:creationId xmlns:a16="http://schemas.microsoft.com/office/drawing/2014/main" id="{88D8D45B-1499-8F0F-665F-82A05E3EF610}"/>
              </a:ext>
            </a:extLst>
          </p:cNvPr>
          <p:cNvSpPr>
            <a:spLocks noGrp="1"/>
          </p:cNvSpPr>
          <p:nvPr>
            <p:ph idx="1"/>
          </p:nvPr>
        </p:nvSpPr>
        <p:spPr/>
        <p:txBody>
          <a:bodyPr>
            <a:normAutofit fontScale="92500" lnSpcReduction="10000"/>
          </a:bodyPr>
          <a:lstStyle/>
          <a:p>
            <a:r>
              <a:rPr lang="en-US" sz="3200"/>
              <a:t>Write many tests for each method</a:t>
            </a:r>
          </a:p>
          <a:p>
            <a:pPr lvl="1"/>
            <a:r>
              <a:rPr lang="en-US" sz="2800"/>
              <a:t>Test that your method does what you want it to do</a:t>
            </a:r>
          </a:p>
          <a:p>
            <a:pPr lvl="1"/>
            <a:r>
              <a:rPr lang="en-US" sz="2800"/>
              <a:t>Test combinations of your method being used with other methods</a:t>
            </a:r>
          </a:p>
          <a:p>
            <a:r>
              <a:rPr lang="en-US" sz="3200"/>
              <a:t>Write a test method per distinct case </a:t>
            </a:r>
            <a:endParaRPr lang="en-US"/>
          </a:p>
          <a:p>
            <a:pPr lvl="1"/>
            <a:r>
              <a:rPr lang="en-US"/>
              <a:t>Test that different states of input don’t break your code (empty or null params)</a:t>
            </a:r>
          </a:p>
          <a:p>
            <a:pPr lvl="1"/>
            <a:r>
              <a:rPr lang="en-US"/>
              <a:t>Test that code correctly enters all </a:t>
            </a:r>
            <a:r>
              <a:rPr lang="en-US" err="1"/>
              <a:t>boolean</a:t>
            </a:r>
            <a:r>
              <a:rPr lang="en-US"/>
              <a:t> checks (loops, if/else)</a:t>
            </a:r>
          </a:p>
          <a:p>
            <a:r>
              <a:rPr lang="en-US" sz="3200"/>
              <a:t>Use </a:t>
            </a:r>
            <a:r>
              <a:rPr lang="en-US" sz="3200" err="1">
                <a:latin typeface="Consolas" panose="020B0609020204030204" pitchFamily="49" charset="0"/>
                <a:ea typeface="Menlo" panose="020B0609030804020204" pitchFamily="49" charset="0"/>
                <a:cs typeface="Menlo" panose="020B0609030804020204" pitchFamily="49" charset="0"/>
              </a:rPr>
              <a:t>assertEquals</a:t>
            </a:r>
            <a:r>
              <a:rPr lang="en-US" sz="3200">
                <a:latin typeface="Consolas" panose="020B0609020204030204" pitchFamily="49" charset="0"/>
                <a:ea typeface="Menlo" panose="020B0609030804020204" pitchFamily="49" charset="0"/>
                <a:cs typeface="Menlo" panose="020B0609030804020204" pitchFamily="49" charset="0"/>
              </a:rPr>
              <a:t>(expected, actual, message)</a:t>
            </a:r>
            <a:r>
              <a:rPr lang="en-US" sz="3200"/>
              <a:t> to provide a description of what case that line is testing  </a:t>
            </a:r>
          </a:p>
          <a:p>
            <a:r>
              <a:rPr lang="en-US" sz="3200"/>
              <a:t>Testing code is just code. Use good coding practices (e.g., helper methods to reduce redundancy) to help you write code.</a:t>
            </a:r>
          </a:p>
          <a:p>
            <a:pPr lvl="1"/>
            <a:r>
              <a:rPr lang="en-US" sz="2800"/>
              <a:t>It can take time, but if you do it well, developing your solution can be a breeze!</a:t>
            </a:r>
          </a:p>
        </p:txBody>
      </p:sp>
    </p:spTree>
    <p:extLst>
      <p:ext uri="{BB962C8B-B14F-4D97-AF65-F5344CB8AC3E}">
        <p14:creationId xmlns:p14="http://schemas.microsoft.com/office/powerpoint/2010/main" val="2126912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73563-3ECC-C02D-36D7-38C5C302B411}"/>
              </a:ext>
            </a:extLst>
          </p:cNvPr>
          <p:cNvSpPr>
            <a:spLocks noGrp="1"/>
          </p:cNvSpPr>
          <p:nvPr>
            <p:ph type="title"/>
          </p:nvPr>
        </p:nvSpPr>
        <p:spPr/>
        <p:txBody>
          <a:bodyPr/>
          <a:lstStyle/>
          <a:p>
            <a:r>
              <a:rPr lang="en-US"/>
              <a:t>In-Class: Remix – Courses Taught</a:t>
            </a:r>
          </a:p>
        </p:txBody>
      </p:sp>
    </p:spTree>
    <p:extLst>
      <p:ext uri="{BB962C8B-B14F-4D97-AF65-F5344CB8AC3E}">
        <p14:creationId xmlns:p14="http://schemas.microsoft.com/office/powerpoint/2010/main" val="34009951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52A45-2129-8938-F40C-906B50A7E6BF}"/>
              </a:ext>
            </a:extLst>
          </p:cNvPr>
          <p:cNvSpPr>
            <a:spLocks noGrp="1"/>
          </p:cNvSpPr>
          <p:nvPr>
            <p:ph type="title"/>
          </p:nvPr>
        </p:nvSpPr>
        <p:spPr/>
        <p:txBody>
          <a:bodyPr/>
          <a:lstStyle/>
          <a:p>
            <a:r>
              <a:rPr lang="en-US"/>
              <a:t>How Many Test Cases Is Enough?</a:t>
            </a:r>
          </a:p>
        </p:txBody>
      </p:sp>
      <p:sp>
        <p:nvSpPr>
          <p:cNvPr id="3" name="Content Placeholder 2">
            <a:extLst>
              <a:ext uri="{FF2B5EF4-FFF2-40B4-BE49-F238E27FC236}">
                <a16:creationId xmlns:a16="http://schemas.microsoft.com/office/drawing/2014/main" id="{FF134745-CCC1-C724-49DE-6815CC693400}"/>
              </a:ext>
            </a:extLst>
          </p:cNvPr>
          <p:cNvSpPr>
            <a:spLocks noGrp="1"/>
          </p:cNvSpPr>
          <p:nvPr>
            <p:ph idx="1"/>
          </p:nvPr>
        </p:nvSpPr>
        <p:spPr>
          <a:xfrm>
            <a:off x="838201" y="1371600"/>
            <a:ext cx="7647878" cy="4805363"/>
          </a:xfrm>
        </p:spPr>
        <p:txBody>
          <a:bodyPr>
            <a:normAutofit fontScale="92500" lnSpcReduction="10000"/>
          </a:bodyPr>
          <a:lstStyle/>
          <a:p>
            <a:r>
              <a:rPr lang="en-US"/>
              <a:t>In general, more </a:t>
            </a:r>
            <a:r>
              <a:rPr lang="en-US" i="1"/>
              <a:t>diverse </a:t>
            </a:r>
            <a:r>
              <a:rPr lang="en-US"/>
              <a:t>tests –&gt; more confidence!</a:t>
            </a:r>
          </a:p>
          <a:p>
            <a:r>
              <a:rPr lang="en-US"/>
              <a:t>Try to think </a:t>
            </a:r>
            <a:r>
              <a:rPr lang="en-US" err="1"/>
              <a:t>adversarially</a:t>
            </a:r>
            <a:r>
              <a:rPr lang="en-US"/>
              <a:t> and try to break your own code with tests, How do you “user-proof” your code?</a:t>
            </a:r>
          </a:p>
          <a:p>
            <a:r>
              <a:rPr lang="en-US" b="1">
                <a:solidFill>
                  <a:srgbClr val="54A0FF"/>
                </a:solidFill>
              </a:rPr>
              <a:t>Specification Testing</a:t>
            </a:r>
            <a:r>
              <a:rPr lang="en-US"/>
              <a:t> (based on the spec) vs. </a:t>
            </a:r>
            <a:r>
              <a:rPr lang="en-US" b="1">
                <a:solidFill>
                  <a:srgbClr val="FA8231"/>
                </a:solidFill>
              </a:rPr>
              <a:t>Clear-box Testing </a:t>
            </a:r>
            <a:r>
              <a:rPr lang="en-US"/>
              <a:t>(based on how you know your implementation works)</a:t>
            </a:r>
          </a:p>
          <a:p>
            <a:pPr lvl="1"/>
            <a:r>
              <a:rPr lang="en-US" b="1">
                <a:solidFill>
                  <a:srgbClr val="54A0FF"/>
                </a:solidFill>
              </a:rPr>
              <a:t>Specification Testing </a:t>
            </a:r>
            <a:r>
              <a:rPr lang="en-US"/>
              <a:t>you can do </a:t>
            </a:r>
            <a:r>
              <a:rPr lang="en-US" i="1"/>
              <a:t>before </a:t>
            </a:r>
            <a:r>
              <a:rPr lang="en-US"/>
              <a:t>writing your solution!  (Test Driven Development)</a:t>
            </a:r>
          </a:p>
          <a:p>
            <a:pPr lvl="1"/>
            <a:r>
              <a:rPr lang="en-US" b="1">
                <a:solidFill>
                  <a:srgbClr val="FA8231"/>
                </a:solidFill>
              </a:rPr>
              <a:t>Clear-box Testing </a:t>
            </a:r>
            <a:r>
              <a:rPr lang="en-US"/>
              <a:t>you do </a:t>
            </a:r>
            <a:r>
              <a:rPr lang="en-US" i="1"/>
              <a:t>after</a:t>
            </a:r>
            <a:r>
              <a:rPr lang="en-US"/>
              <a:t> you've written your solution.</a:t>
            </a:r>
          </a:p>
          <a:p>
            <a:r>
              <a:rPr lang="en-US"/>
              <a:t>Test a wide variety of different cases </a:t>
            </a:r>
          </a:p>
          <a:p>
            <a:pPr lvl="1"/>
            <a:r>
              <a:rPr lang="en-US"/>
              <a:t>Think about </a:t>
            </a:r>
            <a:r>
              <a:rPr lang="en-US" b="1"/>
              <a:t>boundary or "edge" cases </a:t>
            </a:r>
            <a:r>
              <a:rPr lang="en-US"/>
              <a:t>in particular, </a:t>
            </a:r>
            <a:br>
              <a:rPr lang="en-US"/>
            </a:br>
            <a:r>
              <a:rPr lang="en-US"/>
              <a:t>where the behavior should change</a:t>
            </a:r>
          </a:p>
        </p:txBody>
      </p:sp>
      <p:pic>
        <p:nvPicPr>
          <p:cNvPr id="3074" name="Picture 2" descr="This store has a &quot;test ramp&quot; so you can try out your safety boots on  different surfaces. : r/mildlyinteresting">
            <a:extLst>
              <a:ext uri="{FF2B5EF4-FFF2-40B4-BE49-F238E27FC236}">
                <a16:creationId xmlns:a16="http://schemas.microsoft.com/office/drawing/2014/main" id="{1365FC2C-76C6-058F-3E70-5DD53385C3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86079" y="1666700"/>
            <a:ext cx="3161371" cy="42151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9744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22B81-4FB1-3D4C-B5CC-F81F1C1D9153}"/>
              </a:ext>
            </a:extLst>
          </p:cNvPr>
          <p:cNvSpPr>
            <a:spLocks noGrp="1"/>
          </p:cNvSpPr>
          <p:nvPr>
            <p:ph type="title"/>
          </p:nvPr>
        </p:nvSpPr>
        <p:spPr/>
        <p:txBody>
          <a:bodyPr/>
          <a:lstStyle/>
          <a:p>
            <a:r>
              <a:rPr lang="en-US"/>
              <a:t>Lecture Outline</a:t>
            </a:r>
          </a:p>
        </p:txBody>
      </p:sp>
      <p:sp>
        <p:nvSpPr>
          <p:cNvPr id="3" name="Content Placeholder 2">
            <a:extLst>
              <a:ext uri="{FF2B5EF4-FFF2-40B4-BE49-F238E27FC236}">
                <a16:creationId xmlns:a16="http://schemas.microsoft.com/office/drawing/2014/main" id="{F07DD871-301D-734F-B5EC-A5910673E2D8}"/>
              </a:ext>
            </a:extLst>
          </p:cNvPr>
          <p:cNvSpPr>
            <a:spLocks noGrp="1"/>
          </p:cNvSpPr>
          <p:nvPr>
            <p:ph idx="1"/>
          </p:nvPr>
        </p:nvSpPr>
        <p:spPr/>
        <p:txBody>
          <a:bodyPr/>
          <a:lstStyle/>
          <a:p>
            <a:pPr>
              <a:spcAft>
                <a:spcPts val="1200"/>
              </a:spcAft>
            </a:pPr>
            <a:r>
              <a:rPr lang="en-US"/>
              <a:t>Announcements</a:t>
            </a:r>
          </a:p>
          <a:p>
            <a:pPr>
              <a:spcAft>
                <a:spcPts val="1200"/>
              </a:spcAft>
            </a:pPr>
            <a:r>
              <a:rPr lang="en-US"/>
              <a:t>Importance of Testing</a:t>
            </a:r>
          </a:p>
          <a:p>
            <a:pPr>
              <a:spcAft>
                <a:spcPts val="1200"/>
              </a:spcAft>
            </a:pPr>
            <a:r>
              <a:rPr lang="en-US"/>
              <a:t>JUnit</a:t>
            </a:r>
          </a:p>
          <a:p>
            <a:pPr lvl="1">
              <a:spcAft>
                <a:spcPts val="1200"/>
              </a:spcAft>
            </a:pPr>
            <a:r>
              <a:rPr lang="en-US"/>
              <a:t>How Much Testing is Enough?	</a:t>
            </a:r>
          </a:p>
          <a:p>
            <a:pPr>
              <a:spcAft>
                <a:spcPts val="1200"/>
              </a:spcAft>
            </a:pPr>
            <a:r>
              <a:rPr lang="en-US" b="1">
                <a:solidFill>
                  <a:schemeClr val="accent5"/>
                </a:solidFill>
              </a:rPr>
              <a:t>Example: Brainstorm Test Cases (Card &amp; </a:t>
            </a:r>
            <a:r>
              <a:rPr lang="en-US" b="1" err="1">
                <a:solidFill>
                  <a:schemeClr val="accent5"/>
                </a:solidFill>
              </a:rPr>
              <a:t>BattleManager</a:t>
            </a:r>
            <a:r>
              <a:rPr lang="en-US" b="1">
                <a:solidFill>
                  <a:schemeClr val="accent5"/>
                </a:solidFill>
              </a:rPr>
              <a:t>)</a:t>
            </a:r>
          </a:p>
          <a:p>
            <a:pPr>
              <a:spcAft>
                <a:spcPts val="1200"/>
              </a:spcAft>
            </a:pPr>
            <a:r>
              <a:rPr lang="en-US"/>
              <a:t>Challenge: Floating Point Precision</a:t>
            </a:r>
          </a:p>
        </p:txBody>
      </p:sp>
      <p:sp>
        <p:nvSpPr>
          <p:cNvPr id="4" name="Pentagon 3">
            <a:extLst>
              <a:ext uri="{FF2B5EF4-FFF2-40B4-BE49-F238E27FC236}">
                <a16:creationId xmlns:a16="http://schemas.microsoft.com/office/drawing/2014/main" id="{A474EB40-D05B-4D47-ACB8-073DBA3E897B}"/>
              </a:ext>
            </a:extLst>
          </p:cNvPr>
          <p:cNvSpPr/>
          <p:nvPr/>
        </p:nvSpPr>
        <p:spPr>
          <a:xfrm rot="10800000">
            <a:off x="9488890" y="3982812"/>
            <a:ext cx="444843" cy="308919"/>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54708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47ED2-8DA8-4B28-8696-DB4C604EF6DF}"/>
              </a:ext>
            </a:extLst>
          </p:cNvPr>
          <p:cNvSpPr>
            <a:spLocks noGrp="1"/>
          </p:cNvSpPr>
          <p:nvPr>
            <p:ph type="title"/>
          </p:nvPr>
        </p:nvSpPr>
        <p:spPr/>
        <p:txBody>
          <a:bodyPr>
            <a:normAutofit/>
          </a:bodyPr>
          <a:lstStyle/>
          <a:p>
            <a:r>
              <a:rPr lang="en-US"/>
              <a:t>Card Class</a:t>
            </a:r>
          </a:p>
        </p:txBody>
      </p:sp>
      <p:sp>
        <p:nvSpPr>
          <p:cNvPr id="3" name="Content Placeholder 2">
            <a:extLst>
              <a:ext uri="{FF2B5EF4-FFF2-40B4-BE49-F238E27FC236}">
                <a16:creationId xmlns:a16="http://schemas.microsoft.com/office/drawing/2014/main" id="{B9584817-B173-448E-8475-668B8BFAE90A}"/>
              </a:ext>
            </a:extLst>
          </p:cNvPr>
          <p:cNvSpPr>
            <a:spLocks noGrp="1"/>
          </p:cNvSpPr>
          <p:nvPr>
            <p:ph idx="1"/>
          </p:nvPr>
        </p:nvSpPr>
        <p:spPr>
          <a:xfrm>
            <a:off x="838200" y="1371600"/>
            <a:ext cx="8289664" cy="4805363"/>
          </a:xfrm>
        </p:spPr>
        <p:txBody>
          <a:bodyPr>
            <a:normAutofit lnSpcReduction="10000"/>
          </a:bodyPr>
          <a:lstStyle/>
          <a:p>
            <a:r>
              <a:rPr lang="en-US" sz="4000"/>
              <a:t>Each card has a suit (♠️♣️♦️❤️) and a value (e.g., 2, 3, 10, J, Q, K)</a:t>
            </a:r>
          </a:p>
          <a:p>
            <a:pPr lvl="1"/>
            <a:r>
              <a:rPr lang="en-US" sz="3600"/>
              <a:t>Note: value represented as an </a:t>
            </a:r>
            <a:r>
              <a:rPr lang="en-US" sz="3600">
                <a:latin typeface="Consolas" panose="020B0609020204030204" pitchFamily="49" charset="0"/>
              </a:rPr>
              <a:t>int</a:t>
            </a:r>
          </a:p>
          <a:p>
            <a:pPr marL="457200" lvl="1" indent="0">
              <a:buNone/>
            </a:pPr>
            <a:endParaRPr lang="en-US" sz="3200"/>
          </a:p>
          <a:p>
            <a:pPr lvl="1"/>
            <a:endParaRPr lang="en-US" sz="3600"/>
          </a:p>
          <a:p>
            <a:pPr lvl="1"/>
            <a:r>
              <a:rPr lang="en-US" sz="3600"/>
              <a:t>For example, for the Queen of Hearts card </a:t>
            </a:r>
          </a:p>
          <a:p>
            <a:pPr lvl="2"/>
            <a:r>
              <a:rPr lang="en-US" sz="3200"/>
              <a:t>The suit is hearts ❤️</a:t>
            </a:r>
          </a:p>
          <a:p>
            <a:pPr lvl="2"/>
            <a:r>
              <a:rPr lang="en-US" sz="3200"/>
              <a:t>The value is Queen (represented as 12)</a:t>
            </a:r>
          </a:p>
        </p:txBody>
      </p:sp>
      <p:pic>
        <p:nvPicPr>
          <p:cNvPr id="1026" name="Picture 2" descr="Icon of playing cards ">
            <a:extLst>
              <a:ext uri="{FF2B5EF4-FFF2-40B4-BE49-F238E27FC236}">
                <a16:creationId xmlns:a16="http://schemas.microsoft.com/office/drawing/2014/main" id="{1D2EDA56-9A17-4C36-AD9A-A71E13F51C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69910" y="515607"/>
            <a:ext cx="2338892" cy="233889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 playing card that is the queen of hearts">
            <a:extLst>
              <a:ext uri="{FF2B5EF4-FFF2-40B4-BE49-F238E27FC236}">
                <a16:creationId xmlns:a16="http://schemas.microsoft.com/office/drawing/2014/main" id="{635F39C0-2A6B-4F46-9614-73DEB90A45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56513" y="4245909"/>
            <a:ext cx="1605747" cy="248098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 4">
            <a:extLst>
              <a:ext uri="{FF2B5EF4-FFF2-40B4-BE49-F238E27FC236}">
                <a16:creationId xmlns:a16="http://schemas.microsoft.com/office/drawing/2014/main" id="{58D9FEED-C851-42E8-A64C-069375D1003F}"/>
              </a:ext>
            </a:extLst>
          </p:cNvPr>
          <p:cNvGraphicFramePr>
            <a:graphicFrameLocks noGrp="1"/>
          </p:cNvGraphicFramePr>
          <p:nvPr>
            <p:extLst>
              <p:ext uri="{D42A27DB-BD31-4B8C-83A1-F6EECF244321}">
                <p14:modId xmlns:p14="http://schemas.microsoft.com/office/powerpoint/2010/main" val="3207815803"/>
              </p:ext>
            </p:extLst>
          </p:nvPr>
        </p:nvGraphicFramePr>
        <p:xfrm>
          <a:off x="290454" y="3043242"/>
          <a:ext cx="11209471" cy="741680"/>
        </p:xfrm>
        <a:graphic>
          <a:graphicData uri="http://schemas.openxmlformats.org/drawingml/2006/table">
            <a:tbl>
              <a:tblPr firstRow="1" bandRow="1">
                <a:tableStyleId>{8A107856-5554-42FB-B03E-39F5DBC370BA}</a:tableStyleId>
              </a:tblPr>
              <a:tblGrid>
                <a:gridCol w="862267">
                  <a:extLst>
                    <a:ext uri="{9D8B030D-6E8A-4147-A177-3AD203B41FA5}">
                      <a16:colId xmlns:a16="http://schemas.microsoft.com/office/drawing/2014/main" val="1823812511"/>
                    </a:ext>
                  </a:extLst>
                </a:gridCol>
                <a:gridCol w="862267">
                  <a:extLst>
                    <a:ext uri="{9D8B030D-6E8A-4147-A177-3AD203B41FA5}">
                      <a16:colId xmlns:a16="http://schemas.microsoft.com/office/drawing/2014/main" val="604746635"/>
                    </a:ext>
                  </a:extLst>
                </a:gridCol>
                <a:gridCol w="862267">
                  <a:extLst>
                    <a:ext uri="{9D8B030D-6E8A-4147-A177-3AD203B41FA5}">
                      <a16:colId xmlns:a16="http://schemas.microsoft.com/office/drawing/2014/main" val="719342384"/>
                    </a:ext>
                  </a:extLst>
                </a:gridCol>
                <a:gridCol w="862267">
                  <a:extLst>
                    <a:ext uri="{9D8B030D-6E8A-4147-A177-3AD203B41FA5}">
                      <a16:colId xmlns:a16="http://schemas.microsoft.com/office/drawing/2014/main" val="1885550980"/>
                    </a:ext>
                  </a:extLst>
                </a:gridCol>
                <a:gridCol w="862267">
                  <a:extLst>
                    <a:ext uri="{9D8B030D-6E8A-4147-A177-3AD203B41FA5}">
                      <a16:colId xmlns:a16="http://schemas.microsoft.com/office/drawing/2014/main" val="1468740077"/>
                    </a:ext>
                  </a:extLst>
                </a:gridCol>
                <a:gridCol w="862267">
                  <a:extLst>
                    <a:ext uri="{9D8B030D-6E8A-4147-A177-3AD203B41FA5}">
                      <a16:colId xmlns:a16="http://schemas.microsoft.com/office/drawing/2014/main" val="1796338545"/>
                    </a:ext>
                  </a:extLst>
                </a:gridCol>
                <a:gridCol w="862267">
                  <a:extLst>
                    <a:ext uri="{9D8B030D-6E8A-4147-A177-3AD203B41FA5}">
                      <a16:colId xmlns:a16="http://schemas.microsoft.com/office/drawing/2014/main" val="4224566575"/>
                    </a:ext>
                  </a:extLst>
                </a:gridCol>
                <a:gridCol w="862267">
                  <a:extLst>
                    <a:ext uri="{9D8B030D-6E8A-4147-A177-3AD203B41FA5}">
                      <a16:colId xmlns:a16="http://schemas.microsoft.com/office/drawing/2014/main" val="1993017966"/>
                    </a:ext>
                  </a:extLst>
                </a:gridCol>
                <a:gridCol w="862267">
                  <a:extLst>
                    <a:ext uri="{9D8B030D-6E8A-4147-A177-3AD203B41FA5}">
                      <a16:colId xmlns:a16="http://schemas.microsoft.com/office/drawing/2014/main" val="3165225609"/>
                    </a:ext>
                  </a:extLst>
                </a:gridCol>
                <a:gridCol w="862267">
                  <a:extLst>
                    <a:ext uri="{9D8B030D-6E8A-4147-A177-3AD203B41FA5}">
                      <a16:colId xmlns:a16="http://schemas.microsoft.com/office/drawing/2014/main" val="4142276582"/>
                    </a:ext>
                  </a:extLst>
                </a:gridCol>
                <a:gridCol w="862267">
                  <a:extLst>
                    <a:ext uri="{9D8B030D-6E8A-4147-A177-3AD203B41FA5}">
                      <a16:colId xmlns:a16="http://schemas.microsoft.com/office/drawing/2014/main" val="2329810931"/>
                    </a:ext>
                  </a:extLst>
                </a:gridCol>
                <a:gridCol w="862267">
                  <a:extLst>
                    <a:ext uri="{9D8B030D-6E8A-4147-A177-3AD203B41FA5}">
                      <a16:colId xmlns:a16="http://schemas.microsoft.com/office/drawing/2014/main" val="244536002"/>
                    </a:ext>
                  </a:extLst>
                </a:gridCol>
                <a:gridCol w="862267">
                  <a:extLst>
                    <a:ext uri="{9D8B030D-6E8A-4147-A177-3AD203B41FA5}">
                      <a16:colId xmlns:a16="http://schemas.microsoft.com/office/drawing/2014/main" val="3878432453"/>
                    </a:ext>
                  </a:extLst>
                </a:gridCol>
              </a:tblGrid>
              <a:tr h="370840">
                <a:tc>
                  <a:txBody>
                    <a:bodyPr/>
                    <a:lstStyle/>
                    <a:p>
                      <a:pPr algn="ctr"/>
                      <a:r>
                        <a:rPr lang="en-US" sz="1800"/>
                        <a:t>Ace</a:t>
                      </a:r>
                    </a:p>
                  </a:txBody>
                  <a:tcPr/>
                </a:tc>
                <a:tc>
                  <a:txBody>
                    <a:bodyPr/>
                    <a:lstStyle/>
                    <a:p>
                      <a:pPr algn="ctr"/>
                      <a:r>
                        <a:rPr lang="en-US" sz="1800"/>
                        <a:t>2</a:t>
                      </a:r>
                    </a:p>
                  </a:txBody>
                  <a:tcPr/>
                </a:tc>
                <a:tc>
                  <a:txBody>
                    <a:bodyPr/>
                    <a:lstStyle/>
                    <a:p>
                      <a:pPr algn="ctr"/>
                      <a:r>
                        <a:rPr lang="en-US" sz="1800"/>
                        <a:t>3</a:t>
                      </a:r>
                    </a:p>
                  </a:txBody>
                  <a:tcPr/>
                </a:tc>
                <a:tc>
                  <a:txBody>
                    <a:bodyPr/>
                    <a:lstStyle/>
                    <a:p>
                      <a:pPr algn="ctr"/>
                      <a:r>
                        <a:rPr lang="en-US" sz="1800"/>
                        <a:t>4</a:t>
                      </a:r>
                    </a:p>
                  </a:txBody>
                  <a:tcPr/>
                </a:tc>
                <a:tc>
                  <a:txBody>
                    <a:bodyPr/>
                    <a:lstStyle/>
                    <a:p>
                      <a:pPr algn="ctr"/>
                      <a:r>
                        <a:rPr lang="en-US" sz="1800"/>
                        <a:t>5</a:t>
                      </a:r>
                    </a:p>
                  </a:txBody>
                  <a:tcPr/>
                </a:tc>
                <a:tc>
                  <a:txBody>
                    <a:bodyPr/>
                    <a:lstStyle/>
                    <a:p>
                      <a:pPr algn="ctr"/>
                      <a:r>
                        <a:rPr lang="en-US" sz="1800"/>
                        <a:t>6</a:t>
                      </a:r>
                    </a:p>
                  </a:txBody>
                  <a:tcPr/>
                </a:tc>
                <a:tc>
                  <a:txBody>
                    <a:bodyPr/>
                    <a:lstStyle/>
                    <a:p>
                      <a:pPr algn="ctr"/>
                      <a:r>
                        <a:rPr lang="en-US" sz="1800"/>
                        <a:t>7</a:t>
                      </a:r>
                    </a:p>
                  </a:txBody>
                  <a:tcPr/>
                </a:tc>
                <a:tc>
                  <a:txBody>
                    <a:bodyPr/>
                    <a:lstStyle/>
                    <a:p>
                      <a:pPr algn="ctr"/>
                      <a:r>
                        <a:rPr lang="en-US" sz="1800"/>
                        <a:t>8</a:t>
                      </a:r>
                    </a:p>
                  </a:txBody>
                  <a:tcPr/>
                </a:tc>
                <a:tc>
                  <a:txBody>
                    <a:bodyPr/>
                    <a:lstStyle/>
                    <a:p>
                      <a:pPr algn="ctr"/>
                      <a:r>
                        <a:rPr lang="en-US" sz="1800"/>
                        <a:t>9</a:t>
                      </a:r>
                    </a:p>
                  </a:txBody>
                  <a:tcPr/>
                </a:tc>
                <a:tc>
                  <a:txBody>
                    <a:bodyPr/>
                    <a:lstStyle/>
                    <a:p>
                      <a:pPr algn="ctr"/>
                      <a:r>
                        <a:rPr lang="en-US" sz="1800"/>
                        <a:t>10</a:t>
                      </a:r>
                    </a:p>
                  </a:txBody>
                  <a:tcPr/>
                </a:tc>
                <a:tc>
                  <a:txBody>
                    <a:bodyPr/>
                    <a:lstStyle/>
                    <a:p>
                      <a:pPr algn="ctr"/>
                      <a:r>
                        <a:rPr lang="en-US" sz="1800"/>
                        <a:t>Jack</a:t>
                      </a:r>
                    </a:p>
                  </a:txBody>
                  <a:tcPr/>
                </a:tc>
                <a:tc>
                  <a:txBody>
                    <a:bodyPr/>
                    <a:lstStyle/>
                    <a:p>
                      <a:pPr algn="ctr"/>
                      <a:r>
                        <a:rPr lang="en-US" sz="1800"/>
                        <a:t>Queen</a:t>
                      </a:r>
                    </a:p>
                  </a:txBody>
                  <a:tcPr/>
                </a:tc>
                <a:tc>
                  <a:txBody>
                    <a:bodyPr/>
                    <a:lstStyle/>
                    <a:p>
                      <a:pPr algn="ctr"/>
                      <a:r>
                        <a:rPr lang="en-US" sz="1800"/>
                        <a:t>King</a:t>
                      </a:r>
                    </a:p>
                  </a:txBody>
                  <a:tcPr/>
                </a:tc>
                <a:extLst>
                  <a:ext uri="{0D108BD9-81ED-4DB2-BD59-A6C34878D82A}">
                    <a16:rowId xmlns:a16="http://schemas.microsoft.com/office/drawing/2014/main" val="308849805"/>
                  </a:ext>
                </a:extLst>
              </a:tr>
              <a:tr h="370840">
                <a:tc>
                  <a:txBody>
                    <a:bodyPr/>
                    <a:lstStyle/>
                    <a:p>
                      <a:pPr algn="ctr"/>
                      <a:r>
                        <a:rPr lang="en-US">
                          <a:latin typeface="Consolas" panose="020B0609020204030204" pitchFamily="49" charset="0"/>
                        </a:rPr>
                        <a:t>1</a:t>
                      </a:r>
                    </a:p>
                  </a:txBody>
                  <a:tcPr/>
                </a:tc>
                <a:tc>
                  <a:txBody>
                    <a:bodyPr/>
                    <a:lstStyle/>
                    <a:p>
                      <a:pPr algn="ctr"/>
                      <a:r>
                        <a:rPr lang="en-US">
                          <a:latin typeface="Consolas" panose="020B0609020204030204" pitchFamily="49" charset="0"/>
                        </a:rPr>
                        <a:t>2</a:t>
                      </a:r>
                    </a:p>
                  </a:txBody>
                  <a:tcPr/>
                </a:tc>
                <a:tc>
                  <a:txBody>
                    <a:bodyPr/>
                    <a:lstStyle/>
                    <a:p>
                      <a:pPr algn="ctr"/>
                      <a:r>
                        <a:rPr lang="en-US">
                          <a:latin typeface="Consolas" panose="020B0609020204030204" pitchFamily="49" charset="0"/>
                        </a:rPr>
                        <a:t>3</a:t>
                      </a:r>
                    </a:p>
                  </a:txBody>
                  <a:tcPr/>
                </a:tc>
                <a:tc>
                  <a:txBody>
                    <a:bodyPr/>
                    <a:lstStyle/>
                    <a:p>
                      <a:pPr algn="ctr"/>
                      <a:r>
                        <a:rPr lang="en-US">
                          <a:latin typeface="Consolas" panose="020B0609020204030204" pitchFamily="49" charset="0"/>
                        </a:rPr>
                        <a:t>4</a:t>
                      </a:r>
                    </a:p>
                  </a:txBody>
                  <a:tcPr/>
                </a:tc>
                <a:tc>
                  <a:txBody>
                    <a:bodyPr/>
                    <a:lstStyle/>
                    <a:p>
                      <a:pPr algn="ctr"/>
                      <a:r>
                        <a:rPr lang="en-US">
                          <a:latin typeface="Consolas" panose="020B0609020204030204" pitchFamily="49" charset="0"/>
                        </a:rPr>
                        <a:t>5</a:t>
                      </a:r>
                    </a:p>
                  </a:txBody>
                  <a:tcPr/>
                </a:tc>
                <a:tc>
                  <a:txBody>
                    <a:bodyPr/>
                    <a:lstStyle/>
                    <a:p>
                      <a:pPr algn="ctr"/>
                      <a:r>
                        <a:rPr lang="en-US">
                          <a:latin typeface="Consolas" panose="020B0609020204030204" pitchFamily="49" charset="0"/>
                        </a:rPr>
                        <a:t>6</a:t>
                      </a:r>
                    </a:p>
                  </a:txBody>
                  <a:tcPr/>
                </a:tc>
                <a:tc>
                  <a:txBody>
                    <a:bodyPr/>
                    <a:lstStyle/>
                    <a:p>
                      <a:pPr algn="ctr"/>
                      <a:r>
                        <a:rPr lang="en-US">
                          <a:latin typeface="Consolas" panose="020B0609020204030204" pitchFamily="49" charset="0"/>
                        </a:rPr>
                        <a:t>7</a:t>
                      </a:r>
                    </a:p>
                  </a:txBody>
                  <a:tcPr/>
                </a:tc>
                <a:tc>
                  <a:txBody>
                    <a:bodyPr/>
                    <a:lstStyle/>
                    <a:p>
                      <a:pPr algn="ctr"/>
                      <a:r>
                        <a:rPr lang="en-US">
                          <a:latin typeface="Consolas" panose="020B0609020204030204" pitchFamily="49" charset="0"/>
                        </a:rPr>
                        <a:t>8</a:t>
                      </a:r>
                    </a:p>
                  </a:txBody>
                  <a:tcPr/>
                </a:tc>
                <a:tc>
                  <a:txBody>
                    <a:bodyPr/>
                    <a:lstStyle/>
                    <a:p>
                      <a:pPr algn="ctr"/>
                      <a:r>
                        <a:rPr lang="en-US">
                          <a:latin typeface="Consolas" panose="020B0609020204030204" pitchFamily="49" charset="0"/>
                        </a:rPr>
                        <a:t>9</a:t>
                      </a:r>
                    </a:p>
                  </a:txBody>
                  <a:tcPr/>
                </a:tc>
                <a:tc>
                  <a:txBody>
                    <a:bodyPr/>
                    <a:lstStyle/>
                    <a:p>
                      <a:pPr algn="ctr"/>
                      <a:r>
                        <a:rPr lang="en-US">
                          <a:latin typeface="Consolas" panose="020B0609020204030204" pitchFamily="49" charset="0"/>
                        </a:rPr>
                        <a:t>10</a:t>
                      </a:r>
                    </a:p>
                  </a:txBody>
                  <a:tcPr/>
                </a:tc>
                <a:tc>
                  <a:txBody>
                    <a:bodyPr/>
                    <a:lstStyle/>
                    <a:p>
                      <a:pPr algn="ctr"/>
                      <a:r>
                        <a:rPr lang="en-US">
                          <a:latin typeface="Consolas" panose="020B0609020204030204" pitchFamily="49" charset="0"/>
                        </a:rPr>
                        <a:t>11</a:t>
                      </a:r>
                    </a:p>
                  </a:txBody>
                  <a:tcPr/>
                </a:tc>
                <a:tc>
                  <a:txBody>
                    <a:bodyPr/>
                    <a:lstStyle/>
                    <a:p>
                      <a:pPr algn="ctr"/>
                      <a:r>
                        <a:rPr lang="en-US">
                          <a:latin typeface="Consolas" panose="020B0609020204030204" pitchFamily="49" charset="0"/>
                        </a:rPr>
                        <a:t>12</a:t>
                      </a:r>
                    </a:p>
                  </a:txBody>
                  <a:tcPr/>
                </a:tc>
                <a:tc>
                  <a:txBody>
                    <a:bodyPr/>
                    <a:lstStyle/>
                    <a:p>
                      <a:pPr algn="ctr"/>
                      <a:r>
                        <a:rPr lang="en-US">
                          <a:latin typeface="Consolas" panose="020B0609020204030204" pitchFamily="49" charset="0"/>
                        </a:rPr>
                        <a:t>13</a:t>
                      </a:r>
                    </a:p>
                  </a:txBody>
                  <a:tcPr/>
                </a:tc>
                <a:extLst>
                  <a:ext uri="{0D108BD9-81ED-4DB2-BD59-A6C34878D82A}">
                    <a16:rowId xmlns:a16="http://schemas.microsoft.com/office/drawing/2014/main" val="1896897600"/>
                  </a:ext>
                </a:extLst>
              </a:tr>
            </a:tbl>
          </a:graphicData>
        </a:graphic>
      </p:graphicFrame>
    </p:spTree>
    <p:extLst>
      <p:ext uri="{BB962C8B-B14F-4D97-AF65-F5344CB8AC3E}">
        <p14:creationId xmlns:p14="http://schemas.microsoft.com/office/powerpoint/2010/main" val="1849387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47ED2-8DA8-4B28-8696-DB4C604EF6DF}"/>
              </a:ext>
            </a:extLst>
          </p:cNvPr>
          <p:cNvSpPr>
            <a:spLocks noGrp="1"/>
          </p:cNvSpPr>
          <p:nvPr>
            <p:ph type="title"/>
          </p:nvPr>
        </p:nvSpPr>
        <p:spPr/>
        <p:txBody>
          <a:bodyPr>
            <a:normAutofit/>
          </a:bodyPr>
          <a:lstStyle/>
          <a:p>
            <a:r>
              <a:rPr lang="en-US"/>
              <a:t>Card Class</a:t>
            </a:r>
          </a:p>
        </p:txBody>
      </p:sp>
      <p:sp>
        <p:nvSpPr>
          <p:cNvPr id="3" name="Content Placeholder 2">
            <a:extLst>
              <a:ext uri="{FF2B5EF4-FFF2-40B4-BE49-F238E27FC236}">
                <a16:creationId xmlns:a16="http://schemas.microsoft.com/office/drawing/2014/main" id="{B9584817-B173-448E-8475-668B8BFAE90A}"/>
              </a:ext>
            </a:extLst>
          </p:cNvPr>
          <p:cNvSpPr>
            <a:spLocks noGrp="1"/>
          </p:cNvSpPr>
          <p:nvPr>
            <p:ph idx="1"/>
          </p:nvPr>
        </p:nvSpPr>
        <p:spPr>
          <a:xfrm>
            <a:off x="838200" y="1371600"/>
            <a:ext cx="8289664" cy="4805363"/>
          </a:xfrm>
        </p:spPr>
        <p:txBody>
          <a:bodyPr>
            <a:normAutofit/>
          </a:bodyPr>
          <a:lstStyle/>
          <a:p>
            <a:r>
              <a:rPr lang="en-US" sz="3200">
                <a:latin typeface="Consolas" panose="020B0609020204030204" pitchFamily="49" charset="0"/>
              </a:rPr>
              <a:t>public Card(int value, String suit)</a:t>
            </a:r>
          </a:p>
          <a:p>
            <a:pPr lvl="1"/>
            <a:r>
              <a:rPr lang="en-US" sz="2800"/>
              <a:t>Throws an </a:t>
            </a:r>
            <a:r>
              <a:rPr lang="en-US" sz="2800" err="1">
                <a:latin typeface="Consolas" panose="020B0609020204030204" pitchFamily="49" charset="0"/>
              </a:rPr>
              <a:t>IllegalArgumentException</a:t>
            </a:r>
            <a:r>
              <a:rPr lang="en-US" sz="2800"/>
              <a:t> if </a:t>
            </a:r>
            <a:r>
              <a:rPr lang="en-US" sz="2800">
                <a:latin typeface="Consolas" panose="020B0609020204030204" pitchFamily="49" charset="0"/>
              </a:rPr>
              <a:t>value</a:t>
            </a:r>
            <a:r>
              <a:rPr lang="en-US" sz="2800"/>
              <a:t> or </a:t>
            </a:r>
            <a:r>
              <a:rPr lang="en-US" sz="2800">
                <a:latin typeface="Consolas" panose="020B0609020204030204" pitchFamily="49" charset="0"/>
              </a:rPr>
              <a:t>suit</a:t>
            </a:r>
            <a:r>
              <a:rPr lang="en-US" sz="2800"/>
              <a:t> is invalid</a:t>
            </a:r>
          </a:p>
          <a:p>
            <a:r>
              <a:rPr lang="en-US" sz="3200">
                <a:latin typeface="Consolas" panose="020B0609020204030204" pitchFamily="49" charset="0"/>
              </a:rPr>
              <a:t>public String </a:t>
            </a:r>
            <a:r>
              <a:rPr lang="en-US" sz="3200" err="1">
                <a:latin typeface="Consolas" panose="020B0609020204030204" pitchFamily="49" charset="0"/>
              </a:rPr>
              <a:t>getSuit</a:t>
            </a:r>
            <a:r>
              <a:rPr lang="en-US" sz="3200">
                <a:latin typeface="Consolas" panose="020B0609020204030204" pitchFamily="49" charset="0"/>
              </a:rPr>
              <a:t>()</a:t>
            </a:r>
          </a:p>
          <a:p>
            <a:r>
              <a:rPr lang="en-US" sz="3200">
                <a:latin typeface="Consolas" panose="020B0609020204030204" pitchFamily="49" charset="0"/>
              </a:rPr>
              <a:t>public int </a:t>
            </a:r>
            <a:r>
              <a:rPr lang="en-US" sz="3200" err="1">
                <a:latin typeface="Consolas" panose="020B0609020204030204" pitchFamily="49" charset="0"/>
              </a:rPr>
              <a:t>getValue</a:t>
            </a:r>
            <a:r>
              <a:rPr lang="en-US" sz="3200">
                <a:latin typeface="Consolas" panose="020B0609020204030204" pitchFamily="49" charset="0"/>
              </a:rPr>
              <a:t>()</a:t>
            </a:r>
          </a:p>
          <a:p>
            <a:r>
              <a:rPr lang="en-US" sz="3200">
                <a:latin typeface="Consolas" panose="020B0609020204030204" pitchFamily="49" charset="0"/>
              </a:rPr>
              <a:t>public String </a:t>
            </a:r>
            <a:r>
              <a:rPr lang="en-US" sz="3200" err="1">
                <a:latin typeface="Consolas" panose="020B0609020204030204" pitchFamily="49" charset="0"/>
              </a:rPr>
              <a:t>toString</a:t>
            </a:r>
            <a:r>
              <a:rPr lang="en-US" sz="3200">
                <a:latin typeface="Consolas" panose="020B0609020204030204" pitchFamily="49" charset="0"/>
              </a:rPr>
              <a:t>()</a:t>
            </a:r>
          </a:p>
          <a:p>
            <a:r>
              <a:rPr lang="en-US" sz="3200">
                <a:latin typeface="Consolas" panose="020B0609020204030204" pitchFamily="49" charset="0"/>
              </a:rPr>
              <a:t>public </a:t>
            </a:r>
            <a:r>
              <a:rPr lang="en-US" sz="3200" err="1">
                <a:latin typeface="Consolas" panose="020B0609020204030204" pitchFamily="49" charset="0"/>
              </a:rPr>
              <a:t>boolean</a:t>
            </a:r>
            <a:r>
              <a:rPr lang="en-US" sz="3200">
                <a:latin typeface="Consolas" panose="020B0609020204030204" pitchFamily="49" charset="0"/>
              </a:rPr>
              <a:t> equals(Object other)</a:t>
            </a:r>
          </a:p>
        </p:txBody>
      </p:sp>
      <p:pic>
        <p:nvPicPr>
          <p:cNvPr id="1026" name="Picture 2" descr="Icon of playing cards ">
            <a:extLst>
              <a:ext uri="{FF2B5EF4-FFF2-40B4-BE49-F238E27FC236}">
                <a16:creationId xmlns:a16="http://schemas.microsoft.com/office/drawing/2014/main" id="{1D2EDA56-9A17-4C36-AD9A-A71E13F51C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69910" y="515607"/>
            <a:ext cx="2338892" cy="2338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03685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47ED2-8DA8-4B28-8696-DB4C604EF6DF}"/>
              </a:ext>
            </a:extLst>
          </p:cNvPr>
          <p:cNvSpPr>
            <a:spLocks noGrp="1"/>
          </p:cNvSpPr>
          <p:nvPr>
            <p:ph type="title"/>
          </p:nvPr>
        </p:nvSpPr>
        <p:spPr/>
        <p:txBody>
          <a:bodyPr/>
          <a:lstStyle/>
          <a:p>
            <a:r>
              <a:rPr lang="en-US" err="1"/>
              <a:t>BattleManager</a:t>
            </a:r>
            <a:r>
              <a:rPr lang="en-US"/>
              <a:t> Class</a:t>
            </a:r>
          </a:p>
        </p:txBody>
      </p:sp>
      <p:sp>
        <p:nvSpPr>
          <p:cNvPr id="3" name="Content Placeholder 2">
            <a:extLst>
              <a:ext uri="{FF2B5EF4-FFF2-40B4-BE49-F238E27FC236}">
                <a16:creationId xmlns:a16="http://schemas.microsoft.com/office/drawing/2014/main" id="{B9584817-B173-448E-8475-668B8BFAE90A}"/>
              </a:ext>
            </a:extLst>
          </p:cNvPr>
          <p:cNvSpPr>
            <a:spLocks noGrp="1"/>
          </p:cNvSpPr>
          <p:nvPr>
            <p:ph idx="1"/>
          </p:nvPr>
        </p:nvSpPr>
        <p:spPr>
          <a:xfrm>
            <a:off x="838200" y="1371600"/>
            <a:ext cx="8763000" cy="5219700"/>
          </a:xfrm>
        </p:spPr>
        <p:txBody>
          <a:bodyPr>
            <a:normAutofit lnSpcReduction="10000"/>
          </a:bodyPr>
          <a:lstStyle/>
          <a:p>
            <a:r>
              <a:rPr lang="en-US" sz="3200"/>
              <a:t>Assumes two players</a:t>
            </a:r>
          </a:p>
          <a:p>
            <a:r>
              <a:rPr lang="en-US" sz="3200"/>
              <a:t>Setup: 52-card deck is split between the two players evenly</a:t>
            </a:r>
          </a:p>
          <a:p>
            <a:r>
              <a:rPr lang="en-US" sz="3200"/>
              <a:t>Each round:</a:t>
            </a:r>
          </a:p>
          <a:p>
            <a:pPr lvl="1"/>
            <a:r>
              <a:rPr lang="en-US" sz="2800"/>
              <a:t>Each player flips their top card</a:t>
            </a:r>
          </a:p>
          <a:p>
            <a:pPr lvl="1"/>
            <a:r>
              <a:rPr lang="en-US" sz="2800"/>
              <a:t>The player with the higher </a:t>
            </a:r>
            <a:r>
              <a:rPr lang="en-US" sz="2800" i="1"/>
              <a:t>value</a:t>
            </a:r>
            <a:r>
              <a:rPr lang="en-US" sz="2800"/>
              <a:t> card takes both cards</a:t>
            </a:r>
          </a:p>
          <a:p>
            <a:pPr lvl="2"/>
            <a:r>
              <a:rPr lang="en-US" sz="2400"/>
              <a:t>Aces are considered "high" – they beat all other values</a:t>
            </a:r>
          </a:p>
          <a:p>
            <a:pPr lvl="1"/>
            <a:r>
              <a:rPr lang="en-US" sz="2800"/>
              <a:t>If the cards have the same value, "battle"</a:t>
            </a:r>
          </a:p>
          <a:p>
            <a:pPr lvl="2"/>
            <a:r>
              <a:rPr lang="en-US" sz="2400"/>
              <a:t>Each player places 3 cards face down, then flips a new card, and the player with the higher value card takes all cards</a:t>
            </a:r>
          </a:p>
          <a:p>
            <a:pPr lvl="3"/>
            <a:r>
              <a:rPr lang="en-US" sz="2200"/>
              <a:t>(If this is another battle, repeat previous process)</a:t>
            </a:r>
          </a:p>
          <a:p>
            <a:r>
              <a:rPr lang="en-US" sz="3200"/>
              <a:t>Goal: one player has all 52 cards </a:t>
            </a:r>
          </a:p>
        </p:txBody>
      </p:sp>
      <p:pic>
        <p:nvPicPr>
          <p:cNvPr id="1026" name="Picture 2" descr="Icon of playing cards ">
            <a:extLst>
              <a:ext uri="{FF2B5EF4-FFF2-40B4-BE49-F238E27FC236}">
                <a16:creationId xmlns:a16="http://schemas.microsoft.com/office/drawing/2014/main" id="{1D2EDA56-9A17-4C36-AD9A-A71E13F51C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91426" y="736141"/>
            <a:ext cx="2338892" cy="2338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26723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47ED2-8DA8-4B28-8696-DB4C604EF6DF}"/>
              </a:ext>
            </a:extLst>
          </p:cNvPr>
          <p:cNvSpPr>
            <a:spLocks noGrp="1"/>
          </p:cNvSpPr>
          <p:nvPr>
            <p:ph type="title"/>
          </p:nvPr>
        </p:nvSpPr>
        <p:spPr/>
        <p:txBody>
          <a:bodyPr/>
          <a:lstStyle/>
          <a:p>
            <a:r>
              <a:rPr lang="en-US" err="1"/>
              <a:t>BattleManager</a:t>
            </a:r>
            <a:r>
              <a:rPr lang="en-US"/>
              <a:t> Class</a:t>
            </a:r>
          </a:p>
        </p:txBody>
      </p:sp>
      <p:sp>
        <p:nvSpPr>
          <p:cNvPr id="3" name="Content Placeholder 2">
            <a:extLst>
              <a:ext uri="{FF2B5EF4-FFF2-40B4-BE49-F238E27FC236}">
                <a16:creationId xmlns:a16="http://schemas.microsoft.com/office/drawing/2014/main" id="{B9584817-B173-448E-8475-668B8BFAE90A}"/>
              </a:ext>
            </a:extLst>
          </p:cNvPr>
          <p:cNvSpPr>
            <a:spLocks noGrp="1"/>
          </p:cNvSpPr>
          <p:nvPr>
            <p:ph idx="1"/>
          </p:nvPr>
        </p:nvSpPr>
        <p:spPr>
          <a:xfrm>
            <a:off x="838200" y="1371600"/>
            <a:ext cx="8763000" cy="5219700"/>
          </a:xfrm>
        </p:spPr>
        <p:txBody>
          <a:bodyPr>
            <a:normAutofit/>
          </a:bodyPr>
          <a:lstStyle/>
          <a:p>
            <a:r>
              <a:rPr lang="en-US">
                <a:latin typeface="Consolas" panose="020B0609020204030204" pitchFamily="49" charset="0"/>
              </a:rPr>
              <a:t>public </a:t>
            </a:r>
            <a:r>
              <a:rPr lang="en-US" err="1">
                <a:latin typeface="Consolas" panose="020B0609020204030204" pitchFamily="49" charset="0"/>
              </a:rPr>
              <a:t>BattleManager</a:t>
            </a:r>
            <a:r>
              <a:rPr lang="en-US">
                <a:latin typeface="Consolas" panose="020B0609020204030204" pitchFamily="49" charset="0"/>
              </a:rPr>
              <a:t>()</a:t>
            </a:r>
          </a:p>
          <a:p>
            <a:r>
              <a:rPr lang="en-US">
                <a:latin typeface="Consolas" panose="020B0609020204030204" pitchFamily="49" charset="0"/>
              </a:rPr>
              <a:t>public </a:t>
            </a:r>
            <a:r>
              <a:rPr lang="en-US" err="1">
                <a:latin typeface="Consolas" panose="020B0609020204030204" pitchFamily="49" charset="0"/>
              </a:rPr>
              <a:t>BattleManager</a:t>
            </a:r>
            <a:r>
              <a:rPr lang="en-US">
                <a:latin typeface="Consolas" panose="020B0609020204030204" pitchFamily="49" charset="0"/>
              </a:rPr>
              <a:t>(Queue&lt;Card&gt; deck1, </a:t>
            </a:r>
            <a:br>
              <a:rPr lang="en-US">
                <a:latin typeface="Consolas" panose="020B0609020204030204" pitchFamily="49" charset="0"/>
              </a:rPr>
            </a:br>
            <a:r>
              <a:rPr lang="en-US">
                <a:latin typeface="Consolas" panose="020B0609020204030204" pitchFamily="49" charset="0"/>
              </a:rPr>
              <a:t>                     Queue&lt;Card&gt; deck2)</a:t>
            </a:r>
          </a:p>
          <a:p>
            <a:r>
              <a:rPr lang="en-US">
                <a:latin typeface="Consolas" panose="020B0609020204030204" pitchFamily="49" charset="0"/>
              </a:rPr>
              <a:t>public void deal()</a:t>
            </a:r>
          </a:p>
          <a:p>
            <a:r>
              <a:rPr lang="en-US">
                <a:latin typeface="Consolas" panose="020B0609020204030204" pitchFamily="49" charset="0"/>
              </a:rPr>
              <a:t>public </a:t>
            </a:r>
            <a:r>
              <a:rPr lang="en-US" err="1">
                <a:latin typeface="Consolas" panose="020B0609020204030204" pitchFamily="49" charset="0"/>
              </a:rPr>
              <a:t>boolean</a:t>
            </a:r>
            <a:r>
              <a:rPr lang="en-US">
                <a:latin typeface="Consolas" panose="020B0609020204030204" pitchFamily="49" charset="0"/>
              </a:rPr>
              <a:t> </a:t>
            </a:r>
            <a:r>
              <a:rPr lang="en-US" err="1">
                <a:latin typeface="Consolas" panose="020B0609020204030204" pitchFamily="49" charset="0"/>
              </a:rPr>
              <a:t>gameOver</a:t>
            </a:r>
            <a:r>
              <a:rPr lang="en-US">
                <a:latin typeface="Consolas" panose="020B0609020204030204" pitchFamily="49" charset="0"/>
              </a:rPr>
              <a:t>()</a:t>
            </a:r>
          </a:p>
          <a:p>
            <a:r>
              <a:rPr lang="en-US">
                <a:latin typeface="Consolas" panose="020B0609020204030204" pitchFamily="49" charset="0"/>
              </a:rPr>
              <a:t>public int getPlayer1DeckSize()</a:t>
            </a:r>
          </a:p>
          <a:p>
            <a:r>
              <a:rPr lang="en-US">
                <a:latin typeface="Consolas" panose="020B0609020204030204" pitchFamily="49" charset="0"/>
              </a:rPr>
              <a:t>public int getPlayer2DeckSize()</a:t>
            </a:r>
          </a:p>
          <a:p>
            <a:r>
              <a:rPr lang="en-US">
                <a:latin typeface="Consolas" panose="020B0609020204030204" pitchFamily="49" charset="0"/>
              </a:rPr>
              <a:t>public void play()</a:t>
            </a:r>
          </a:p>
        </p:txBody>
      </p:sp>
      <p:pic>
        <p:nvPicPr>
          <p:cNvPr id="1026" name="Picture 2" descr="Icon of playing cards ">
            <a:extLst>
              <a:ext uri="{FF2B5EF4-FFF2-40B4-BE49-F238E27FC236}">
                <a16:creationId xmlns:a16="http://schemas.microsoft.com/office/drawing/2014/main" id="{1D2EDA56-9A17-4C36-AD9A-A71E13F51C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91426" y="736141"/>
            <a:ext cx="2338892" cy="2338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24651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76A5F0-1608-89CC-50AD-841839CAD0A7}"/>
              </a:ext>
            </a:extLst>
          </p:cNvPr>
          <p:cNvSpPr>
            <a:spLocks noGrp="1"/>
          </p:cNvSpPr>
          <p:nvPr>
            <p:ph type="title"/>
          </p:nvPr>
        </p:nvSpPr>
        <p:spPr/>
        <p:txBody>
          <a:bodyPr>
            <a:noAutofit/>
          </a:bodyPr>
          <a:lstStyle/>
          <a:p>
            <a:r>
              <a:rPr lang="en-US" sz="3600"/>
              <a:t>What test cases can you test for the Card class? </a:t>
            </a:r>
            <a:br>
              <a:rPr lang="en-US" sz="3600"/>
            </a:br>
            <a:r>
              <a:rPr lang="en-US" sz="3600"/>
              <a:t>What about the </a:t>
            </a:r>
            <a:r>
              <a:rPr lang="en-US" sz="3600" err="1"/>
              <a:t>BattleManager</a:t>
            </a:r>
            <a:r>
              <a:rPr lang="en-US" sz="3600"/>
              <a:t> class? </a:t>
            </a:r>
          </a:p>
        </p:txBody>
      </p:sp>
      <p:sp>
        <p:nvSpPr>
          <p:cNvPr id="5" name="Content Placeholder 2">
            <a:extLst>
              <a:ext uri="{FF2B5EF4-FFF2-40B4-BE49-F238E27FC236}">
                <a16:creationId xmlns:a16="http://schemas.microsoft.com/office/drawing/2014/main" id="{6F792186-0192-CF4F-DECD-F9C18C2CAC2E}"/>
              </a:ext>
            </a:extLst>
          </p:cNvPr>
          <p:cNvSpPr txBox="1">
            <a:spLocks/>
          </p:cNvSpPr>
          <p:nvPr/>
        </p:nvSpPr>
        <p:spPr>
          <a:xfrm>
            <a:off x="773463" y="2150701"/>
            <a:ext cx="10515600" cy="43633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System Font Regular"/>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System Font Regular"/>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System Font Regular"/>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System Font Regular"/>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b="1"/>
          </a:p>
        </p:txBody>
      </p:sp>
      <p:sp>
        <p:nvSpPr>
          <p:cNvPr id="6" name="Content Placeholder 2">
            <a:extLst>
              <a:ext uri="{FF2B5EF4-FFF2-40B4-BE49-F238E27FC236}">
                <a16:creationId xmlns:a16="http://schemas.microsoft.com/office/drawing/2014/main" id="{BA2F5355-02AC-3622-059E-00ED3F5B67A3}"/>
              </a:ext>
            </a:extLst>
          </p:cNvPr>
          <p:cNvSpPr txBox="1">
            <a:spLocks/>
          </p:cNvSpPr>
          <p:nvPr/>
        </p:nvSpPr>
        <p:spPr>
          <a:xfrm>
            <a:off x="838199" y="2471360"/>
            <a:ext cx="10515600" cy="412364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System Font Regular"/>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System Font Regular"/>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System Font Regular"/>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System Font Regular"/>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endParaRPr lang="en-US" sz="700"/>
          </a:p>
          <a:p>
            <a:pPr marL="0" indent="0" algn="ctr">
              <a:buNone/>
            </a:pPr>
            <a:r>
              <a:rPr lang="en-US" sz="3200" b="1" i="1">
                <a:solidFill>
                  <a:schemeClr val="accent6"/>
                </a:solidFill>
              </a:rPr>
              <a:t>Spend 2 minutes brainstorming </a:t>
            </a:r>
            <a:r>
              <a:rPr lang="en-US" sz="3200" b="1" i="1" u="sng">
                <a:solidFill>
                  <a:schemeClr val="accent6"/>
                </a:solidFill>
              </a:rPr>
              <a:t>specification testing</a:t>
            </a:r>
            <a:endParaRPr lang="en-US" sz="3200" i="1" u="sng">
              <a:solidFill>
                <a:schemeClr val="accent6"/>
              </a:solidFill>
            </a:endParaRPr>
          </a:p>
          <a:p>
            <a:pPr marL="0" indent="0" algn="ctr">
              <a:buNone/>
            </a:pPr>
            <a:r>
              <a:rPr lang="en-US" sz="3200" b="1" i="1">
                <a:solidFill>
                  <a:schemeClr val="accent6"/>
                </a:solidFill>
              </a:rPr>
              <a:t>Then 2 minutes brainstorming </a:t>
            </a:r>
            <a:r>
              <a:rPr lang="en-US" sz="3200" b="1" i="1" u="sng">
                <a:solidFill>
                  <a:schemeClr val="accent6"/>
                </a:solidFill>
              </a:rPr>
              <a:t>clear-box testing</a:t>
            </a:r>
            <a:endParaRPr lang="en-US" sz="3200" b="1" i="1">
              <a:solidFill>
                <a:schemeClr val="accent6"/>
              </a:solidFill>
            </a:endParaRPr>
          </a:p>
        </p:txBody>
      </p:sp>
      <p:pic>
        <p:nvPicPr>
          <p:cNvPr id="3" name="Picture 2" descr="A qr code with a few black squares&#10;&#10;Description automatically generated">
            <a:extLst>
              <a:ext uri="{FF2B5EF4-FFF2-40B4-BE49-F238E27FC236}">
                <a16:creationId xmlns:a16="http://schemas.microsoft.com/office/drawing/2014/main" id="{1D0379D7-E1CF-37C9-1AF8-E8A77E46BE6F}"/>
              </a:ext>
            </a:extLst>
          </p:cNvPr>
          <p:cNvPicPr>
            <a:picLocks noChangeAspect="1"/>
          </p:cNvPicPr>
          <p:nvPr/>
        </p:nvPicPr>
        <p:blipFill>
          <a:blip r:embed="rId2"/>
          <a:stretch>
            <a:fillRect/>
          </a:stretch>
        </p:blipFill>
        <p:spPr>
          <a:xfrm>
            <a:off x="7379189" y="319649"/>
            <a:ext cx="725365" cy="715314"/>
          </a:xfrm>
          <a:prstGeom prst="rect">
            <a:avLst/>
          </a:prstGeom>
        </p:spPr>
      </p:pic>
    </p:spTree>
    <p:extLst>
      <p:ext uri="{BB962C8B-B14F-4D97-AF65-F5344CB8AC3E}">
        <p14:creationId xmlns:p14="http://schemas.microsoft.com/office/powerpoint/2010/main" val="19514443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22B81-4FB1-3D4C-B5CC-F81F1C1D9153}"/>
              </a:ext>
            </a:extLst>
          </p:cNvPr>
          <p:cNvSpPr>
            <a:spLocks noGrp="1"/>
          </p:cNvSpPr>
          <p:nvPr>
            <p:ph type="title"/>
          </p:nvPr>
        </p:nvSpPr>
        <p:spPr/>
        <p:txBody>
          <a:bodyPr/>
          <a:lstStyle/>
          <a:p>
            <a:r>
              <a:rPr lang="en-US"/>
              <a:t>Lecture Outline</a:t>
            </a:r>
          </a:p>
        </p:txBody>
      </p:sp>
      <p:sp>
        <p:nvSpPr>
          <p:cNvPr id="3" name="Content Placeholder 2">
            <a:extLst>
              <a:ext uri="{FF2B5EF4-FFF2-40B4-BE49-F238E27FC236}">
                <a16:creationId xmlns:a16="http://schemas.microsoft.com/office/drawing/2014/main" id="{F07DD871-301D-734F-B5EC-A5910673E2D8}"/>
              </a:ext>
            </a:extLst>
          </p:cNvPr>
          <p:cNvSpPr>
            <a:spLocks noGrp="1"/>
          </p:cNvSpPr>
          <p:nvPr>
            <p:ph idx="1"/>
          </p:nvPr>
        </p:nvSpPr>
        <p:spPr/>
        <p:txBody>
          <a:bodyPr/>
          <a:lstStyle/>
          <a:p>
            <a:pPr>
              <a:spcAft>
                <a:spcPts val="1200"/>
              </a:spcAft>
            </a:pPr>
            <a:r>
              <a:rPr lang="en-US"/>
              <a:t>Announcements</a:t>
            </a:r>
          </a:p>
          <a:p>
            <a:pPr>
              <a:spcAft>
                <a:spcPts val="1200"/>
              </a:spcAft>
            </a:pPr>
            <a:r>
              <a:rPr lang="en-US"/>
              <a:t>Importance of Testing</a:t>
            </a:r>
          </a:p>
          <a:p>
            <a:pPr>
              <a:spcAft>
                <a:spcPts val="1200"/>
              </a:spcAft>
            </a:pPr>
            <a:r>
              <a:rPr lang="en-US"/>
              <a:t>JUnit</a:t>
            </a:r>
          </a:p>
          <a:p>
            <a:pPr lvl="1">
              <a:spcAft>
                <a:spcPts val="1200"/>
              </a:spcAft>
            </a:pPr>
            <a:r>
              <a:rPr lang="en-US"/>
              <a:t>How Much Testing is Enough?	</a:t>
            </a:r>
          </a:p>
          <a:p>
            <a:pPr>
              <a:spcAft>
                <a:spcPts val="1200"/>
              </a:spcAft>
            </a:pPr>
            <a:r>
              <a:rPr lang="en-US"/>
              <a:t>Example: Brainstorm Test Cases (Card &amp; </a:t>
            </a:r>
            <a:r>
              <a:rPr lang="en-US" err="1"/>
              <a:t>BattleManager</a:t>
            </a:r>
            <a:r>
              <a:rPr lang="en-US"/>
              <a:t>)</a:t>
            </a:r>
          </a:p>
          <a:p>
            <a:pPr>
              <a:spcAft>
                <a:spcPts val="1200"/>
              </a:spcAft>
            </a:pPr>
            <a:r>
              <a:rPr lang="en-US" b="1">
                <a:solidFill>
                  <a:schemeClr val="accent5"/>
                </a:solidFill>
              </a:rPr>
              <a:t>Challenge: Floating Point Precision</a:t>
            </a:r>
          </a:p>
        </p:txBody>
      </p:sp>
      <p:sp>
        <p:nvSpPr>
          <p:cNvPr id="4" name="Pentagon 3">
            <a:extLst>
              <a:ext uri="{FF2B5EF4-FFF2-40B4-BE49-F238E27FC236}">
                <a16:creationId xmlns:a16="http://schemas.microsoft.com/office/drawing/2014/main" id="{A474EB40-D05B-4D47-ACB8-073DBA3E897B}"/>
              </a:ext>
            </a:extLst>
          </p:cNvPr>
          <p:cNvSpPr/>
          <p:nvPr/>
        </p:nvSpPr>
        <p:spPr>
          <a:xfrm rot="10800000">
            <a:off x="6467894" y="4670635"/>
            <a:ext cx="444843" cy="308919"/>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18408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E5B18-EC10-4D28-83F1-A67D382E606D}"/>
              </a:ext>
            </a:extLst>
          </p:cNvPr>
          <p:cNvSpPr>
            <a:spLocks noGrp="1"/>
          </p:cNvSpPr>
          <p:nvPr>
            <p:ph type="title"/>
          </p:nvPr>
        </p:nvSpPr>
        <p:spPr/>
        <p:txBody>
          <a:bodyPr/>
          <a:lstStyle/>
          <a:p>
            <a:r>
              <a:rPr lang="en-US"/>
              <a:t>Announcements</a:t>
            </a:r>
          </a:p>
        </p:txBody>
      </p:sp>
      <p:sp>
        <p:nvSpPr>
          <p:cNvPr id="3" name="Content Placeholder 2">
            <a:extLst>
              <a:ext uri="{FF2B5EF4-FFF2-40B4-BE49-F238E27FC236}">
                <a16:creationId xmlns:a16="http://schemas.microsoft.com/office/drawing/2014/main" id="{307D5913-F37F-40C7-AF10-284F41771558}"/>
              </a:ext>
            </a:extLst>
          </p:cNvPr>
          <p:cNvSpPr>
            <a:spLocks noGrp="1"/>
          </p:cNvSpPr>
          <p:nvPr>
            <p:ph idx="1"/>
          </p:nvPr>
        </p:nvSpPr>
        <p:spPr>
          <a:xfrm>
            <a:off x="838200" y="1371600"/>
            <a:ext cx="10515600" cy="4805363"/>
          </a:xfrm>
        </p:spPr>
        <p:txBody>
          <a:bodyPr>
            <a:normAutofit/>
          </a:bodyPr>
          <a:lstStyle/>
          <a:p>
            <a:r>
              <a:rPr lang="en-US" sz="3600" dirty="0"/>
              <a:t>Tomorrow (Thursday, Nov. 20): Programming Assignment 3 (P3) due AND Quiz 2!</a:t>
            </a:r>
            <a:endParaRPr lang="en-US" sz="3600" b="1" u="sng" dirty="0">
              <a:solidFill>
                <a:srgbClr val="EF5777"/>
              </a:solidFill>
            </a:endParaRPr>
          </a:p>
          <a:p>
            <a:r>
              <a:rPr lang="en-US" sz="3600" dirty="0"/>
              <a:t>Creative Project 3 (C3) will be released Friday, Nov. 21</a:t>
            </a:r>
          </a:p>
          <a:p>
            <a:pPr lvl="1"/>
            <a:r>
              <a:rPr lang="en-US" sz="3200" dirty="0"/>
              <a:t>Last assignment! You have a bit longer for this one</a:t>
            </a:r>
          </a:p>
          <a:p>
            <a:r>
              <a:rPr lang="en-US" sz="3600" dirty="0"/>
              <a:t>Final Exam: </a:t>
            </a:r>
            <a:r>
              <a:rPr lang="en-US" sz="3600" b="1" dirty="0"/>
              <a:t>Monday, December 8 12:30-2:20</a:t>
            </a:r>
            <a:endParaRPr lang="en-US" sz="3600" b="1" dirty="0">
              <a:effectLst/>
            </a:endParaRPr>
          </a:p>
          <a:p>
            <a:r>
              <a:rPr lang="en-US" sz="3600" dirty="0">
                <a:effectLst/>
              </a:rPr>
              <a:t>JUnit “virtual section” for today’s content, linked from this Ed module</a:t>
            </a:r>
          </a:p>
          <a:p>
            <a:r>
              <a:rPr lang="en-US" sz="3600" dirty="0"/>
              <a:t>(Real) Elba still has OH today!</a:t>
            </a:r>
            <a:endParaRPr lang="en-US" sz="3600" dirty="0">
              <a:effectLst/>
            </a:endParaRPr>
          </a:p>
        </p:txBody>
      </p:sp>
    </p:spTree>
    <p:extLst>
      <p:ext uri="{BB962C8B-B14F-4D97-AF65-F5344CB8AC3E}">
        <p14:creationId xmlns:p14="http://schemas.microsoft.com/office/powerpoint/2010/main" val="26737836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9EA8E-F707-7A8E-217E-584C4FB7CE2C}"/>
              </a:ext>
            </a:extLst>
          </p:cNvPr>
          <p:cNvSpPr>
            <a:spLocks noGrp="1"/>
          </p:cNvSpPr>
          <p:nvPr>
            <p:ph type="title"/>
          </p:nvPr>
        </p:nvSpPr>
        <p:spPr/>
        <p:txBody>
          <a:bodyPr/>
          <a:lstStyle/>
          <a:p>
            <a:r>
              <a:rPr lang="en-US"/>
              <a:t>Challenge: Floating Point Numbers</a:t>
            </a:r>
          </a:p>
        </p:txBody>
      </p:sp>
      <p:sp>
        <p:nvSpPr>
          <p:cNvPr id="3" name="Content Placeholder 2">
            <a:extLst>
              <a:ext uri="{FF2B5EF4-FFF2-40B4-BE49-F238E27FC236}">
                <a16:creationId xmlns:a16="http://schemas.microsoft.com/office/drawing/2014/main" id="{18B7DE72-AF1A-3E5F-45A9-3F69A006B398}"/>
              </a:ext>
            </a:extLst>
          </p:cNvPr>
          <p:cNvSpPr>
            <a:spLocks noGrp="1"/>
          </p:cNvSpPr>
          <p:nvPr>
            <p:ph idx="1"/>
          </p:nvPr>
        </p:nvSpPr>
        <p:spPr/>
        <p:txBody>
          <a:bodyPr>
            <a:normAutofit lnSpcReduction="10000"/>
          </a:bodyPr>
          <a:lstStyle/>
          <a:p>
            <a:r>
              <a:rPr lang="en-US"/>
              <a:t>Another name for </a:t>
            </a:r>
            <a:r>
              <a:rPr lang="en-US">
                <a:latin typeface="Consolas" panose="020B0609020204030204" pitchFamily="49" charset="0"/>
                <a:cs typeface="Consolas" panose="020B0609020204030204" pitchFamily="49" charset="0"/>
              </a:rPr>
              <a:t>double</a:t>
            </a:r>
            <a:r>
              <a:rPr lang="en-US"/>
              <a:t>s are floating point numbers</a:t>
            </a:r>
          </a:p>
          <a:p>
            <a:r>
              <a:rPr lang="en-US"/>
              <a:t>Floating point numbers are nice, but imprecise</a:t>
            </a:r>
          </a:p>
          <a:p>
            <a:pPr lvl="1"/>
            <a:r>
              <a:rPr lang="en-US"/>
              <a:t>Computers can only store a certain amount of precision (can’t store 0.3333333333 repeating forever)</a:t>
            </a:r>
          </a:p>
          <a:p>
            <a:pPr lvl="1"/>
            <a:r>
              <a:rPr lang="en-US"/>
              <a:t>Finite precision can lead to slightly incorrect calculations with floating point numbers</a:t>
            </a:r>
          </a:p>
          <a:p>
            <a:pPr marL="457200" lvl="1" indent="0">
              <a:buNone/>
            </a:pPr>
            <a:endParaRPr lang="en-US"/>
          </a:p>
          <a:p>
            <a:pPr marL="457200" lvl="1" indent="0">
              <a:buNone/>
            </a:pPr>
            <a:endParaRPr lang="en-US"/>
          </a:p>
          <a:p>
            <a:pPr lvl="1"/>
            <a:endParaRPr lang="en-US"/>
          </a:p>
          <a:p>
            <a:r>
              <a:rPr lang="en-US"/>
              <a:t>Take-away: Essentially can never rely on == for doubles. Instead, must define some notion of how far away they can be to be tolerated as the same</a:t>
            </a:r>
          </a:p>
          <a:p>
            <a:pPr lvl="1"/>
            <a:r>
              <a:rPr lang="en-US"/>
              <a:t>JUnit: </a:t>
            </a:r>
            <a:r>
              <a:rPr lang="en-US" err="1">
                <a:latin typeface="Consolas" panose="020B0609020204030204" pitchFamily="49" charset="0"/>
              </a:rPr>
              <a:t>assertEquals</a:t>
            </a:r>
            <a:r>
              <a:rPr lang="en-US">
                <a:latin typeface="Consolas" panose="020B0609020204030204" pitchFamily="49" charset="0"/>
              </a:rPr>
              <a:t>(expected, actual, delta)</a:t>
            </a:r>
          </a:p>
        </p:txBody>
      </p:sp>
      <p:pic>
        <p:nvPicPr>
          <p:cNvPr id="4" name="Picture 3">
            <a:extLst>
              <a:ext uri="{FF2B5EF4-FFF2-40B4-BE49-F238E27FC236}">
                <a16:creationId xmlns:a16="http://schemas.microsoft.com/office/drawing/2014/main" id="{B45C0B4A-22A0-18EB-B399-4CC6F951FFBC}"/>
              </a:ext>
            </a:extLst>
          </p:cNvPr>
          <p:cNvPicPr>
            <a:picLocks noChangeAspect="1"/>
          </p:cNvPicPr>
          <p:nvPr/>
        </p:nvPicPr>
        <p:blipFill rotWithShape="1">
          <a:blip r:embed="rId2"/>
          <a:srcRect l="28818"/>
          <a:stretch/>
        </p:blipFill>
        <p:spPr>
          <a:xfrm>
            <a:off x="7201911" y="3325827"/>
            <a:ext cx="3652759" cy="1106811"/>
          </a:xfrm>
          <a:prstGeom prst="rect">
            <a:avLst/>
          </a:prstGeom>
        </p:spPr>
      </p:pic>
    </p:spTree>
    <p:extLst>
      <p:ext uri="{BB962C8B-B14F-4D97-AF65-F5344CB8AC3E}">
        <p14:creationId xmlns:p14="http://schemas.microsoft.com/office/powerpoint/2010/main" val="2075035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22B81-4FB1-3D4C-B5CC-F81F1C1D9153}"/>
              </a:ext>
            </a:extLst>
          </p:cNvPr>
          <p:cNvSpPr>
            <a:spLocks noGrp="1"/>
          </p:cNvSpPr>
          <p:nvPr>
            <p:ph type="title"/>
          </p:nvPr>
        </p:nvSpPr>
        <p:spPr/>
        <p:txBody>
          <a:bodyPr/>
          <a:lstStyle/>
          <a:p>
            <a:r>
              <a:rPr lang="en-US"/>
              <a:t>Lecture Outline</a:t>
            </a:r>
          </a:p>
        </p:txBody>
      </p:sp>
      <p:sp>
        <p:nvSpPr>
          <p:cNvPr id="3" name="Content Placeholder 2">
            <a:extLst>
              <a:ext uri="{FF2B5EF4-FFF2-40B4-BE49-F238E27FC236}">
                <a16:creationId xmlns:a16="http://schemas.microsoft.com/office/drawing/2014/main" id="{F07DD871-301D-734F-B5EC-A5910673E2D8}"/>
              </a:ext>
            </a:extLst>
          </p:cNvPr>
          <p:cNvSpPr>
            <a:spLocks noGrp="1"/>
          </p:cNvSpPr>
          <p:nvPr>
            <p:ph idx="1"/>
          </p:nvPr>
        </p:nvSpPr>
        <p:spPr/>
        <p:txBody>
          <a:bodyPr/>
          <a:lstStyle/>
          <a:p>
            <a:pPr>
              <a:spcAft>
                <a:spcPts val="1200"/>
              </a:spcAft>
            </a:pPr>
            <a:r>
              <a:rPr lang="en-US"/>
              <a:t>Announcements</a:t>
            </a:r>
          </a:p>
          <a:p>
            <a:pPr>
              <a:spcAft>
                <a:spcPts val="1200"/>
              </a:spcAft>
            </a:pPr>
            <a:r>
              <a:rPr lang="en-US" b="1">
                <a:solidFill>
                  <a:schemeClr val="accent5"/>
                </a:solidFill>
              </a:rPr>
              <a:t>Importance of Testing</a:t>
            </a:r>
          </a:p>
          <a:p>
            <a:pPr>
              <a:spcAft>
                <a:spcPts val="1200"/>
              </a:spcAft>
            </a:pPr>
            <a:r>
              <a:rPr lang="en-US"/>
              <a:t>JUnit</a:t>
            </a:r>
          </a:p>
          <a:p>
            <a:pPr lvl="1">
              <a:spcAft>
                <a:spcPts val="1200"/>
              </a:spcAft>
            </a:pPr>
            <a:r>
              <a:rPr lang="en-US"/>
              <a:t>How Much Testing is Enough?	</a:t>
            </a:r>
          </a:p>
          <a:p>
            <a:pPr>
              <a:spcAft>
                <a:spcPts val="1200"/>
              </a:spcAft>
            </a:pPr>
            <a:r>
              <a:rPr lang="en-US"/>
              <a:t>Example: Brainstorm Test Cases (Card &amp; </a:t>
            </a:r>
            <a:r>
              <a:rPr lang="en-US" err="1"/>
              <a:t>BattleManager</a:t>
            </a:r>
            <a:r>
              <a:rPr lang="en-US"/>
              <a:t>)</a:t>
            </a:r>
          </a:p>
          <a:p>
            <a:pPr>
              <a:spcAft>
                <a:spcPts val="1200"/>
              </a:spcAft>
            </a:pPr>
            <a:r>
              <a:rPr lang="en-US"/>
              <a:t>Challenge: Floating Point Precision</a:t>
            </a:r>
          </a:p>
        </p:txBody>
      </p:sp>
      <p:sp>
        <p:nvSpPr>
          <p:cNvPr id="4" name="Pentagon 3">
            <a:extLst>
              <a:ext uri="{FF2B5EF4-FFF2-40B4-BE49-F238E27FC236}">
                <a16:creationId xmlns:a16="http://schemas.microsoft.com/office/drawing/2014/main" id="{A474EB40-D05B-4D47-ACB8-073DBA3E897B}"/>
              </a:ext>
            </a:extLst>
          </p:cNvPr>
          <p:cNvSpPr/>
          <p:nvPr/>
        </p:nvSpPr>
        <p:spPr>
          <a:xfrm rot="10800000">
            <a:off x="4493439" y="2129736"/>
            <a:ext cx="444843" cy="308919"/>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15063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3A5B0-82C6-9A99-1597-7D9184090A47}"/>
              </a:ext>
            </a:extLst>
          </p:cNvPr>
          <p:cNvSpPr>
            <a:spLocks noGrp="1"/>
          </p:cNvSpPr>
          <p:nvPr>
            <p:ph type="title"/>
          </p:nvPr>
        </p:nvSpPr>
        <p:spPr/>
        <p:txBody>
          <a:bodyPr/>
          <a:lstStyle/>
          <a:p>
            <a:r>
              <a:rPr lang="en-US"/>
              <a:t>Importance of Testing</a:t>
            </a:r>
          </a:p>
        </p:txBody>
      </p:sp>
      <p:sp>
        <p:nvSpPr>
          <p:cNvPr id="3" name="Content Placeholder 2">
            <a:extLst>
              <a:ext uri="{FF2B5EF4-FFF2-40B4-BE49-F238E27FC236}">
                <a16:creationId xmlns:a16="http://schemas.microsoft.com/office/drawing/2014/main" id="{A449C77E-E536-86A6-2B31-928F864786A9}"/>
              </a:ext>
            </a:extLst>
          </p:cNvPr>
          <p:cNvSpPr>
            <a:spLocks noGrp="1"/>
          </p:cNvSpPr>
          <p:nvPr>
            <p:ph idx="1"/>
          </p:nvPr>
        </p:nvSpPr>
        <p:spPr>
          <a:xfrm>
            <a:off x="838200" y="1371600"/>
            <a:ext cx="6320692" cy="4805363"/>
          </a:xfrm>
        </p:spPr>
        <p:txBody>
          <a:bodyPr>
            <a:normAutofit fontScale="92500" lnSpcReduction="10000"/>
          </a:bodyPr>
          <a:lstStyle/>
          <a:p>
            <a:pPr marL="0" indent="0">
              <a:buNone/>
            </a:pPr>
            <a:r>
              <a:rPr lang="en-US" sz="3600"/>
              <a:t>Software, written by people, controls more and more of our day-to-day lives. </a:t>
            </a:r>
          </a:p>
          <a:p>
            <a:pPr marL="0" indent="0">
              <a:buNone/>
            </a:pPr>
            <a:endParaRPr lang="en-US" sz="3600"/>
          </a:p>
          <a:p>
            <a:pPr marL="0" indent="0">
              <a:buNone/>
            </a:pPr>
            <a:r>
              <a:rPr lang="en-US" sz="3600"/>
              <a:t>Bugs (just like the ones we all write) are just as easy to write in this software.</a:t>
            </a:r>
          </a:p>
          <a:p>
            <a:pPr marL="0" indent="0">
              <a:buNone/>
            </a:pPr>
            <a:endParaRPr lang="en-US" sz="3600"/>
          </a:p>
          <a:p>
            <a:pPr marL="0" indent="0">
              <a:buNone/>
            </a:pPr>
            <a:r>
              <a:rPr lang="en-US" sz="3600"/>
              <a:t>Stakes can be quite high so bugs</a:t>
            </a:r>
            <a:br>
              <a:rPr lang="en-US" sz="3600"/>
            </a:br>
            <a:r>
              <a:rPr lang="en-US" sz="3600"/>
              <a:t>can have catastrophic effects</a:t>
            </a:r>
          </a:p>
        </p:txBody>
      </p:sp>
      <p:sp>
        <p:nvSpPr>
          <p:cNvPr id="4" name="TextBox 3">
            <a:extLst>
              <a:ext uri="{FF2B5EF4-FFF2-40B4-BE49-F238E27FC236}">
                <a16:creationId xmlns:a16="http://schemas.microsoft.com/office/drawing/2014/main" id="{E5905BFB-26C6-70C8-39E1-D28D100372AF}"/>
              </a:ext>
            </a:extLst>
          </p:cNvPr>
          <p:cNvSpPr txBox="1"/>
          <p:nvPr/>
        </p:nvSpPr>
        <p:spPr>
          <a:xfrm>
            <a:off x="7772785" y="6176963"/>
            <a:ext cx="3946465" cy="500137"/>
          </a:xfrm>
          <a:prstGeom prst="rect">
            <a:avLst/>
          </a:prstGeom>
          <a:noFill/>
        </p:spPr>
        <p:txBody>
          <a:bodyPr wrap="none" rtlCol="0">
            <a:spAutoFit/>
          </a:bodyPr>
          <a:lstStyle/>
          <a:p>
            <a:r>
              <a:rPr lang="en-US" sz="1600"/>
              <a:t>The Horizon IT System for The UK Post Office </a:t>
            </a:r>
            <a:br>
              <a:rPr lang="en-US" sz="1600" i="1"/>
            </a:br>
            <a:r>
              <a:rPr lang="en-US" sz="1050" i="1"/>
              <a:t>Source: </a:t>
            </a:r>
            <a:r>
              <a:rPr lang="en-US" sz="1050" i="1" err="1"/>
              <a:t>Fujitsu.com</a:t>
            </a:r>
            <a:endParaRPr lang="en-US" sz="1600" i="1"/>
          </a:p>
        </p:txBody>
      </p:sp>
      <p:pic>
        <p:nvPicPr>
          <p:cNvPr id="8" name="Picture 7" descr="A computer monitor and keyboard&#10;&#10;Description automatically generated">
            <a:extLst>
              <a:ext uri="{FF2B5EF4-FFF2-40B4-BE49-F238E27FC236}">
                <a16:creationId xmlns:a16="http://schemas.microsoft.com/office/drawing/2014/main" id="{7A568CDD-FFF8-806E-26F6-C395FFCDDBDD}"/>
              </a:ext>
            </a:extLst>
          </p:cNvPr>
          <p:cNvPicPr>
            <a:picLocks noChangeAspect="1"/>
          </p:cNvPicPr>
          <p:nvPr/>
        </p:nvPicPr>
        <p:blipFill>
          <a:blip r:embed="rId2"/>
          <a:stretch>
            <a:fillRect/>
          </a:stretch>
        </p:blipFill>
        <p:spPr>
          <a:xfrm>
            <a:off x="7728164" y="3220603"/>
            <a:ext cx="3991086" cy="2956360"/>
          </a:xfrm>
          <a:prstGeom prst="rect">
            <a:avLst/>
          </a:prstGeom>
        </p:spPr>
      </p:pic>
      <p:pic>
        <p:nvPicPr>
          <p:cNvPr id="6" name="Picture 5" descr="therac-machine">
            <a:extLst>
              <a:ext uri="{FF2B5EF4-FFF2-40B4-BE49-F238E27FC236}">
                <a16:creationId xmlns:a16="http://schemas.microsoft.com/office/drawing/2014/main" id="{63FEE0CE-02FF-46E7-8F71-EEFDC898B1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2719" y="385483"/>
            <a:ext cx="3501081" cy="25908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3">
            <a:extLst>
              <a:ext uri="{FF2B5EF4-FFF2-40B4-BE49-F238E27FC236}">
                <a16:creationId xmlns:a16="http://schemas.microsoft.com/office/drawing/2014/main" id="{E5905BFB-26C6-70C8-39E1-D28D100372AF}"/>
              </a:ext>
            </a:extLst>
          </p:cNvPr>
          <p:cNvSpPr txBox="1"/>
          <p:nvPr/>
        </p:nvSpPr>
        <p:spPr>
          <a:xfrm>
            <a:off x="10573865" y="2959944"/>
            <a:ext cx="1286442"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i="1"/>
              <a:t>Source: </a:t>
            </a:r>
            <a:r>
              <a:rPr lang="en-US" sz="1200" i="1" err="1">
                <a:hlinkClick r:id="rId4"/>
              </a:rPr>
              <a:t>Hackaday</a:t>
            </a:r>
            <a:endParaRPr lang="en-US" sz="1200" i="1"/>
          </a:p>
        </p:txBody>
      </p:sp>
    </p:spTree>
    <p:extLst>
      <p:ext uri="{BB962C8B-B14F-4D97-AF65-F5344CB8AC3E}">
        <p14:creationId xmlns:p14="http://schemas.microsoft.com/office/powerpoint/2010/main" val="2429416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3A5B0-82C6-9A99-1597-7D9184090A47}"/>
              </a:ext>
            </a:extLst>
          </p:cNvPr>
          <p:cNvSpPr>
            <a:spLocks noGrp="1"/>
          </p:cNvSpPr>
          <p:nvPr>
            <p:ph type="title"/>
          </p:nvPr>
        </p:nvSpPr>
        <p:spPr/>
        <p:txBody>
          <a:bodyPr/>
          <a:lstStyle/>
          <a:p>
            <a:r>
              <a:rPr lang="en-US"/>
              <a:t>Importance of Testing</a:t>
            </a:r>
          </a:p>
        </p:txBody>
      </p:sp>
      <p:sp>
        <p:nvSpPr>
          <p:cNvPr id="3" name="Content Placeholder 2">
            <a:extLst>
              <a:ext uri="{FF2B5EF4-FFF2-40B4-BE49-F238E27FC236}">
                <a16:creationId xmlns:a16="http://schemas.microsoft.com/office/drawing/2014/main" id="{A449C77E-E536-86A6-2B31-928F864786A9}"/>
              </a:ext>
            </a:extLst>
          </p:cNvPr>
          <p:cNvSpPr>
            <a:spLocks noGrp="1"/>
          </p:cNvSpPr>
          <p:nvPr>
            <p:ph idx="1"/>
          </p:nvPr>
        </p:nvSpPr>
        <p:spPr>
          <a:xfrm>
            <a:off x="838200" y="1371600"/>
            <a:ext cx="6297246" cy="4805363"/>
          </a:xfrm>
        </p:spPr>
        <p:txBody>
          <a:bodyPr>
            <a:normAutofit/>
          </a:bodyPr>
          <a:lstStyle/>
          <a:p>
            <a:pPr marL="0" indent="0">
              <a:buNone/>
            </a:pPr>
            <a:r>
              <a:rPr lang="en-US" sz="3600"/>
              <a:t>“</a:t>
            </a:r>
            <a:r>
              <a:rPr lang="en-US"/>
              <a:t>The Horizon scandal, described as ‘the most widespread miscarriage of justice in UK history’, resulted in more than 700 post office operators being </a:t>
            </a:r>
            <a:r>
              <a:rPr lang="en-US" b="1"/>
              <a:t>prosecuted between 1999 and 2015 for theft, fraud and false accounting because of faulty accounting software</a:t>
            </a:r>
            <a:r>
              <a:rPr lang="en-US"/>
              <a:t> installed in the late 1990s… Some spent time in prison, and the scandal has been </a:t>
            </a:r>
            <a:r>
              <a:rPr lang="en-US" b="1"/>
              <a:t>linked to four suicides</a:t>
            </a:r>
            <a:r>
              <a:rPr lang="en-US"/>
              <a:t>.”</a:t>
            </a:r>
          </a:p>
          <a:p>
            <a:pPr marL="0" indent="0">
              <a:buNone/>
            </a:pPr>
            <a:endParaRPr lang="en-US" sz="1600"/>
          </a:p>
          <a:p>
            <a:pPr marL="0" indent="0">
              <a:buNone/>
            </a:pPr>
            <a:r>
              <a:rPr lang="en-US" sz="2000">
                <a:hlinkClick r:id="rId2"/>
              </a:rPr>
              <a:t>Source: The Guardian</a:t>
            </a:r>
            <a:endParaRPr lang="en-US" sz="2000"/>
          </a:p>
        </p:txBody>
      </p:sp>
      <p:pic>
        <p:nvPicPr>
          <p:cNvPr id="5" name="Picture 4" descr="A red and white sign with a white text&#10;&#10;Description automatically generated">
            <a:extLst>
              <a:ext uri="{FF2B5EF4-FFF2-40B4-BE49-F238E27FC236}">
                <a16:creationId xmlns:a16="http://schemas.microsoft.com/office/drawing/2014/main" id="{F609A902-A910-A04A-1609-09DDE672983C}"/>
              </a:ext>
            </a:extLst>
          </p:cNvPr>
          <p:cNvPicPr>
            <a:picLocks noChangeAspect="1"/>
          </p:cNvPicPr>
          <p:nvPr/>
        </p:nvPicPr>
        <p:blipFill>
          <a:blip r:embed="rId3"/>
          <a:stretch>
            <a:fillRect/>
          </a:stretch>
        </p:blipFill>
        <p:spPr>
          <a:xfrm>
            <a:off x="7313225" y="1371600"/>
            <a:ext cx="4526960" cy="4957763"/>
          </a:xfrm>
          <a:prstGeom prst="rect">
            <a:avLst/>
          </a:prstGeom>
        </p:spPr>
      </p:pic>
    </p:spTree>
    <p:extLst>
      <p:ext uri="{BB962C8B-B14F-4D97-AF65-F5344CB8AC3E}">
        <p14:creationId xmlns:p14="http://schemas.microsoft.com/office/powerpoint/2010/main" val="4053727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B15BC-6269-4DFF-E235-766ECB8AA24B}"/>
              </a:ext>
            </a:extLst>
          </p:cNvPr>
          <p:cNvSpPr>
            <a:spLocks noGrp="1"/>
          </p:cNvSpPr>
          <p:nvPr>
            <p:ph type="title"/>
          </p:nvPr>
        </p:nvSpPr>
        <p:spPr/>
        <p:txBody>
          <a:bodyPr>
            <a:normAutofit fontScale="90000"/>
          </a:bodyPr>
          <a:lstStyle/>
          <a:p>
            <a:r>
              <a:rPr lang="en-US"/>
              <a:t>Fun Aside – what was the first computer bug?</a:t>
            </a:r>
          </a:p>
        </p:txBody>
      </p:sp>
      <p:sp>
        <p:nvSpPr>
          <p:cNvPr id="3" name="Content Placeholder 2">
            <a:extLst>
              <a:ext uri="{FF2B5EF4-FFF2-40B4-BE49-F238E27FC236}">
                <a16:creationId xmlns:a16="http://schemas.microsoft.com/office/drawing/2014/main" id="{99630B42-9B47-9A6F-4D66-E8FCA12FD3F9}"/>
              </a:ext>
            </a:extLst>
          </p:cNvPr>
          <p:cNvSpPr>
            <a:spLocks noGrp="1"/>
          </p:cNvSpPr>
          <p:nvPr>
            <p:ph idx="1"/>
          </p:nvPr>
        </p:nvSpPr>
        <p:spPr/>
        <p:txBody>
          <a:bodyPr/>
          <a:lstStyle/>
          <a:p>
            <a:r>
              <a:rPr lang="en-US"/>
              <a:t>1947 Harvard “computers” find moth trapped in the Mark II</a:t>
            </a:r>
          </a:p>
        </p:txBody>
      </p:sp>
      <p:pic>
        <p:nvPicPr>
          <p:cNvPr id="1026" name="Picture 2" descr="Computer Bug">
            <a:extLst>
              <a:ext uri="{FF2B5EF4-FFF2-40B4-BE49-F238E27FC236}">
                <a16:creationId xmlns:a16="http://schemas.microsoft.com/office/drawing/2014/main" id="{C259291B-0B24-048C-C513-AAB0DD6E2A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961" y="2258476"/>
            <a:ext cx="5997657" cy="404493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arvard mark II - 1947 | Women in history, Computer history, Inspirational  people">
            <a:extLst>
              <a:ext uri="{FF2B5EF4-FFF2-40B4-BE49-F238E27FC236}">
                <a16:creationId xmlns:a16="http://schemas.microsoft.com/office/drawing/2014/main" id="{6C44EF33-372C-3E33-3243-AEA8062853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857" y="2258476"/>
            <a:ext cx="4678475" cy="4027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9406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FC5C31B-A8A8-FE39-8AE2-02CB23FFC6F6}"/>
              </a:ext>
            </a:extLst>
          </p:cNvPr>
          <p:cNvSpPr>
            <a:spLocks noGrp="1"/>
          </p:cNvSpPr>
          <p:nvPr>
            <p:ph type="title"/>
          </p:nvPr>
        </p:nvSpPr>
        <p:spPr/>
        <p:txBody>
          <a:bodyPr>
            <a:normAutofit/>
          </a:bodyPr>
          <a:lstStyle/>
          <a:p>
            <a:r>
              <a:rPr lang="en-US"/>
              <a:t>Bugs you’ve experienced</a:t>
            </a:r>
          </a:p>
        </p:txBody>
      </p:sp>
      <p:sp>
        <p:nvSpPr>
          <p:cNvPr id="7" name="Content Placeholder 2">
            <a:extLst>
              <a:ext uri="{FF2B5EF4-FFF2-40B4-BE49-F238E27FC236}">
                <a16:creationId xmlns:a16="http://schemas.microsoft.com/office/drawing/2014/main" id="{BB904E22-C47F-430A-B4FC-4F14BA55E262}"/>
              </a:ext>
            </a:extLst>
          </p:cNvPr>
          <p:cNvSpPr txBox="1">
            <a:spLocks/>
          </p:cNvSpPr>
          <p:nvPr/>
        </p:nvSpPr>
        <p:spPr>
          <a:xfrm>
            <a:off x="838198" y="2407921"/>
            <a:ext cx="10815321" cy="41148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System Font Regular"/>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System Font Regular"/>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System Font Regular"/>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System Font Regular"/>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a:t>Can you think of a bug(s) you’ve experienced or heard of that have had serious effects? </a:t>
            </a:r>
          </a:p>
          <a:p>
            <a:pPr marL="0" indent="0">
              <a:buNone/>
            </a:pPr>
            <a:endParaRPr lang="en-US" sz="3600"/>
          </a:p>
          <a:p>
            <a:pPr marL="0" indent="0">
              <a:buNone/>
            </a:pPr>
            <a:r>
              <a:rPr lang="en-US" sz="3600"/>
              <a:t>If you can’t, can you think of any absurd bugs you’ve seen?</a:t>
            </a:r>
          </a:p>
        </p:txBody>
      </p:sp>
    </p:spTree>
    <p:extLst>
      <p:ext uri="{BB962C8B-B14F-4D97-AF65-F5344CB8AC3E}">
        <p14:creationId xmlns:p14="http://schemas.microsoft.com/office/powerpoint/2010/main" val="23828270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22B81-4FB1-3D4C-B5CC-F81F1C1D9153}"/>
              </a:ext>
            </a:extLst>
          </p:cNvPr>
          <p:cNvSpPr>
            <a:spLocks noGrp="1"/>
          </p:cNvSpPr>
          <p:nvPr>
            <p:ph type="title"/>
          </p:nvPr>
        </p:nvSpPr>
        <p:spPr/>
        <p:txBody>
          <a:bodyPr/>
          <a:lstStyle/>
          <a:p>
            <a:r>
              <a:rPr lang="en-US"/>
              <a:t>Lecture Outline</a:t>
            </a:r>
          </a:p>
        </p:txBody>
      </p:sp>
      <p:sp>
        <p:nvSpPr>
          <p:cNvPr id="3" name="Content Placeholder 2">
            <a:extLst>
              <a:ext uri="{FF2B5EF4-FFF2-40B4-BE49-F238E27FC236}">
                <a16:creationId xmlns:a16="http://schemas.microsoft.com/office/drawing/2014/main" id="{F07DD871-301D-734F-B5EC-A5910673E2D8}"/>
              </a:ext>
            </a:extLst>
          </p:cNvPr>
          <p:cNvSpPr>
            <a:spLocks noGrp="1"/>
          </p:cNvSpPr>
          <p:nvPr>
            <p:ph idx="1"/>
          </p:nvPr>
        </p:nvSpPr>
        <p:spPr/>
        <p:txBody>
          <a:bodyPr/>
          <a:lstStyle/>
          <a:p>
            <a:pPr>
              <a:spcAft>
                <a:spcPts val="1200"/>
              </a:spcAft>
            </a:pPr>
            <a:r>
              <a:rPr lang="en-US"/>
              <a:t>Announcements</a:t>
            </a:r>
          </a:p>
          <a:p>
            <a:pPr>
              <a:spcAft>
                <a:spcPts val="1200"/>
              </a:spcAft>
            </a:pPr>
            <a:r>
              <a:rPr lang="en-US"/>
              <a:t>Importance of Testing</a:t>
            </a:r>
          </a:p>
          <a:p>
            <a:pPr>
              <a:spcAft>
                <a:spcPts val="1200"/>
              </a:spcAft>
            </a:pPr>
            <a:r>
              <a:rPr lang="en-US" b="1">
                <a:solidFill>
                  <a:schemeClr val="accent5"/>
                </a:solidFill>
              </a:rPr>
              <a:t>JUnit</a:t>
            </a:r>
          </a:p>
          <a:p>
            <a:pPr lvl="1">
              <a:spcAft>
                <a:spcPts val="1200"/>
              </a:spcAft>
            </a:pPr>
            <a:r>
              <a:rPr lang="en-US"/>
              <a:t>How Much Testing is Enough?	</a:t>
            </a:r>
          </a:p>
          <a:p>
            <a:pPr>
              <a:spcAft>
                <a:spcPts val="1200"/>
              </a:spcAft>
            </a:pPr>
            <a:r>
              <a:rPr lang="en-US"/>
              <a:t>Example: Brainstorm Test Cases (Card &amp; </a:t>
            </a:r>
            <a:r>
              <a:rPr lang="en-US" err="1"/>
              <a:t>BattleManager</a:t>
            </a:r>
            <a:r>
              <a:rPr lang="en-US"/>
              <a:t>)</a:t>
            </a:r>
          </a:p>
          <a:p>
            <a:pPr>
              <a:spcAft>
                <a:spcPts val="1200"/>
              </a:spcAft>
            </a:pPr>
            <a:r>
              <a:rPr lang="en-US"/>
              <a:t>Challenge: Floating Point Precision</a:t>
            </a:r>
          </a:p>
        </p:txBody>
      </p:sp>
      <p:sp>
        <p:nvSpPr>
          <p:cNvPr id="4" name="Pentagon 3">
            <a:extLst>
              <a:ext uri="{FF2B5EF4-FFF2-40B4-BE49-F238E27FC236}">
                <a16:creationId xmlns:a16="http://schemas.microsoft.com/office/drawing/2014/main" id="{A474EB40-D05B-4D47-ACB8-073DBA3E897B}"/>
              </a:ext>
            </a:extLst>
          </p:cNvPr>
          <p:cNvSpPr/>
          <p:nvPr/>
        </p:nvSpPr>
        <p:spPr>
          <a:xfrm rot="10800000">
            <a:off x="2049644" y="2785191"/>
            <a:ext cx="444843" cy="308919"/>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4864099"/>
      </p:ext>
    </p:extLst>
  </p:cSld>
  <p:clrMapOvr>
    <a:masterClrMapping/>
  </p:clrMapOvr>
</p:sld>
</file>

<file path=ppt/theme/theme1.xml><?xml version="1.0" encoding="utf-8"?>
<a:theme xmlns:a="http://schemas.openxmlformats.org/drawingml/2006/main" name="CSE 373 Summer 2020">
  <a:themeElements>
    <a:clrScheme name="CSE 373 20su">
      <a:dk1>
        <a:srgbClr val="000000"/>
      </a:dk1>
      <a:lt1>
        <a:srgbClr val="FFFFFF"/>
      </a:lt1>
      <a:dk2>
        <a:srgbClr val="44546A"/>
      </a:dk2>
      <a:lt2>
        <a:srgbClr val="E7E6E6"/>
      </a:lt2>
      <a:accent1>
        <a:srgbClr val="2E235D"/>
      </a:accent1>
      <a:accent2>
        <a:srgbClr val="E83C60"/>
      </a:accent2>
      <a:accent3>
        <a:srgbClr val="2699A9"/>
      </a:accent3>
      <a:accent4>
        <a:srgbClr val="FFC000"/>
      </a:accent4>
      <a:accent5>
        <a:srgbClr val="EE8A64"/>
      </a:accent5>
      <a:accent6>
        <a:srgbClr val="09A98A"/>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f6b6dd5b-f02f-441a-99a0-162ac5060bd2}" enabled="0" method="" siteId="{f6b6dd5b-f02f-441a-99a0-162ac5060bd2}" removed="1"/>
</clbl:labelList>
</file>

<file path=docProps/app.xml><?xml version="1.0" encoding="utf-8"?>
<Properties xmlns="http://schemas.openxmlformats.org/officeDocument/2006/extended-properties" xmlns:vt="http://schemas.openxmlformats.org/officeDocument/2006/docPropsVTypes">
  <Template>Gallery</Template>
  <TotalTime>9</TotalTime>
  <Words>2217</Words>
  <Application>Microsoft Office PowerPoint</Application>
  <PresentationFormat>Widescreen</PresentationFormat>
  <Paragraphs>208</Paragraphs>
  <Slides>30</Slides>
  <Notes>0</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System Font Regular</vt:lpstr>
      <vt:lpstr>Arial</vt:lpstr>
      <vt:lpstr>Calibri</vt:lpstr>
      <vt:lpstr>Consolas</vt:lpstr>
      <vt:lpstr>Montserrat</vt:lpstr>
      <vt:lpstr>Montserrat ExtraBold</vt:lpstr>
      <vt:lpstr>Montserrat SemiBold</vt:lpstr>
      <vt:lpstr>CSE 373 Summer 2020</vt:lpstr>
      <vt:lpstr>JUnit Testing</vt:lpstr>
      <vt:lpstr>Lecture Outline</vt:lpstr>
      <vt:lpstr>Announcements</vt:lpstr>
      <vt:lpstr>Lecture Outline</vt:lpstr>
      <vt:lpstr>Importance of Testing</vt:lpstr>
      <vt:lpstr>Importance of Testing</vt:lpstr>
      <vt:lpstr>Fun Aside – what was the first computer bug?</vt:lpstr>
      <vt:lpstr>Bugs you’ve experienced</vt:lpstr>
      <vt:lpstr>Lecture Outline</vt:lpstr>
      <vt:lpstr>Using a Testing Framework</vt:lpstr>
      <vt:lpstr>JUnit Basics</vt:lpstr>
      <vt:lpstr>JUnit Testing</vt:lpstr>
      <vt:lpstr>JUnit Testing</vt:lpstr>
      <vt:lpstr>JUnit Testing</vt:lpstr>
      <vt:lpstr>JUnit Testing</vt:lpstr>
      <vt:lpstr>JUnit Testing</vt:lpstr>
      <vt:lpstr>JUnit Testing</vt:lpstr>
      <vt:lpstr>JUnit Testing</vt:lpstr>
      <vt:lpstr>JUnit Testing</vt:lpstr>
      <vt:lpstr>Testing Tips</vt:lpstr>
      <vt:lpstr>In-Class: Remix – Courses Taught</vt:lpstr>
      <vt:lpstr>How Many Test Cases Is Enough?</vt:lpstr>
      <vt:lpstr>Lecture Outline</vt:lpstr>
      <vt:lpstr>Card Class</vt:lpstr>
      <vt:lpstr>Card Class</vt:lpstr>
      <vt:lpstr>BattleManager Class</vt:lpstr>
      <vt:lpstr>BattleManager Class</vt:lpstr>
      <vt:lpstr>What test cases can you test for the Card class?  What about the BattleManager class? </vt:lpstr>
      <vt:lpstr>Lecture Outline</vt:lpstr>
      <vt:lpstr>Challenge: Floating Point Numbers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Aaron S Johnston</dc:creator>
  <cp:lastModifiedBy>Ivy King</cp:lastModifiedBy>
  <cp:revision>12</cp:revision>
  <cp:lastPrinted>2022-09-27T21:33:44Z</cp:lastPrinted>
  <dcterms:created xsi:type="dcterms:W3CDTF">2020-06-13T06:27:42Z</dcterms:created>
  <dcterms:modified xsi:type="dcterms:W3CDTF">2025-11-19T01:51:46Z</dcterms:modified>
</cp:coreProperties>
</file>