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</p:sldIdLst>
  <p:sldSz cx="12192000" cy="6858000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Montserrat" pitchFamily="2" charset="77"/>
      <p:regular r:id="rId22"/>
      <p:bold r:id="rId23"/>
      <p:italic r:id="rId24"/>
      <p:boldItalic r:id="rId25"/>
    </p:embeddedFont>
    <p:embeddedFont>
      <p:font typeface="Montserrat ExtraBold" panose="00000900000000000000" pitchFamily="2" charset="77"/>
      <p:bold r:id="rId26"/>
      <p:italic r:id="rId27"/>
      <p:boldItalic r:id="rId28"/>
    </p:embeddedFont>
    <p:embeddedFont>
      <p:font typeface="Montserrat SemiBold" panose="00000700000000000000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567"/>
  </p:normalViewPr>
  <p:slideViewPr>
    <p:cSldViewPr snapToGrid="0">
      <p:cViewPr varScale="1">
        <p:scale>
          <a:sx n="123" d="100"/>
          <a:sy n="123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47c8e4abf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/>
          </a:p>
        </p:txBody>
      </p:sp>
      <p:sp>
        <p:nvSpPr>
          <p:cNvPr id="21" name="Google Shape;21;p2"/>
          <p:cNvSpPr/>
          <p:nvPr userDrawn="1"/>
        </p:nvSpPr>
        <p:spPr>
          <a:xfrm>
            <a:off x="7119063" y="1271964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5496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D25B58E1-49E4-1118-6A27-AC8E278498E1}"/>
              </a:ext>
            </a:extLst>
          </p:cNvPr>
          <p:cNvSpPr txBox="1"/>
          <p:nvPr userDrawn="1"/>
        </p:nvSpPr>
        <p:spPr>
          <a:xfrm>
            <a:off x="7226456" y="453578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0F93066D-71ED-B121-3D87-C4E351BC21E5}"/>
              </a:ext>
            </a:extLst>
          </p:cNvPr>
          <p:cNvSpPr txBox="1"/>
          <p:nvPr userDrawn="1"/>
        </p:nvSpPr>
        <p:spPr>
          <a:xfrm>
            <a:off x="7226456" y="479639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98;p1">
            <a:extLst>
              <a:ext uri="{FF2B5EF4-FFF2-40B4-BE49-F238E27FC236}">
                <a16:creationId xmlns:a16="http://schemas.microsoft.com/office/drawing/2014/main" id="{102784E6-F4BB-4FF5-22AF-B4040E9BE252}"/>
              </a:ext>
            </a:extLst>
          </p:cNvPr>
          <p:cNvSpPr txBox="1"/>
          <p:nvPr userDrawn="1"/>
        </p:nvSpPr>
        <p:spPr>
          <a:xfrm>
            <a:off x="8316295" y="4517193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99;p1">
            <a:extLst>
              <a:ext uri="{FF2B5EF4-FFF2-40B4-BE49-F238E27FC236}">
                <a16:creationId xmlns:a16="http://schemas.microsoft.com/office/drawing/2014/main" id="{9AF97315-A5D7-59C9-830B-8CD932E62A22}"/>
              </a:ext>
            </a:extLst>
          </p:cNvPr>
          <p:cNvSpPr txBox="1"/>
          <p:nvPr userDrawn="1"/>
        </p:nvSpPr>
        <p:spPr>
          <a:xfrm>
            <a:off x="8275471" y="4798840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8E3075FA-C7CC-0201-B07F-CF0273D50013}"/>
              </a:ext>
            </a:extLst>
          </p:cNvPr>
          <p:cNvSpPr txBox="1"/>
          <p:nvPr userDrawn="1"/>
        </p:nvSpPr>
        <p:spPr>
          <a:xfrm>
            <a:off x="7522814" y="393380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🪩</a:t>
            </a:r>
            <a:endParaRPr dirty="0">
              <a:solidFill>
                <a:srgbClr val="0563C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8B586E-E0CB-B128-1F4F-337F357C8CB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909AD5-DE16-C99A-85E2-21235416CC3B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8EC2A-EB7F-9DED-B73D-61F0B5A404A1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Collections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63143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your neighbors:</a:t>
            </a:r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6" name="Google Shape;71;p9">
            <a:extLst>
              <a:ext uri="{FF2B5EF4-FFF2-40B4-BE49-F238E27FC236}">
                <a16:creationId xmlns:a16="http://schemas.microsoft.com/office/drawing/2014/main" id="{808F98AC-3D57-4291-9153-283D580DD8C0}"/>
              </a:ext>
            </a:extLst>
          </p:cNvPr>
          <p:cNvSpPr txBox="1"/>
          <p:nvPr/>
        </p:nvSpPr>
        <p:spPr>
          <a:xfrm>
            <a:off x="7498024" y="2546163"/>
            <a:ext cx="44768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/>
              <a:t>What are you doing for Thanksgiving break?</a:t>
            </a:r>
            <a:endParaRPr sz="1800" i="1" dirty="0"/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ED3FB56D-3C0D-321B-0D13-A15068B1C952}"/>
              </a:ext>
            </a:extLst>
          </p:cNvPr>
          <p:cNvSpPr/>
          <p:nvPr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417CF-7755-8D55-EA76-075BDF87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983" y="5645425"/>
            <a:ext cx="1124347" cy="1124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 dirty="0"/>
              <a:t>Collections: What</a:t>
            </a:r>
            <a:r>
              <a:rPr lang="en-US" sz="3900" i="1" dirty="0"/>
              <a:t> </a:t>
            </a:r>
            <a:r>
              <a:rPr lang="en-US" sz="3900" u="sng" dirty="0"/>
              <a:t>interfaces</a:t>
            </a:r>
            <a:r>
              <a:rPr lang="en-US" sz="3900" i="1" dirty="0"/>
              <a:t> </a:t>
            </a:r>
            <a:r>
              <a:rPr lang="en-US" sz="3900" dirty="0"/>
              <a:t>have we seen so far? </a:t>
            </a:r>
            <a:endParaRPr dirty="0"/>
          </a:p>
        </p:txBody>
      </p:sp>
      <p:sp>
        <p:nvSpPr>
          <p:cNvPr id="148" name="Google Shape;148;p21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E36370C2-3FF3-1318-5A53-C252131103FD}"/>
              </a:ext>
            </a:extLst>
          </p:cNvPr>
          <p:cNvSpPr txBox="1"/>
          <p:nvPr/>
        </p:nvSpPr>
        <p:spPr>
          <a:xfrm>
            <a:off x="924450" y="2563062"/>
            <a:ext cx="103389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Set,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Queue,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Comparable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Nullish</a:t>
            </a:r>
            <a:r>
              <a:rPr lang="en-US" dirty="0"/>
              <a:t> Nuance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  <a:endParaRPr dirty="0"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109472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We’re going to create our own versions of these classes so </a:t>
            </a:r>
            <a:br>
              <a:rPr lang="en-US" sz="3300" dirty="0"/>
            </a:br>
            <a:r>
              <a:rPr lang="en-US" sz="3300" dirty="0"/>
              <a:t>we can dig into how they all relate to each other!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BUT they’re going to be real dumb.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If you want to get a sense of how they’re </a:t>
            </a:r>
            <a:r>
              <a:rPr lang="en-US" sz="3300" u="sng" dirty="0"/>
              <a:t>actually</a:t>
            </a:r>
            <a:r>
              <a:rPr lang="en-US" sz="3300" i="1" dirty="0"/>
              <a:t> </a:t>
            </a:r>
            <a:r>
              <a:rPr lang="en-US" sz="3300" dirty="0"/>
              <a:t>implemented, go take CSE 123!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Nullish</a:t>
            </a:r>
            <a:r>
              <a:rPr lang="en-US" dirty="0"/>
              <a:t> Nuance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Collections</a:t>
            </a:r>
            <a:endParaRPr dirty="0"/>
          </a:p>
        </p:txBody>
      </p:sp>
      <p:sp>
        <p:nvSpPr>
          <p:cNvPr id="174" name="Google Shape;174;p25"/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name="adj1" fmla="val 201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name="adj1" fmla="val 6574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rot="5400000" flipH="1">
            <a:off x="629575" y="4467600"/>
            <a:ext cx="1388100" cy="5313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rot="5400000" flipH="1">
            <a:off x="2988325" y="4477350"/>
            <a:ext cx="1648800" cy="35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rot="5400000" flipH="1">
            <a:off x="6034475" y="672600"/>
            <a:ext cx="1745100" cy="3795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rot="5400000" flipH="1">
            <a:off x="8935675" y="3774000"/>
            <a:ext cx="1603200" cy="1864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Nullish</a:t>
            </a:r>
            <a:r>
              <a:rPr lang="en-US" dirty="0"/>
              <a:t> Nuance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  <a:endParaRPr dirty="0"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41434" y="1371600"/>
            <a:ext cx="1145627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en-US" sz="3200" dirty="0"/>
              <a:t>Resubmission Cycle 5 (R5) out; due Tuesday, Nov 18</a:t>
            </a:r>
            <a:r>
              <a:rPr lang="en-US" sz="3200" baseline="30000" dirty="0"/>
              <a:t>th</a:t>
            </a:r>
            <a:r>
              <a:rPr lang="en-US" sz="3200" dirty="0"/>
              <a:t> by 11:59pm PT</a:t>
            </a:r>
          </a:p>
          <a:p>
            <a:pPr lvl="1"/>
            <a:r>
              <a:rPr lang="en-US" sz="2800" dirty="0"/>
              <a:t>Eligible Assignments: P1, P2</a:t>
            </a:r>
          </a:p>
          <a:p>
            <a:r>
              <a:rPr lang="en-US" sz="3200" dirty="0"/>
              <a:t>Programming Assignment 3 (P3) out tonight!</a:t>
            </a:r>
          </a:p>
          <a:p>
            <a:pPr lvl="1"/>
            <a:r>
              <a:rPr lang="en-US" sz="2800" dirty="0"/>
              <a:t>Due Nov 20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r>
              <a:rPr lang="en-US" sz="3200" dirty="0"/>
              <a:t>Thanksgiving Week Plans</a:t>
            </a:r>
          </a:p>
          <a:p>
            <a:pPr lvl="1"/>
            <a:r>
              <a:rPr lang="en-US" sz="2800" dirty="0"/>
              <a:t>Tuesday, Nov 25</a:t>
            </a:r>
            <a:r>
              <a:rPr lang="en-US" sz="2800" baseline="30000" dirty="0"/>
              <a:t>th</a:t>
            </a:r>
            <a:r>
              <a:rPr lang="en-US" sz="2800" dirty="0"/>
              <a:t>: Begin Final Exam review in section</a:t>
            </a:r>
          </a:p>
          <a:p>
            <a:pPr lvl="1"/>
            <a:r>
              <a:rPr lang="en-US" sz="2800" dirty="0"/>
              <a:t>Wednesday, Nov 26</a:t>
            </a:r>
            <a:r>
              <a:rPr lang="en-US" sz="2800" baseline="30000" dirty="0"/>
              <a:t>th</a:t>
            </a:r>
            <a:r>
              <a:rPr lang="en-US" sz="2800" dirty="0"/>
              <a:t>: </a:t>
            </a:r>
            <a:r>
              <a:rPr lang="en-US" sz="2800" b="1" dirty="0">
                <a:solidFill>
                  <a:schemeClr val="accent2"/>
                </a:solidFill>
              </a:rPr>
              <a:t>Lecture Cancelled! </a:t>
            </a:r>
          </a:p>
          <a:p>
            <a:r>
              <a:rPr lang="en-US" sz="3200" dirty="0"/>
              <a:t>Quiz 2 Thursday, November 20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Practice Quiz 2 out late this weekend, solutions Tuesday</a:t>
            </a:r>
          </a:p>
          <a:p>
            <a:pPr lvl="1"/>
            <a:r>
              <a:rPr lang="en-US" sz="2800" dirty="0"/>
              <a:t>Quiz 1 grades out this weekend/early next week?</a:t>
            </a:r>
          </a:p>
          <a:p>
            <a:pPr lvl="1"/>
            <a:r>
              <a:rPr lang="en-US" sz="2800" b="1" dirty="0"/>
              <a:t>Note</a:t>
            </a:r>
            <a:r>
              <a:rPr lang="en-US" sz="2800" dirty="0"/>
              <a:t>: TAs go to sleep at 9pm day before; Ed Board blackout on quiz-related topics during quiz from 8:30am to 4:30pm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 err="1">
                <a:solidFill>
                  <a:schemeClr val="accent5"/>
                </a:solidFill>
              </a:rPr>
              <a:t>Nullish</a:t>
            </a:r>
            <a:r>
              <a:rPr lang="en-US" b="1" dirty="0">
                <a:solidFill>
                  <a:schemeClr val="accent5"/>
                </a:solidFill>
              </a:rPr>
              <a:t> Nuance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  <a:endParaRPr dirty="0"/>
          </a:p>
        </p:txBody>
      </p:sp>
      <p:sp>
        <p:nvSpPr>
          <p:cNvPr id="92" name="Google Shape;92;p12"/>
          <p:cNvSpPr/>
          <p:nvPr/>
        </p:nvSpPr>
        <p:spPr>
          <a:xfrm rot="10800000">
            <a:off x="3503929" y="208946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 err="1">
                <a:solidFill>
                  <a:schemeClr val="tx1"/>
                </a:solidFill>
              </a:rPr>
              <a:t>Nullish</a:t>
            </a:r>
            <a:r>
              <a:rPr lang="en-US" dirty="0">
                <a:solidFill>
                  <a:schemeClr val="tx1"/>
                </a:solidFill>
              </a:rPr>
              <a:t> Nuance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In Java, a reference type* may or may </a:t>
            </a:r>
            <a:r>
              <a:rPr lang="en-US" sz="3600" u="sng" dirty="0"/>
              <a:t>not</a:t>
            </a:r>
            <a:r>
              <a:rPr lang="en-US" sz="3600" dirty="0"/>
              <a:t> contain a value</a:t>
            </a:r>
            <a:endParaRPr lang="en-US" sz="3200" dirty="0"/>
          </a:p>
          <a:p>
            <a:pPr marL="228600" lvl="0" indent="-228600">
              <a:buSzPts val="3200"/>
            </a:pPr>
            <a:r>
              <a:rPr lang="en-US" sz="3200" dirty="0"/>
              <a:t>By definition, </a:t>
            </a:r>
            <a:r>
              <a:rPr lang="en-US" sz="32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 dirty="0"/>
              <a:t> refers to the complete absence of an object </a:t>
            </a:r>
          </a:p>
          <a:p>
            <a:pPr marL="685800" lvl="1" indent="-228600">
              <a:buSzPts val="3200"/>
            </a:pPr>
            <a:r>
              <a:rPr lang="en-US" sz="2800" dirty="0"/>
              <a:t>Note this is not the same as empty (e.g.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"")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 dirty="0"/>
              <a:t>not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!!</a:t>
            </a:r>
          </a:p>
          <a:p>
            <a:pPr marL="228600" lvl="0" indent="-228600">
              <a:buSzPts val="3200"/>
            </a:pPr>
            <a:r>
              <a:rPr lang="en-US" sz="3200" dirty="0"/>
              <a:t>In classes, </a:t>
            </a:r>
            <a:r>
              <a:rPr lang="en-US" sz="32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 dirty="0"/>
              <a:t> is the default value of a reference type field unless otherwise stated</a:t>
            </a:r>
          </a:p>
          <a:p>
            <a:pPr marL="457200" lvl="1" indent="0">
              <a:buSzPts val="3200"/>
              <a:buNone/>
            </a:pP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7D2DFA-1F6A-AA37-2C1E-6210100E3CFD}"/>
              </a:ext>
            </a:extLst>
          </p:cNvPr>
          <p:cNvSpPr txBox="1"/>
          <p:nvPr/>
        </p:nvSpPr>
        <p:spPr>
          <a:xfrm>
            <a:off x="838200" y="5653743"/>
            <a:ext cx="446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*Objects, Strings, Arrays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Student / Course Example one more time…</a:t>
            </a: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Let’s add </a:t>
            </a:r>
            <a:r>
              <a:rPr lang="en-US" u="sng" dirty="0"/>
              <a:t>two</a:t>
            </a:r>
            <a:r>
              <a:rPr lang="en-US" dirty="0"/>
              <a:t> more methods to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Course.java</a:t>
            </a:r>
            <a:r>
              <a:rPr lang="en-US" dirty="0"/>
              <a:t>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void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setCourseEvalLink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(String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url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rgbClr val="067E67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String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The link to the evaluations for a course doesn’t usually exist until the last few weeks of the quarter. What if a client calls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 dirty="0"/>
              <a:t> before one is set up?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>
              <a:spcBef>
                <a:spcPts val="2200"/>
              </a:spcBef>
              <a:buSzPts val="2800"/>
            </a:pPr>
            <a:r>
              <a:rPr lang="en-US" dirty="0" err="1"/>
              <a:t>Nullish</a:t>
            </a:r>
            <a:r>
              <a:rPr lang="en-US" dirty="0"/>
              <a:t> Nuance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  <a:endParaRPr dirty="0"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339460" y="2781555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Review some of the data structures we’ve talked about this quarter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Understand how Java organizes them with </a:t>
            </a:r>
            <a:r>
              <a:rPr lang="en-US" sz="4400" u="sng" dirty="0"/>
              <a:t>interfaces</a:t>
            </a:r>
            <a:endParaRPr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Collections: What</a:t>
            </a:r>
            <a:r>
              <a:rPr lang="en-US" i="1" dirty="0"/>
              <a:t> </a:t>
            </a:r>
            <a:r>
              <a:rPr lang="en-US" u="sng" dirty="0"/>
              <a:t>classes</a:t>
            </a:r>
            <a:r>
              <a:rPr lang="en-US" i="1" dirty="0"/>
              <a:t> </a:t>
            </a:r>
            <a:r>
              <a:rPr lang="en-US" dirty="0"/>
              <a:t>have we seen so far? </a:t>
            </a:r>
            <a:endParaRPr dirty="0"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8F309798-3308-4C26-09B5-076F70B97E58}"/>
              </a:ext>
            </a:extLst>
          </p:cNvPr>
          <p:cNvSpPr txBox="1"/>
          <p:nvPr/>
        </p:nvSpPr>
        <p:spPr>
          <a:xfrm>
            <a:off x="924450" y="2563062"/>
            <a:ext cx="10338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Array,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ArrayList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LinkedList,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Stack,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HashSet &amp; HashMap,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TreeSet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TreeMap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459</Words>
  <Application>Microsoft Macintosh PowerPoint</Application>
  <PresentationFormat>Widescreen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Montserrat SemiBold</vt:lpstr>
      <vt:lpstr>Montserrat ExtraBold</vt:lpstr>
      <vt:lpstr>Montserrat</vt:lpstr>
      <vt:lpstr>Consolas</vt:lpstr>
      <vt:lpstr>Arial</vt:lpstr>
      <vt:lpstr>CSE 373 Summer 2020</vt:lpstr>
      <vt:lpstr>Collections</vt:lpstr>
      <vt:lpstr>Lecture Outline</vt:lpstr>
      <vt:lpstr>Announcements</vt:lpstr>
      <vt:lpstr>Lecture Outline</vt:lpstr>
      <vt:lpstr>Nullish Nuance</vt:lpstr>
      <vt:lpstr>Student / Course Example one more time…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Lecture Outline</vt:lpstr>
      <vt:lpstr>IntCollection Relationships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dc:subject/>
  <dc:creator>cse-loaner</dc:creator>
  <cp:keywords/>
  <dc:description/>
  <cp:lastModifiedBy>Elba G.</cp:lastModifiedBy>
  <cp:revision>25</cp:revision>
  <dcterms:modified xsi:type="dcterms:W3CDTF">2025-11-16T02:01:09Z</dcterms:modified>
  <cp:category/>
</cp:coreProperties>
</file>