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Montserrat SemiBold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Montserrat ExtraBold"/>
      <p:bold r:id="rId34"/>
      <p:boldItalic r:id="rId35"/>
    </p:embeddedFont>
    <p:embeddedFont>
      <p:font typeface="Lexen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js8M2oeigbsLN5VWwv3NRZLfqD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SemiBold-regular.fntdata"/><Relationship Id="rId25" Type="http://schemas.openxmlformats.org/officeDocument/2006/relationships/slide" Target="slides/slide21.xml"/><Relationship Id="rId28" Type="http://schemas.openxmlformats.org/officeDocument/2006/relationships/font" Target="fonts/MontserratSemiBold-italic.fntdata"/><Relationship Id="rId27" Type="http://schemas.openxmlformats.org/officeDocument/2006/relationships/font" Target="fonts/Montserrat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SemiBol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ExtraBold-boldItalic.fntdata"/><Relationship Id="rId12" Type="http://schemas.openxmlformats.org/officeDocument/2006/relationships/slide" Target="slides/slide8.xml"/><Relationship Id="rId34" Type="http://schemas.openxmlformats.org/officeDocument/2006/relationships/font" Target="fonts/MontserratExtraBold-bold.fntdata"/><Relationship Id="rId15" Type="http://schemas.openxmlformats.org/officeDocument/2006/relationships/slide" Target="slides/slide11.xml"/><Relationship Id="rId37" Type="http://schemas.openxmlformats.org/officeDocument/2006/relationships/font" Target="fonts/Lexend-bold.fntdata"/><Relationship Id="rId14" Type="http://schemas.openxmlformats.org/officeDocument/2006/relationships/slide" Target="slides/slide10.xml"/><Relationship Id="rId36" Type="http://schemas.openxmlformats.org/officeDocument/2006/relationships/font" Target="fonts/Lexend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a1a7cf43f2_2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g3a1a7cf43f2_2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3" name="Google Shape;22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1a7cf43f2_2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3a1a7cf43f2_2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270901" y="4174812"/>
            <a:ext cx="6212925" cy="1954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b="0" i="0" sz="600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/>
        </p:nvSpPr>
        <p:spPr>
          <a:xfrm>
            <a:off x="292976" y="3182200"/>
            <a:ext cx="36826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3"/>
          <p:cNvSpPr/>
          <p:nvPr/>
        </p:nvSpPr>
        <p:spPr>
          <a:xfrm>
            <a:off x="420128" y="2753848"/>
            <a:ext cx="1269523" cy="420130"/>
          </a:xfrm>
          <a:prstGeom prst="roundRect">
            <a:avLst>
              <a:gd fmla="val 16667" name="adj"/>
            </a:avLst>
          </a:prstGeom>
          <a:solidFill>
            <a:srgbClr val="FA823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3"/>
          <p:cNvSpPr/>
          <p:nvPr/>
        </p:nvSpPr>
        <p:spPr>
          <a:xfrm>
            <a:off x="7124352" y="1251643"/>
            <a:ext cx="5250244" cy="5369600"/>
          </a:xfrm>
          <a:prstGeom prst="roundRect">
            <a:avLst>
              <a:gd fmla="val 1114" name="adj"/>
            </a:avLst>
          </a:prstGeom>
          <a:solidFill>
            <a:srgbClr val="FAFAFA"/>
          </a:solidFill>
          <a:ln cap="flat" cmpd="sng" w="12700">
            <a:solidFill>
              <a:srgbClr val="21194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22;p33"/>
          <p:cNvCxnSpPr/>
          <p:nvPr/>
        </p:nvCxnSpPr>
        <p:spPr>
          <a:xfrm>
            <a:off x="7452794" y="4551419"/>
            <a:ext cx="4468305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" name="Google Shape;23;p33"/>
          <p:cNvSpPr/>
          <p:nvPr/>
        </p:nvSpPr>
        <p:spPr>
          <a:xfrm>
            <a:off x="-369625" y="5494620"/>
            <a:ext cx="4632957" cy="1688781"/>
          </a:xfrm>
          <a:prstGeom prst="roundRect">
            <a:avLst>
              <a:gd fmla="val 9433" name="adj"/>
            </a:avLst>
          </a:prstGeom>
          <a:solidFill>
            <a:srgbClr val="FAFAFA"/>
          </a:solidFill>
          <a:ln cap="flat" cmpd="sng" w="12700">
            <a:solidFill>
              <a:srgbClr val="21194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3"/>
          <p:cNvSpPr/>
          <p:nvPr/>
        </p:nvSpPr>
        <p:spPr>
          <a:xfrm>
            <a:off x="71163" y="5574803"/>
            <a:ext cx="22506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3"/>
          <p:cNvSpPr/>
          <p:nvPr/>
        </p:nvSpPr>
        <p:spPr>
          <a:xfrm>
            <a:off x="72629" y="5851802"/>
            <a:ext cx="243211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3"/>
          <p:cNvSpPr/>
          <p:nvPr/>
        </p:nvSpPr>
        <p:spPr>
          <a:xfrm>
            <a:off x="2950313" y="5594680"/>
            <a:ext cx="1218438" cy="1223089"/>
          </a:xfrm>
          <a:prstGeom prst="roundRect">
            <a:avLst>
              <a:gd fmla="val 4457" name="adj"/>
            </a:avLst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3"/>
          <p:cNvSpPr txBox="1"/>
          <p:nvPr/>
        </p:nvSpPr>
        <p:spPr>
          <a:xfrm>
            <a:off x="8379355" y="4606902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222A3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Brett Wortzman and Adrian Salguero</a:t>
            </a:r>
            <a:endParaRPr/>
          </a:p>
        </p:txBody>
      </p:sp>
      <p:sp>
        <p:nvSpPr>
          <p:cNvPr id="28" name="Google Shape;28;p33"/>
          <p:cNvSpPr txBox="1"/>
          <p:nvPr/>
        </p:nvSpPr>
        <p:spPr>
          <a:xfrm>
            <a:off x="7226456" y="4606902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222A3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b="0" i="0" sz="1200" u="none" cap="none" strike="noStrike">
              <a:solidFill>
                <a:srgbClr val="222A3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" name="Google Shape;29;p33"/>
          <p:cNvSpPr txBox="1"/>
          <p:nvPr/>
        </p:nvSpPr>
        <p:spPr>
          <a:xfrm>
            <a:off x="7226456" y="4867514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222A3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b="0" i="0" sz="1200" u="none" cap="none" strike="noStrike">
              <a:solidFill>
                <a:srgbClr val="222A3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" name="Google Shape;30;p33"/>
          <p:cNvSpPr/>
          <p:nvPr/>
        </p:nvSpPr>
        <p:spPr>
          <a:xfrm>
            <a:off x="3003546" y="5652102"/>
            <a:ext cx="1111254" cy="11144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3"/>
          <p:cNvSpPr txBox="1"/>
          <p:nvPr/>
        </p:nvSpPr>
        <p:spPr>
          <a:xfrm>
            <a:off x="8379354" y="4867514"/>
            <a:ext cx="3924887" cy="16512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Andrew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Anya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Brittan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Carson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Christopher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Colin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Dalton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Daniel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Diya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Elizabeth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Ivory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Jack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Jacob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Ken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Kyle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Leo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Logan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Mahima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Medha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Minh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Nicole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Samuel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Shivani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Sreshta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Steven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5353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Yang</a:t>
            </a:r>
            <a:endParaRPr/>
          </a:p>
        </p:txBody>
      </p:sp>
      <p:pic>
        <p:nvPicPr>
          <p:cNvPr id="32" name="Google Shape;3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100" y="5660151"/>
            <a:ext cx="1092146" cy="109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ctice: Think">
  <p:cSld name="Practice: Thi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4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4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4"/>
          <p:cNvSpPr txBox="1"/>
          <p:nvPr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Think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4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4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4"/>
          <p:cNvSpPr/>
          <p:nvPr/>
        </p:nvSpPr>
        <p:spPr>
          <a:xfrm>
            <a:off x="7375148" y="291348"/>
            <a:ext cx="749809" cy="76263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2151" y="296845"/>
            <a:ext cx="749809" cy="74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citce: Pair">
  <p:cSld name="Pracitce: Pai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/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5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25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5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fmla="val 16667" name="adj"/>
            </a:avLst>
          </a:prstGeom>
          <a:solidFill>
            <a:srgbClr val="4E40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5"/>
          <p:cNvSpPr txBox="1"/>
          <p:nvPr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Pair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2151" y="296845"/>
            <a:ext cx="749809" cy="74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26"/>
          <p:cNvSpPr txBox="1"/>
          <p:nvPr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-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1"/>
          <p:cNvSpPr/>
          <p:nvPr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cap="flat" cmpd="sng" w="12700">
            <a:solidFill>
              <a:srgbClr val="2E235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9763" y="29972"/>
            <a:ext cx="2150721" cy="1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1"/>
          <p:cNvSpPr txBox="1"/>
          <p:nvPr/>
        </p:nvSpPr>
        <p:spPr>
          <a:xfrm>
            <a:off x="10569575" y="0"/>
            <a:ext cx="162242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Spring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1"/>
          <p:cNvSpPr txBox="1"/>
          <p:nvPr/>
        </p:nvSpPr>
        <p:spPr>
          <a:xfrm>
            <a:off x="3000376" y="-2819"/>
            <a:ext cx="61912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14: Interfaces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oracle.com/en/java/javase/17/docs/api/java.base/java/util/ArrayList.html" TargetMode="External"/><Relationship Id="rId4" Type="http://schemas.openxmlformats.org/officeDocument/2006/relationships/hyperlink" Target="https://github.com/openjdk/jdk/blob/master/src/java.base/share/classes/java/util/ArrayList.java" TargetMode="External"/><Relationship Id="rId5" Type="http://schemas.openxmlformats.org/officeDocument/2006/relationships/hyperlink" Target="https://docs.oracle.com/en/java/javase/17/docs/api/java.base/java/util/LinkedList.html" TargetMode="External"/><Relationship Id="rId6" Type="http://schemas.openxmlformats.org/officeDocument/2006/relationships/hyperlink" Target="https://github.com/openjdk/jdk/blob/master/src/java.base/share/classes/java/util/LinkedList.java" TargetMode="External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/>
          <p:nvPr>
            <p:ph type="title"/>
          </p:nvPr>
        </p:nvSpPr>
        <p:spPr>
          <a:xfrm>
            <a:off x="305332" y="4125093"/>
            <a:ext cx="68370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SemiBold"/>
              <a:buNone/>
            </a:pPr>
            <a:r>
              <a:rPr lang="en-US" sz="3400"/>
              <a:t>Interfaces</a:t>
            </a:r>
            <a:endParaRPr b="1" sz="3400"/>
          </a:p>
        </p:txBody>
      </p:sp>
      <p:sp>
        <p:nvSpPr>
          <p:cNvPr id="71" name="Google Shape;71;p29"/>
          <p:cNvSpPr txBox="1"/>
          <p:nvPr/>
        </p:nvSpPr>
        <p:spPr>
          <a:xfrm>
            <a:off x="7456906" y="2225075"/>
            <a:ext cx="4476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Chat with neighbors: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1" sz="22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-US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is your favorite </a:t>
            </a:r>
            <a:endParaRPr i="1" sz="2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i="1" lang="en-US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fast food chain</a:t>
            </a:r>
            <a:r>
              <a:rPr b="0" i="1" lang="en-US" sz="2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72" name="Google Shape;72;p29"/>
          <p:cNvSpPr txBox="1"/>
          <p:nvPr/>
        </p:nvSpPr>
        <p:spPr>
          <a:xfrm>
            <a:off x="7379594" y="1403798"/>
            <a:ext cx="4631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A5A5A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 txBox="1"/>
          <p:nvPr/>
        </p:nvSpPr>
        <p:spPr>
          <a:xfrm>
            <a:off x="7779123" y="3895484"/>
            <a:ext cx="4119900" cy="430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b="0" i="0" lang="en-US" sz="22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 </a:t>
            </a:r>
            <a:r>
              <a:rPr lang="en-US" sz="2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122 25au Lecture Tunes</a:t>
            </a:r>
            <a:endParaRPr b="0" i="0" sz="1400" u="none" cap="none" strike="noStrike">
              <a:solidFill>
                <a:srgbClr val="0563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 txBox="1"/>
          <p:nvPr/>
        </p:nvSpPr>
        <p:spPr>
          <a:xfrm>
            <a:off x="594351" y="2782825"/>
            <a:ext cx="999900" cy="369300"/>
          </a:xfrm>
          <a:prstGeom prst="rect">
            <a:avLst/>
          </a:prstGeom>
          <a:solidFill>
            <a:srgbClr val="FA823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1</a:t>
            </a:r>
            <a:r>
              <a:rPr b="1"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sz="1800"/>
          </a:p>
        </p:txBody>
      </p:sp>
      <p:sp>
        <p:nvSpPr>
          <p:cNvPr id="75" name="Google Shape;75;p29"/>
          <p:cNvSpPr/>
          <p:nvPr/>
        </p:nvSpPr>
        <p:spPr>
          <a:xfrm>
            <a:off x="8390972" y="4697500"/>
            <a:ext cx="3137700" cy="1909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525" y="4550225"/>
            <a:ext cx="5039874" cy="20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9"/>
          <p:cNvSpPr/>
          <p:nvPr/>
        </p:nvSpPr>
        <p:spPr>
          <a:xfrm>
            <a:off x="7115249" y="6619581"/>
            <a:ext cx="5598000" cy="338700"/>
          </a:xfrm>
          <a:prstGeom prst="rect">
            <a:avLst/>
          </a:prstGeom>
          <a:solidFill>
            <a:srgbClr val="2D28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9"/>
          <p:cNvSpPr txBox="1"/>
          <p:nvPr/>
        </p:nvSpPr>
        <p:spPr>
          <a:xfrm>
            <a:off x="9459704" y="4506675"/>
            <a:ext cx="267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1 &amp; </a:t>
            </a:r>
            <a:r>
              <a:rPr b="1" lang="en-US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Elba</a:t>
            </a:r>
            <a:r>
              <a:rPr b="1" lang="en-US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Garza2</a:t>
            </a:r>
            <a:endParaRPr b="1"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0" name="Google Shape;8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8075" y="5655004"/>
            <a:ext cx="1110849" cy="11108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9"/>
          <p:cNvSpPr txBox="1"/>
          <p:nvPr/>
        </p:nvSpPr>
        <p:spPr>
          <a:xfrm>
            <a:off x="1042025" y="6125000"/>
            <a:ext cx="1798200" cy="70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#cse122b</a:t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49" name="Google Shape;149;p9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fill(WaterBottle w) {…}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only accepts a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/>
              <a:t>!</a:t>
            </a:r>
            <a:endParaRPr/>
          </a:p>
        </p:txBody>
      </p:sp>
      <p:pic>
        <p:nvPicPr>
          <p:cNvPr id="150" name="Google Shape;15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56" name="Google Shape;156;p3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7E67"/>
              </a:buClr>
              <a:buSzPts val="4400"/>
              <a:buNone/>
            </a:pPr>
            <a:r>
              <a:rPr b="1" lang="en-US" sz="4400">
                <a:solidFill>
                  <a:srgbClr val="067E67"/>
                </a:solidFill>
              </a:rPr>
              <a:t>Flexibility</a:t>
            </a:r>
            <a:endParaRPr b="1" sz="3600">
              <a:solidFill>
                <a:srgbClr val="067E6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fill(Container c) {…}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can accept either</a:t>
            </a:r>
            <a:r>
              <a:rPr i="1" lang="en-US"/>
              <a:t> </a:t>
            </a:r>
            <a:r>
              <a:rPr lang="en-US"/>
              <a:t>a: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WaterBottle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Brita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Tub </a:t>
            </a:r>
            <a:r>
              <a:rPr lang="en-US"/>
              <a:t>or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Any</a:t>
            </a:r>
            <a:r>
              <a:rPr lang="en-US"/>
              <a:t> other class that implements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Container</a:t>
            </a:r>
            <a:r>
              <a:rPr lang="en-US"/>
              <a:t>!</a:t>
            </a:r>
            <a:endParaRPr/>
          </a:p>
        </p:txBody>
      </p:sp>
      <p:cxnSp>
        <p:nvCxnSpPr>
          <p:cNvPr id="157" name="Google Shape;157;p31"/>
          <p:cNvCxnSpPr/>
          <p:nvPr/>
        </p:nvCxnSpPr>
        <p:spPr>
          <a:xfrm flipH="1">
            <a:off x="7322634" y="1776761"/>
            <a:ext cx="542693" cy="780585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58" name="Google Shape;1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64" name="Google Shape;164;p3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7E67"/>
              </a:buClr>
              <a:buSzPts val="4400"/>
              <a:buNone/>
            </a:pPr>
            <a:r>
              <a:rPr b="1" lang="en-US" sz="4400">
                <a:solidFill>
                  <a:srgbClr val="067E67"/>
                </a:solidFill>
              </a:rPr>
              <a:t>Flexibility</a:t>
            </a:r>
            <a:endParaRPr b="1" sz="3600">
              <a:solidFill>
                <a:srgbClr val="067E6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method(Set&lt;String&gt; s) {…}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can accept either</a:t>
            </a:r>
            <a:r>
              <a:rPr i="1" lang="en-US"/>
              <a:t> </a:t>
            </a:r>
            <a:r>
              <a:rPr lang="en-US"/>
              <a:t>a: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HashSet&lt;String&gt; or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TreeSet&lt;String&gt; </a:t>
            </a:r>
            <a:r>
              <a:rPr lang="en-US"/>
              <a:t>or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Any</a:t>
            </a:r>
            <a:r>
              <a:rPr lang="en-US"/>
              <a:t> other class that implements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/>
              <a:t> and whose element type is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-US"/>
              <a:t>! </a:t>
            </a:r>
            <a:endParaRPr/>
          </a:p>
        </p:txBody>
      </p:sp>
      <p:cxnSp>
        <p:nvCxnSpPr>
          <p:cNvPr id="165" name="Google Shape;165;p32"/>
          <p:cNvCxnSpPr/>
          <p:nvPr/>
        </p:nvCxnSpPr>
        <p:spPr>
          <a:xfrm flipH="1">
            <a:off x="7322634" y="1776761"/>
            <a:ext cx="542693" cy="780585"/>
          </a:xfrm>
          <a:prstGeom prst="straightConnector1">
            <a:avLst/>
          </a:prstGeom>
          <a:noFill/>
          <a:ln cap="flat" cmpd="sng" w="76200">
            <a:solidFill>
              <a:srgbClr val="7030A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66" name="Google Shape;1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72" name="Google Shape;172;p10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58BF"/>
              </a:buClr>
              <a:buSzPts val="4400"/>
              <a:buNone/>
            </a:pPr>
            <a:r>
              <a:rPr b="1" lang="en-US" sz="4400">
                <a:solidFill>
                  <a:srgbClr val="6A58BF"/>
                </a:solidFill>
              </a:rPr>
              <a:t>Abstraction</a:t>
            </a:r>
            <a:endParaRPr b="1" sz="3600">
              <a:solidFill>
                <a:srgbClr val="6A58B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b="1" i="1" sz="3600">
              <a:solidFill>
                <a:srgbClr val="6A58B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Interfaces also support </a:t>
            </a:r>
            <a:r>
              <a:rPr i="1" lang="en-US" sz="4000"/>
              <a:t>abstraction</a:t>
            </a:r>
            <a:endParaRPr sz="4000"/>
          </a:p>
          <a:p>
            <a:pPr indent="0" lvl="1" marL="4572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(the separation of ideas from details)</a:t>
            </a:r>
            <a:endParaRPr/>
          </a:p>
        </p:txBody>
      </p:sp>
      <p:pic>
        <p:nvPicPr>
          <p:cNvPr descr="A couple of cell phones with a person on the screen&#10;&#10;Description automatically generated" id="173" name="Google Shape;17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644" y="4400577"/>
            <a:ext cx="5296277" cy="16251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ell phone and a cell phone&#10;&#10;Description automatically generated" id="174" name="Google Shape;17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4324" y="4527229"/>
            <a:ext cx="3550079" cy="149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181" name="Google Shape;181;p11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Interfaces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182" name="Google Shape;182;p11"/>
          <p:cNvSpPr/>
          <p:nvPr/>
        </p:nvSpPr>
        <p:spPr>
          <a:xfrm rot="10800000">
            <a:off x="3281031" y="2753497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Classes can Implement </a:t>
            </a:r>
            <a:r>
              <a:rPr lang="en-US" u="sng"/>
              <a:t>Multiple</a:t>
            </a:r>
            <a:r>
              <a:rPr lang="en-US"/>
              <a:t> Interfaces</a:t>
            </a:r>
            <a:endParaRPr/>
          </a:p>
        </p:txBody>
      </p:sp>
      <p:sp>
        <p:nvSpPr>
          <p:cNvPr id="189" name="Google Shape;189;p12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A class can implement multiple interfaces – it’s like one person signing multiple contracts!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If a class implements an interface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 </a:t>
            </a:r>
            <a:r>
              <a:rPr lang="en-US" sz="3600" u="sng"/>
              <a:t>and</a:t>
            </a:r>
            <a:r>
              <a:rPr i="1" lang="en-US" sz="3600"/>
              <a:t> </a:t>
            </a:r>
            <a:r>
              <a:rPr lang="en-US" sz="3600"/>
              <a:t>an interface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, it’ll just have to include all of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’s required methods along with all of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’s required methods</a:t>
            </a:r>
            <a:endParaRPr/>
          </a:p>
        </p:txBody>
      </p:sp>
      <p:pic>
        <p:nvPicPr>
          <p:cNvPr id="190" name="Google Shape;19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1a7cf43f2_2_14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Classes can Implement </a:t>
            </a:r>
            <a:r>
              <a:rPr lang="en-US" u="sng"/>
              <a:t>Multiple</a:t>
            </a:r>
            <a:r>
              <a:rPr lang="en-US"/>
              <a:t> Interfaces</a:t>
            </a:r>
            <a:endParaRPr/>
          </a:p>
        </p:txBody>
      </p:sp>
      <p:sp>
        <p:nvSpPr>
          <p:cNvPr id="196" name="Google Shape;196;g3a1a7cf43f2_2_14"/>
          <p:cNvSpPr txBox="1"/>
          <p:nvPr>
            <p:ph idx="1" type="body"/>
          </p:nvPr>
        </p:nvSpPr>
        <p:spPr>
          <a:xfrm>
            <a:off x="838200" y="1371600"/>
            <a:ext cx="10515600" cy="5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interface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UWMerch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   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 getTypeOfMerch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()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class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implements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Container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UWMerch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    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...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String getTypeOfMerch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() {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“bottle”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5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But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 sz="3300"/>
              <a:t> would have to implement: </a:t>
            </a:r>
            <a:endParaRPr/>
          </a:p>
          <a:p>
            <a:pPr indent="-40671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fill</a:t>
            </a:r>
            <a:r>
              <a:rPr lang="en-US" sz="3300"/>
              <a:t> </a:t>
            </a:r>
            <a:r>
              <a:rPr lang="en-US" sz="3300"/>
              <a:t>fro</a:t>
            </a:r>
            <a:r>
              <a:rPr lang="en-US" sz="3300"/>
              <a:t>m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Container </a:t>
            </a:r>
            <a:r>
              <a:rPr i="1" lang="en-US" sz="3300" u="sng"/>
              <a:t>AND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 getTypeOfMerch</a:t>
            </a:r>
            <a:r>
              <a:rPr lang="en-US" sz="3300"/>
              <a:t>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-US" sz="3300"/>
              <a:t>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UWMerch</a:t>
            </a:r>
            <a:endParaRPr/>
          </a:p>
        </p:txBody>
      </p:sp>
      <p:pic>
        <p:nvPicPr>
          <p:cNvPr id="197" name="Google Shape;197;g3a1a7cf43f2_2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 interface can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extend</a:t>
            </a:r>
            <a:r>
              <a:rPr lang="en-US"/>
              <a:t> another</a:t>
            </a:r>
            <a:endParaRPr/>
          </a:p>
        </p:txBody>
      </p:sp>
      <p:sp>
        <p:nvSpPr>
          <p:cNvPr id="203" name="Google Shape;203;p14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You can have one interface </a:t>
            </a:r>
            <a:r>
              <a:rPr lang="en-US" sz="3600" u="sng"/>
              <a:t>extend</a:t>
            </a:r>
            <a:r>
              <a:rPr i="1" lang="en-US" sz="3600"/>
              <a:t> </a:t>
            </a:r>
            <a:r>
              <a:rPr lang="en-US" sz="3600"/>
              <a:t>another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So if </a:t>
            </a:r>
            <a:r>
              <a:rPr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public interface A </a:t>
            </a:r>
            <a:r>
              <a:rPr b="1"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extends</a:t>
            </a:r>
            <a:r>
              <a:rPr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 B</a:t>
            </a:r>
            <a:r>
              <a:rPr lang="en-US" sz="3600"/>
              <a:t>, then any class that implements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 must include all the methods in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’s interface </a:t>
            </a:r>
            <a:r>
              <a:rPr lang="en-US" sz="3600" u="sng"/>
              <a:t>and</a:t>
            </a:r>
            <a:r>
              <a:rPr i="1" lang="en-US" sz="3600"/>
              <a:t> </a:t>
            </a:r>
            <a:r>
              <a:rPr lang="en-US" sz="3600"/>
              <a:t>all the methods in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’s interface</a:t>
            </a:r>
            <a:endParaRPr/>
          </a:p>
        </p:txBody>
      </p:sp>
      <p:pic>
        <p:nvPicPr>
          <p:cNvPr id="204" name="Google Shape;20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 interface can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extend</a:t>
            </a:r>
            <a:r>
              <a:rPr lang="en-US"/>
              <a:t> another</a:t>
            </a:r>
            <a:endParaRPr/>
          </a:p>
        </p:txBody>
      </p:sp>
      <p:sp>
        <p:nvSpPr>
          <p:cNvPr id="210" name="Google Shape;210;p15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US" sz="3600"/>
              <a:t>We can write another interface: </a:t>
            </a:r>
            <a:br>
              <a:rPr lang="en-US" sz="3600"/>
            </a:br>
            <a:r>
              <a:rPr lang="en-US" sz="3600"/>
              <a:t>	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that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extends</a:t>
            </a:r>
            <a:r>
              <a:rPr lang="en-US" sz="3600"/>
              <a:t>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endParaRPr sz="3600">
              <a:solidFill>
                <a:srgbClr val="E4511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440055" lvl="0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“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is a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 Shape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”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br>
              <a:rPr lang="en-US" sz="3600"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Make modifications such that: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US" sz="3600"/>
              <a:t>-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Square</a:t>
            </a:r>
            <a:r>
              <a:rPr lang="en-US" sz="3600"/>
              <a:t> is 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(and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Triangle</a:t>
            </a:r>
            <a:r>
              <a:rPr lang="en-US" sz="3600"/>
              <a:t> is 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(and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Circle</a:t>
            </a:r>
            <a:r>
              <a:rPr lang="en-US" sz="3600"/>
              <a:t> is a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 (but </a:t>
            </a:r>
            <a:r>
              <a:rPr lang="en-US" sz="3600" u="sng"/>
              <a:t>not</a:t>
            </a:r>
            <a:r>
              <a:rPr i="1" lang="en-US" sz="3600"/>
              <a:t> </a:t>
            </a:r>
            <a:r>
              <a:rPr lang="en-US" sz="3600"/>
              <a:t>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)</a:t>
            </a:r>
            <a:endParaRPr/>
          </a:p>
        </p:txBody>
      </p:sp>
      <p:pic>
        <p:nvPicPr>
          <p:cNvPr id="211" name="Google Shape;2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17" name="Google Shape;217;p16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Interfaces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Comparable</a:t>
            </a:r>
            <a:endParaRPr/>
          </a:p>
        </p:txBody>
      </p:sp>
      <p:sp>
        <p:nvSpPr>
          <p:cNvPr id="218" name="Google Shape;218;p16"/>
          <p:cNvSpPr/>
          <p:nvPr/>
        </p:nvSpPr>
        <p:spPr>
          <a:xfrm rot="10800000">
            <a:off x="3057874" y="3429000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0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87" name="Google Shape;87;p30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Announcements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88" name="Google Shape;88;p30"/>
          <p:cNvSpPr/>
          <p:nvPr/>
        </p:nvSpPr>
        <p:spPr>
          <a:xfrm rot="10800000">
            <a:off x="3892891" y="1489629"/>
            <a:ext cx="444900" cy="309000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Recall the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 sz="3600"/>
              <a:t> /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Course</a:t>
            </a:r>
            <a:r>
              <a:rPr lang="en-US" sz="3600"/>
              <a:t> Example from Wed</a:t>
            </a:r>
            <a:endParaRPr/>
          </a:p>
        </p:txBody>
      </p:sp>
      <p:sp>
        <p:nvSpPr>
          <p:cNvPr id="226" name="Google Shape;226;p17"/>
          <p:cNvSpPr txBox="1"/>
          <p:nvPr>
            <p:ph idx="1" type="body"/>
          </p:nvPr>
        </p:nvSpPr>
        <p:spPr>
          <a:xfrm>
            <a:off x="838200" y="1371600"/>
            <a:ext cx="1070113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Course stored a field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en-US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	private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lang="en-US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&gt; </a:t>
            </a:r>
            <a:r>
              <a:rPr lang="en-US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roster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>
                <a:solidFill>
                  <a:srgbClr val="000000"/>
                </a:solidFill>
              </a:rPr>
              <a:t>Why not use a 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>
                <a:solidFill>
                  <a:srgbClr val="000000"/>
                </a:solidFill>
              </a:rPr>
              <a:t> to store the students?…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>
                <a:solidFill>
                  <a:srgbClr val="000000"/>
                </a:solidFill>
              </a:rPr>
              <a:t>Seems like a great idea (no duplicates, not worried about keeping a specific order or indexing into it) but … Java reasons: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HashSet</a:t>
            </a:r>
            <a:r>
              <a:rPr lang="en-US">
                <a:solidFill>
                  <a:srgbClr val="000000"/>
                </a:solidFill>
              </a:rPr>
              <a:t> won’t work because of lack of 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hashCode()</a:t>
            </a:r>
            <a:r>
              <a:rPr lang="en-US">
                <a:solidFill>
                  <a:srgbClr val="000000"/>
                </a:solidFill>
              </a:rPr>
              <a:t> implementation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TreeSet</a:t>
            </a:r>
            <a:r>
              <a:rPr lang="en-US">
                <a:solidFill>
                  <a:srgbClr val="000000"/>
                </a:solidFill>
              </a:rPr>
              <a:t> won’t work because… what does it mean to “sort” 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>
                <a:solidFill>
                  <a:srgbClr val="000000"/>
                </a:solidFill>
              </a:rPr>
              <a:t>s? </a:t>
            </a:r>
            <a:endParaRPr/>
          </a:p>
        </p:txBody>
      </p:sp>
      <p:pic>
        <p:nvPicPr>
          <p:cNvPr id="227" name="Google Shape;2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Comparable</a:t>
            </a:r>
            <a:endParaRPr/>
          </a:p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TreeSet</a:t>
            </a:r>
            <a:r>
              <a:rPr lang="en-US" sz="3600"/>
              <a:t> uses an </a:t>
            </a:r>
            <a:r>
              <a:rPr b="1" lang="en-US" sz="3600">
                <a:solidFill>
                  <a:schemeClr val="accent3"/>
                </a:solidFill>
              </a:rPr>
              <a:t>interface</a:t>
            </a:r>
            <a:r>
              <a:rPr lang="en-US" sz="3600"/>
              <a:t> called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Comparable&lt;E&gt;</a:t>
            </a:r>
            <a:r>
              <a:rPr lang="en-US" sz="3600"/>
              <a:t> to know how to sort its elements!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Only has </a:t>
            </a:r>
            <a:r>
              <a:rPr lang="en-US" sz="3600" u="sng"/>
              <a:t>one</a:t>
            </a:r>
            <a:r>
              <a:rPr lang="en-US" sz="3600"/>
              <a:t> required method: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795E26"/>
                </a:solidFill>
                <a:latin typeface="Consolas"/>
                <a:ea typeface="Consolas"/>
                <a:cs typeface="Consolas"/>
                <a:sym typeface="Consolas"/>
              </a:rPr>
              <a:t>compareTo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28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E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other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Its return value is: 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&lt;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“less than”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 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</a:t>
            </a:r>
            <a:r>
              <a:rPr lang="en-US" sz="2900" u="sng"/>
              <a:t>equal</a:t>
            </a:r>
            <a:r>
              <a:rPr lang="en-US" sz="2900"/>
              <a:t> to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&gt;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“greater than”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</p:txBody>
      </p:sp>
      <p:pic>
        <p:nvPicPr>
          <p:cNvPr id="234" name="Google Shape;2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95" name="Google Shape;95;p3"/>
          <p:cNvSpPr txBox="1"/>
          <p:nvPr>
            <p:ph idx="1" type="body"/>
          </p:nvPr>
        </p:nvSpPr>
        <p:spPr>
          <a:xfrm>
            <a:off x="838200" y="1371600"/>
            <a:ext cx="104286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/>
              <a:t>Creative Project 2 (C2) due Thursday, </a:t>
            </a:r>
            <a:r>
              <a:rPr lang="en-US" sz="3000"/>
              <a:t>November</a:t>
            </a:r>
            <a:r>
              <a:rPr lang="en-US" sz="3000"/>
              <a:t> 13</a:t>
            </a:r>
            <a:r>
              <a:rPr baseline="30000" lang="en-US" sz="3000"/>
              <a:t>th</a:t>
            </a:r>
            <a:r>
              <a:rPr lang="en-US" sz="3000"/>
              <a:t>   </a:t>
            </a:r>
            <a:endParaRPr sz="3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3000"/>
              <a:t>Resubmission Cycle 5 (R5) out Thursday, November 13</a:t>
            </a:r>
            <a:r>
              <a:rPr baseline="30000" lang="en-US" sz="3000"/>
              <a:t>th</a:t>
            </a:r>
            <a:r>
              <a:rPr lang="en-US" sz="3000"/>
              <a:t> 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00"/>
              <a:buNone/>
            </a:pPr>
            <a:r>
              <a:rPr lang="en-US" sz="2800"/>
              <a:t>- Eligible: </a:t>
            </a:r>
            <a:r>
              <a:rPr b="1" lang="en-US" sz="2800"/>
              <a:t>P1</a:t>
            </a:r>
            <a:r>
              <a:rPr lang="en-US" sz="2800"/>
              <a:t>, P2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/>
              <a:t>Programming Assignment 3 (P3) out Friday!</a:t>
            </a:r>
            <a:endParaRPr sz="30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en-US" sz="2800"/>
              <a:t>Due November 20</a:t>
            </a:r>
            <a:r>
              <a:rPr baseline="30000" lang="en-US" sz="2800"/>
              <a:t>th</a:t>
            </a:r>
            <a:r>
              <a:rPr lang="en-US" sz="2800"/>
              <a:t> by 11:59 PM</a:t>
            </a:r>
            <a:endParaRPr sz="2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/>
              <a:t>Quiz 2 Thursday, November 20</a:t>
            </a:r>
            <a:r>
              <a:rPr baseline="30000" lang="en-US" sz="3000"/>
              <a:t>th</a:t>
            </a:r>
            <a:r>
              <a:rPr lang="en-US" sz="3000"/>
              <a:t> </a:t>
            </a:r>
            <a:endParaRPr baseline="30000" sz="3000"/>
          </a:p>
          <a:p>
            <a:pPr indent="-342900" lvl="1" marL="8001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-"/>
            </a:pPr>
            <a:r>
              <a:rPr lang="en-US" sz="2800"/>
              <a:t>Practice Quiz coming out before then!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</a:pPr>
            <a:r>
              <a:rPr lang="en-US" sz="3000"/>
              <a:t>Reminder on Final Exam: </a:t>
            </a:r>
            <a:r>
              <a:rPr b="1" lang="en-US" sz="3200"/>
              <a:t>Monday</a:t>
            </a:r>
            <a:r>
              <a:rPr b="1" lang="en-US" sz="3200"/>
              <a:t>, December 8</a:t>
            </a:r>
            <a:r>
              <a:rPr b="1" baseline="30000" lang="en-US" sz="3200"/>
              <a:t>th</a:t>
            </a:r>
            <a:r>
              <a:rPr b="1" lang="en-US" sz="3200"/>
              <a:t> 12:30 PM - 2:20 PM</a:t>
            </a:r>
            <a:endParaRPr sz="3000"/>
          </a:p>
        </p:txBody>
      </p:sp>
      <p:pic>
        <p:nvPicPr>
          <p:cNvPr id="96" name="Google Shape;9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102" name="Google Shape;102;p4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1" lang="en-US">
                <a:solidFill>
                  <a:schemeClr val="accent5"/>
                </a:solidFill>
              </a:rPr>
              <a:t>Interfaces Review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103" name="Google Shape;103;p4"/>
          <p:cNvSpPr/>
          <p:nvPr/>
        </p:nvSpPr>
        <p:spPr>
          <a:xfrm rot="10800000">
            <a:off x="3912403" y="2100354"/>
            <a:ext cx="444843" cy="308919"/>
          </a:xfrm>
          <a:prstGeom prst="homePlat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a1a7cf43f2_2_4"/>
          <p:cNvSpPr txBox="1"/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Recall: Abstraction</a:t>
            </a:r>
            <a:endParaRPr/>
          </a:p>
        </p:txBody>
      </p:sp>
      <p:pic>
        <p:nvPicPr>
          <p:cNvPr id="110" name="Google Shape;110;g3a1a7cf43f2_2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a1a7cf43f2_2_4" title="2025-11-0817-52-13online-video-cutter.com-ezgif.com-video-to-gif-converter.gif"/>
          <p:cNvPicPr preferRelativeResize="0"/>
          <p:nvPr/>
        </p:nvPicPr>
        <p:blipFill rotWithShape="1">
          <a:blip r:embed="rId4">
            <a:alphaModFix/>
          </a:blip>
          <a:srcRect b="1894" l="2839" r="51647" t="5683"/>
          <a:stretch/>
        </p:blipFill>
        <p:spPr>
          <a:xfrm>
            <a:off x="838200" y="1339325"/>
            <a:ext cx="3939800" cy="519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3a1a7cf43f2_2_4"/>
          <p:cNvSpPr txBox="1"/>
          <p:nvPr/>
        </p:nvSpPr>
        <p:spPr>
          <a:xfrm>
            <a:off x="5589450" y="3379700"/>
            <a:ext cx="1013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VS</a:t>
            </a:r>
            <a:endParaRPr sz="3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3" name="Google Shape;113;g3a1a7cf43f2_2_4"/>
          <p:cNvSpPr txBox="1"/>
          <p:nvPr/>
        </p:nvSpPr>
        <p:spPr>
          <a:xfrm>
            <a:off x="6965775" y="2671688"/>
            <a:ext cx="4697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</a:t>
            </a:r>
            <a:r>
              <a:rPr lang="en-US" sz="4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Scanner</a:t>
            </a:r>
            <a:r>
              <a:rPr lang="en-US" sz="4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gets text input and turns it into data.</a:t>
            </a:r>
            <a:endParaRPr sz="4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683941" y="3166945"/>
            <a:ext cx="10816800" cy="1390200"/>
          </a:xfrm>
          <a:prstGeom prst="rect">
            <a:avLst/>
          </a:pr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Recall from L6: Wait, ADT? Interfaces?</a:t>
            </a:r>
            <a:endParaRPr/>
          </a:p>
        </p:txBody>
      </p:sp>
      <p:sp>
        <p:nvSpPr>
          <p:cNvPr id="120" name="Google Shape;120;p5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rgbClr val="222222"/>
                </a:solidFill>
              </a:rPr>
              <a:t>Abstract Data Type</a:t>
            </a:r>
            <a:r>
              <a:rPr b="0" i="0" lang="en-US" u="none" strike="noStrike">
                <a:solidFill>
                  <a:srgbClr val="222222"/>
                </a:solidFill>
              </a:rPr>
              <a:t> (</a:t>
            </a:r>
            <a:r>
              <a:rPr b="1" i="0" lang="en-US" u="none" strike="noStrike">
                <a:solidFill>
                  <a:srgbClr val="222222"/>
                </a:solidFill>
              </a:rPr>
              <a:t>ADT)</a:t>
            </a:r>
            <a:r>
              <a:rPr b="0" i="0" lang="en-US" u="none" strike="noStrike">
                <a:solidFill>
                  <a:srgbClr val="222222"/>
                </a:solidFill>
              </a:rPr>
              <a:t>: A </a:t>
            </a:r>
            <a:r>
              <a:rPr i="1" lang="en-US" u="none" strike="noStrike">
                <a:solidFill>
                  <a:srgbClr val="7030A0"/>
                </a:solidFill>
              </a:rPr>
              <a:t>description of the idea </a:t>
            </a:r>
            <a:r>
              <a:rPr b="0" i="0" lang="en-US" u="none" strike="noStrike">
                <a:solidFill>
                  <a:srgbClr val="222222"/>
                </a:solidFill>
              </a:rPr>
              <a:t>of a data structure including what operations are available on it and how those operations should behave. For example, the English explanation of what a list should be.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strike="noStrike">
              <a:solidFill>
                <a:srgbClr val="22222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rgbClr val="222222"/>
                </a:solidFill>
              </a:rPr>
              <a:t>Interface</a:t>
            </a:r>
            <a:r>
              <a:rPr lang="en-US">
                <a:solidFill>
                  <a:srgbClr val="222222"/>
                </a:solidFill>
              </a:rPr>
              <a:t>: </a:t>
            </a:r>
            <a:r>
              <a:rPr b="0" i="0" lang="en-US" u="none" strike="noStrike">
                <a:solidFill>
                  <a:srgbClr val="222222"/>
                </a:solidFill>
              </a:rPr>
              <a:t>Java construct that lets programmers </a:t>
            </a:r>
            <a:r>
              <a:rPr i="1" lang="en-US" u="none" strike="noStrike">
                <a:solidFill>
                  <a:srgbClr val="7030A0"/>
                </a:solidFill>
              </a:rPr>
              <a:t>specify</a:t>
            </a:r>
            <a:r>
              <a:rPr i="1" lang="en-US" u="none" strike="noStrike">
                <a:solidFill>
                  <a:srgbClr val="222222"/>
                </a:solidFill>
              </a:rPr>
              <a:t> </a:t>
            </a:r>
            <a:r>
              <a:rPr i="1" lang="en-US" u="none" strike="noStrike">
                <a:solidFill>
                  <a:srgbClr val="7030A0"/>
                </a:solidFill>
              </a:rPr>
              <a:t>what methods a class should have</a:t>
            </a:r>
            <a:r>
              <a:rPr b="0" i="0" lang="en-US" u="none" strike="noStrike">
                <a:solidFill>
                  <a:srgbClr val="222222"/>
                </a:solidFill>
              </a:rPr>
              <a:t>. For example the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b="0" i="0" lang="en-US" u="none" strike="noStrike">
                <a:solidFill>
                  <a:srgbClr val="222222"/>
                </a:solidFill>
              </a:rPr>
              <a:t> interface in java.</a:t>
            </a:r>
            <a:endParaRPr/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strike="noStrike">
              <a:solidFill>
                <a:srgbClr val="222222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b="1" i="0" lang="en-US" u="none" strike="noStrike">
                <a:solidFill>
                  <a:srgbClr val="222222"/>
                </a:solidFill>
              </a:rPr>
              <a:t>Implementation: </a:t>
            </a:r>
            <a:r>
              <a:rPr i="1" lang="en-US" u="none" strike="noStrike">
                <a:solidFill>
                  <a:srgbClr val="7030A0"/>
                </a:solidFill>
              </a:rPr>
              <a:t>Concrete code</a:t>
            </a:r>
            <a:r>
              <a:rPr i="1" lang="en-US" u="none" strike="noStrike">
                <a:solidFill>
                  <a:srgbClr val="222222"/>
                </a:solidFill>
              </a:rPr>
              <a:t> </a:t>
            </a:r>
            <a:r>
              <a:rPr b="0" i="0" lang="en-US" u="none" strike="noStrike">
                <a:solidFill>
                  <a:srgbClr val="222222"/>
                </a:solidFill>
              </a:rPr>
              <a:t>that meets the specified interface. For example, the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b="0" i="0" lang="en-US" u="none" strike="noStrike">
                <a:solidFill>
                  <a:srgbClr val="222222"/>
                </a:solidFill>
              </a:rPr>
              <a:t> and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LinkedList</a:t>
            </a:r>
            <a:r>
              <a:rPr b="0" i="0" lang="en-US" u="none" strike="noStrike">
                <a:solidFill>
                  <a:srgbClr val="222222"/>
                </a:solidFill>
              </a:rPr>
              <a:t> classes that implement the </a:t>
            </a:r>
            <a:r>
              <a:rPr b="0" i="0" lang="en-US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b="0" i="0" lang="en-US" u="none" strike="noStrike">
                <a:solidFill>
                  <a:srgbClr val="222222"/>
                </a:solidFill>
              </a:rPr>
              <a:t> interface.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pic>
        <p:nvPicPr>
          <p:cNvPr id="121" name="Google Shape;1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1161000" y="6016500"/>
            <a:ext cx="98700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List&lt;String&gt; myList = new ArrayList&lt;&gt;();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</a:t>
            </a:r>
            <a:endParaRPr/>
          </a:p>
        </p:txBody>
      </p:sp>
      <p:sp>
        <p:nvSpPr>
          <p:cNvPr id="128" name="Google Shape;128;p6"/>
          <p:cNvSpPr txBox="1"/>
          <p:nvPr>
            <p:ph idx="1" type="body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b="1" lang="en-US" sz="3600"/>
              <a:t>Interfaces</a:t>
            </a:r>
            <a:r>
              <a:rPr lang="en-US" sz="3600"/>
              <a:t> serve as a sort of “contract”– in order for a class to </a:t>
            </a:r>
            <a:r>
              <a:rPr lang="en-US" sz="3600" u="sng"/>
              <a:t>implement</a:t>
            </a:r>
            <a:r>
              <a:rPr i="1" lang="en-US" sz="3600"/>
              <a:t> </a:t>
            </a:r>
            <a:r>
              <a:rPr lang="en-US" sz="3600"/>
              <a:t>an interface, it must fulfill the contract requirements.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The contract requirements are certain methods that the class must implement. </a:t>
            </a:r>
            <a:endParaRPr/>
          </a:p>
        </p:txBody>
      </p:sp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olas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/>
              <a:t>s</a:t>
            </a:r>
            <a:endParaRPr/>
          </a:p>
        </p:txBody>
      </p:sp>
      <p:sp>
        <p:nvSpPr>
          <p:cNvPr id="135" name="Google Shape;135;p7"/>
          <p:cNvSpPr txBox="1"/>
          <p:nvPr>
            <p:ph idx="1" type="body"/>
          </p:nvPr>
        </p:nvSpPr>
        <p:spPr>
          <a:xfrm>
            <a:off x="838200" y="1371600"/>
            <a:ext cx="10770704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One ADT we’ve talked a lot about in this course is a list.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Within Java, there exists a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interface – its contract includes methods like: 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	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clear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contains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get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isEmpty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size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There’s also an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sz="3600"/>
              <a:t> class (implementation)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	To get the certificate, it</a:t>
            </a:r>
            <a:r>
              <a:rPr lang="en-US" sz="3600"/>
              <a:t>  </a:t>
            </a:r>
            <a:r>
              <a:rPr lang="en-US" sz="3600" u="sng"/>
              <a:t>must</a:t>
            </a:r>
            <a:r>
              <a:rPr lang="en-US" sz="3600"/>
              <a:t> include </a:t>
            </a:r>
            <a:r>
              <a:rPr lang="en-US" sz="3600" u="sng"/>
              <a:t>all</a:t>
            </a:r>
            <a:r>
              <a:rPr lang="en-US" sz="3600"/>
              <a:t> these </a:t>
            </a:r>
            <a:endParaRPr sz="3600"/>
          </a:p>
          <a:p>
            <a:pPr indent="4572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methods (and any others the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interface specifies)</a:t>
            </a:r>
            <a:endParaRPr/>
          </a:p>
        </p:txBody>
      </p:sp>
      <p:pic>
        <p:nvPicPr>
          <p:cNvPr id="136" name="Google Shape;13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 vs. Implementation</a:t>
            </a:r>
            <a:endParaRPr/>
          </a:p>
        </p:txBody>
      </p:sp>
      <p:sp>
        <p:nvSpPr>
          <p:cNvPr id="142" name="Google Shape;142;p8"/>
          <p:cNvSpPr txBox="1"/>
          <p:nvPr>
            <p:ph idx="1" type="body"/>
          </p:nvPr>
        </p:nvSpPr>
        <p:spPr>
          <a:xfrm>
            <a:off x="838200" y="1386468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Interfaces require certain methods, but they do not say anything about </a:t>
            </a:r>
            <a:r>
              <a:rPr lang="en-US" sz="3600" u="sng"/>
              <a:t>how</a:t>
            </a:r>
            <a:r>
              <a:rPr lang="en-US" sz="3600"/>
              <a:t> those methods should be implemented – that’s up to the class! 🏅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is an interface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sz="3200"/>
              <a:t> is a </a:t>
            </a:r>
            <a:r>
              <a:rPr lang="en-US" sz="3200" u="sng">
                <a:solidFill>
                  <a:schemeClr val="hlink"/>
                </a:solidFill>
                <a:hlinkClick r:id="rId3"/>
              </a:rPr>
              <a:t>class</a:t>
            </a:r>
            <a:r>
              <a:rPr lang="en-US" sz="3200"/>
              <a:t> that </a:t>
            </a:r>
            <a:r>
              <a:rPr lang="en-US" sz="3200" u="sng">
                <a:solidFill>
                  <a:schemeClr val="hlink"/>
                </a:solidFill>
                <a:hlinkClick r:id="rId4"/>
              </a:rPr>
              <a:t>implements</a:t>
            </a:r>
            <a:r>
              <a:rPr lang="en-US" sz="3200"/>
              <a:t> the </a:t>
            </a: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200"/>
              <a:t> interface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LinkedList</a:t>
            </a:r>
            <a:r>
              <a:rPr lang="en-US" sz="3200"/>
              <a:t> is a </a:t>
            </a:r>
            <a:r>
              <a:rPr lang="en-US" sz="3200" u="sng">
                <a:solidFill>
                  <a:schemeClr val="hlink"/>
                </a:solidFill>
                <a:hlinkClick r:id="rId5"/>
              </a:rPr>
              <a:t>class</a:t>
            </a:r>
            <a:r>
              <a:rPr lang="en-US" sz="3200"/>
              <a:t> that </a:t>
            </a:r>
            <a:r>
              <a:rPr lang="en-US" sz="3200" u="sng">
                <a:solidFill>
                  <a:schemeClr val="hlink"/>
                </a:solidFill>
                <a:hlinkClick r:id="rId6"/>
              </a:rPr>
              <a:t>implements</a:t>
            </a:r>
            <a:r>
              <a:rPr lang="en-US" sz="3200"/>
              <a:t> the </a:t>
            </a: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200"/>
              <a:t> interface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…</a:t>
            </a:r>
            <a:endParaRPr/>
          </a:p>
        </p:txBody>
      </p:sp>
      <p:pic>
        <p:nvPicPr>
          <p:cNvPr id="143" name="Google Shape;14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2020-06-13T06:27:42Z</dcterms:created>
  <dc:creator>Aaron S Johnston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0x0101007BD54889B358AD4883F084D38DA32BDB</vt:lpwstr>
  </property>
</Properties>
</file>