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y="6858000" cx="12192000"/>
  <p:notesSz cx="6858000" cy="9144000"/>
  <p:embeddedFontLst>
    <p:embeddedFont>
      <p:font typeface="Montserrat SemiBold"/>
      <p:regular r:id="rId29"/>
      <p:bold r:id="rId30"/>
      <p:italic r:id="rId31"/>
      <p:boldItalic r:id="rId32"/>
    </p:embeddedFont>
    <p:embeddedFont>
      <p:font typeface="Montserrat"/>
      <p:regular r:id="rId33"/>
      <p:bold r:id="rId34"/>
      <p:italic r:id="rId35"/>
      <p:boldItalic r:id="rId36"/>
    </p:embeddedFont>
    <p:embeddedFont>
      <p:font typeface="Montserrat ExtraBold"/>
      <p:bold r:id="rId37"/>
      <p:boldItalic r:id="rId38"/>
    </p:embeddedFont>
    <p:embeddedFont>
      <p:font typeface="Lexend"/>
      <p:regular r:id="rId39"/>
      <p:bold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1" roundtripDataSignature="AMtx7mhmPjFL6vOmhJvhOwB+mUAycynu0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exend-bold.fntdata"/><Relationship Id="rId20" Type="http://schemas.openxmlformats.org/officeDocument/2006/relationships/slide" Target="slides/slide16.xml"/><Relationship Id="rId41" Type="http://customschemas.google.com/relationships/presentationmetadata" Target="meta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MontserratSemiBold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MontserratSemiBold-italic.fntdata"/><Relationship Id="rId30" Type="http://schemas.openxmlformats.org/officeDocument/2006/relationships/font" Target="fonts/MontserratSemiBold-bold.fntdata"/><Relationship Id="rId11" Type="http://schemas.openxmlformats.org/officeDocument/2006/relationships/slide" Target="slides/slide7.xml"/><Relationship Id="rId33" Type="http://schemas.openxmlformats.org/officeDocument/2006/relationships/font" Target="fonts/Montserrat-regular.fntdata"/><Relationship Id="rId10" Type="http://schemas.openxmlformats.org/officeDocument/2006/relationships/slide" Target="slides/slide6.xml"/><Relationship Id="rId32" Type="http://schemas.openxmlformats.org/officeDocument/2006/relationships/font" Target="fonts/MontserratSemiBold-boldItalic.fntdata"/><Relationship Id="rId13" Type="http://schemas.openxmlformats.org/officeDocument/2006/relationships/slide" Target="slides/slide9.xml"/><Relationship Id="rId35" Type="http://schemas.openxmlformats.org/officeDocument/2006/relationships/font" Target="fonts/Montserrat-italic.fntdata"/><Relationship Id="rId12" Type="http://schemas.openxmlformats.org/officeDocument/2006/relationships/slide" Target="slides/slide8.xml"/><Relationship Id="rId34" Type="http://schemas.openxmlformats.org/officeDocument/2006/relationships/font" Target="fonts/Montserrat-bold.fntdata"/><Relationship Id="rId15" Type="http://schemas.openxmlformats.org/officeDocument/2006/relationships/slide" Target="slides/slide11.xml"/><Relationship Id="rId37" Type="http://schemas.openxmlformats.org/officeDocument/2006/relationships/font" Target="fonts/MontserratExtraBold-bold.fntdata"/><Relationship Id="rId14" Type="http://schemas.openxmlformats.org/officeDocument/2006/relationships/slide" Target="slides/slide10.xml"/><Relationship Id="rId36" Type="http://schemas.openxmlformats.org/officeDocument/2006/relationships/font" Target="fonts/Montserrat-boldItalic.fntdata"/><Relationship Id="rId17" Type="http://schemas.openxmlformats.org/officeDocument/2006/relationships/slide" Target="slides/slide13.xml"/><Relationship Id="rId39" Type="http://schemas.openxmlformats.org/officeDocument/2006/relationships/font" Target="fonts/Lexend-regular.fntdata"/><Relationship Id="rId16" Type="http://schemas.openxmlformats.org/officeDocument/2006/relationships/slide" Target="slides/slide12.xml"/><Relationship Id="rId38" Type="http://schemas.openxmlformats.org/officeDocument/2006/relationships/font" Target="fonts/MontserratExtraBold-boldItalic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" name="Google Shape;68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4" name="Google Shape;15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1" name="Google Shape;161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a1cb1ccbec_0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8" name="Google Shape;168;g3a1cb1ccbec_0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6" name="Google Shape;17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3" name="Google Shape;183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1" name="Google Shape;191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referring back to the idea of Abstraction…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/>
              <a:t>W</a:t>
            </a:r>
            <a:r>
              <a:rPr lang="en-US"/>
              <a:t>e talked a lot about interfaces, how they bridge the ADT and implementation, and ADT’s are a form of abstraction… So are interfaces! They are just another level of abstraction!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9" name="Google Shape;199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Head to Ed.</a:t>
            </a:r>
            <a:endParaRPr/>
          </a:p>
        </p:txBody>
      </p:sp>
      <p:sp>
        <p:nvSpPr>
          <p:cNvPr id="208" name="Google Shape;208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7" name="Google Shape;217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a1a7cf43f2_2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4" name="Google Shape;224;g3a1a7cf43f2_2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5" name="Google Shape;85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1" name="Google Shape;231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8" name="Google Shape;238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2" name="Google Shape;252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1" name="Google Shape;261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8" name="Google Shape;268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3" name="Google Shape;93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0" name="Google Shape;100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a1a7cf43f2_2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Abstraction: the process of simplifying complex stuff by removing unnecessary details and focusing on essentials. AKA. a summary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We’ve seen this in: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our comments where we want to avoid implementation details in the behavior and class comment!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Making classes of reusable functionalities and “things” (objects). Ex: Scanners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ADTs</a:t>
            </a:r>
            <a:endParaRPr/>
          </a:p>
        </p:txBody>
      </p:sp>
      <p:sp>
        <p:nvSpPr>
          <p:cNvPr id="108" name="Google Shape;108;g3a1a7cf43f2_2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a1cb1ccbec_0_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a1cb1ccbec_0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g3a1cb1ccbec_0_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5" name="Google Shape;125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4" name="Google Shape;134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a1cb1ccbec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a1cb1ccbec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g3a1cb1ccbec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1_Title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3"/>
          <p:cNvSpPr txBox="1"/>
          <p:nvPr>
            <p:ph type="title"/>
          </p:nvPr>
        </p:nvSpPr>
        <p:spPr>
          <a:xfrm>
            <a:off x="270901" y="4174812"/>
            <a:ext cx="6212925" cy="19547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6000"/>
              <a:buFont typeface="Montserrat SemiBold"/>
              <a:buNone/>
              <a:defRPr b="0" i="0" sz="6000">
                <a:solidFill>
                  <a:srgbClr val="F0F0F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3"/>
          <p:cNvSpPr txBox="1"/>
          <p:nvPr/>
        </p:nvSpPr>
        <p:spPr>
          <a:xfrm>
            <a:off x="292976" y="3182200"/>
            <a:ext cx="368267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F0F0F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CSE 122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33"/>
          <p:cNvSpPr/>
          <p:nvPr/>
        </p:nvSpPr>
        <p:spPr>
          <a:xfrm>
            <a:off x="420128" y="2753848"/>
            <a:ext cx="1269523" cy="420130"/>
          </a:xfrm>
          <a:prstGeom prst="roundRect">
            <a:avLst>
              <a:gd fmla="val 16667" name="adj"/>
            </a:avLst>
          </a:prstGeom>
          <a:solidFill>
            <a:srgbClr val="FA823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LEC 13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3"/>
          <p:cNvSpPr/>
          <p:nvPr/>
        </p:nvSpPr>
        <p:spPr>
          <a:xfrm>
            <a:off x="7124352" y="1251643"/>
            <a:ext cx="5250244" cy="5369600"/>
          </a:xfrm>
          <a:prstGeom prst="roundRect">
            <a:avLst>
              <a:gd fmla="val 1114" name="adj"/>
            </a:avLst>
          </a:prstGeom>
          <a:solidFill>
            <a:srgbClr val="FAFAFA"/>
          </a:solidFill>
          <a:ln cap="flat" cmpd="sng" w="12700">
            <a:solidFill>
              <a:srgbClr val="211943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" name="Google Shape;22;p33"/>
          <p:cNvCxnSpPr/>
          <p:nvPr/>
        </p:nvCxnSpPr>
        <p:spPr>
          <a:xfrm>
            <a:off x="7452794" y="4551419"/>
            <a:ext cx="4468305" cy="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3" name="Google Shape;23;p33"/>
          <p:cNvSpPr/>
          <p:nvPr/>
        </p:nvSpPr>
        <p:spPr>
          <a:xfrm>
            <a:off x="-369625" y="5494620"/>
            <a:ext cx="4632957" cy="1688781"/>
          </a:xfrm>
          <a:prstGeom prst="roundRect">
            <a:avLst>
              <a:gd fmla="val 9433" name="adj"/>
            </a:avLst>
          </a:prstGeom>
          <a:solidFill>
            <a:srgbClr val="FAFAFA"/>
          </a:solidFill>
          <a:ln cap="flat" cmpd="sng" w="12700">
            <a:solidFill>
              <a:srgbClr val="211943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33"/>
          <p:cNvSpPr/>
          <p:nvPr/>
        </p:nvSpPr>
        <p:spPr>
          <a:xfrm>
            <a:off x="71163" y="5574803"/>
            <a:ext cx="225067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A5A5A5"/>
                </a:solidFill>
                <a:latin typeface="Montserrat"/>
                <a:ea typeface="Montserrat"/>
                <a:cs typeface="Montserrat"/>
                <a:sym typeface="Montserrat"/>
              </a:rPr>
              <a:t>Questions during Class?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33"/>
          <p:cNvSpPr/>
          <p:nvPr/>
        </p:nvSpPr>
        <p:spPr>
          <a:xfrm>
            <a:off x="72629" y="5851802"/>
            <a:ext cx="2432111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Raise hand or send here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sli.do    #cse122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3"/>
          <p:cNvSpPr/>
          <p:nvPr/>
        </p:nvSpPr>
        <p:spPr>
          <a:xfrm>
            <a:off x="2950313" y="5594680"/>
            <a:ext cx="1218438" cy="1223089"/>
          </a:xfrm>
          <a:prstGeom prst="roundRect">
            <a:avLst>
              <a:gd fmla="val 4457" name="adj"/>
            </a:avLst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33"/>
          <p:cNvSpPr txBox="1"/>
          <p:nvPr/>
        </p:nvSpPr>
        <p:spPr>
          <a:xfrm>
            <a:off x="8379355" y="4606902"/>
            <a:ext cx="3556009" cy="3693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222A35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Brett Wortzman and Adrian Salguero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3"/>
          <p:cNvSpPr txBox="1"/>
          <p:nvPr/>
        </p:nvSpPr>
        <p:spPr>
          <a:xfrm>
            <a:off x="7226456" y="4606902"/>
            <a:ext cx="1152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222A35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Instructor:</a:t>
            </a:r>
            <a:endParaRPr b="0" i="0" sz="1200" u="none" cap="none" strike="noStrike">
              <a:solidFill>
                <a:srgbClr val="222A35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9" name="Google Shape;29;p33"/>
          <p:cNvSpPr txBox="1"/>
          <p:nvPr/>
        </p:nvSpPr>
        <p:spPr>
          <a:xfrm>
            <a:off x="7226456" y="4867514"/>
            <a:ext cx="1152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222A35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TAs:</a:t>
            </a:r>
            <a:endParaRPr b="0" i="0" sz="1200" u="none" cap="none" strike="noStrike">
              <a:solidFill>
                <a:srgbClr val="222A35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0" name="Google Shape;30;p33"/>
          <p:cNvSpPr/>
          <p:nvPr/>
        </p:nvSpPr>
        <p:spPr>
          <a:xfrm>
            <a:off x="3003546" y="5652102"/>
            <a:ext cx="1111254" cy="11144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33"/>
          <p:cNvSpPr txBox="1"/>
          <p:nvPr/>
        </p:nvSpPr>
        <p:spPr>
          <a:xfrm>
            <a:off x="8379354" y="4867514"/>
            <a:ext cx="3924887" cy="165129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Andrew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Anya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Brittan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Carson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Christopher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Colin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Dalton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Daniel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Diya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Elizabeth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Ivory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Jack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Jacob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Ken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Kyle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Logan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Mahima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Medha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Minh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Nicole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Samuel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Shivani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Sreshta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Steven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Yang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3100" y="5660151"/>
            <a:ext cx="1092146" cy="1092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3"/>
          <p:cNvSpPr txBox="1"/>
          <p:nvPr>
            <p:ph idx="1" type="body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3"/>
          <p:cNvSpPr txBox="1"/>
          <p:nvPr>
            <p:ph idx="12" type="sldNum"/>
          </p:nvPr>
        </p:nvSpPr>
        <p:spPr>
          <a:xfrm>
            <a:off x="11487150" y="6329363"/>
            <a:ext cx="5524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actice: Think">
  <p:cSld name="Practice: Think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4"/>
          <p:cNvSpPr txBox="1"/>
          <p:nvPr>
            <p:ph type="title"/>
          </p:nvPr>
        </p:nvSpPr>
        <p:spPr>
          <a:xfrm>
            <a:off x="838199" y="1388066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4"/>
          <p:cNvSpPr txBox="1"/>
          <p:nvPr>
            <p:ph idx="12" type="sldNum"/>
          </p:nvPr>
        </p:nvSpPr>
        <p:spPr>
          <a:xfrm>
            <a:off x="11487150" y="6329363"/>
            <a:ext cx="5524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" name="Google Shape;40;p24"/>
          <p:cNvSpPr/>
          <p:nvPr/>
        </p:nvSpPr>
        <p:spPr>
          <a:xfrm>
            <a:off x="-29763" y="231050"/>
            <a:ext cx="12221763" cy="984404"/>
          </a:xfrm>
          <a:prstGeom prst="rect">
            <a:avLst/>
          </a:prstGeom>
          <a:solidFill>
            <a:srgbClr val="2E235D"/>
          </a:solidFill>
          <a:ln cap="flat" cmpd="sng" w="12700">
            <a:solidFill>
              <a:srgbClr val="2E235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24"/>
          <p:cNvSpPr/>
          <p:nvPr/>
        </p:nvSpPr>
        <p:spPr>
          <a:xfrm>
            <a:off x="8365340" y="393723"/>
            <a:ext cx="3380431" cy="556054"/>
          </a:xfrm>
          <a:prstGeom prst="roundRect">
            <a:avLst>
              <a:gd fmla="val 16667" name="adj"/>
            </a:avLst>
          </a:prstGeom>
          <a:solidFill>
            <a:srgbClr val="4E408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sli.do      #cse122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4"/>
          <p:cNvSpPr txBox="1"/>
          <p:nvPr/>
        </p:nvSpPr>
        <p:spPr>
          <a:xfrm>
            <a:off x="1106916" y="300371"/>
            <a:ext cx="374173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Practice : Think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" name="Google Shape;43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154039" y="300371"/>
            <a:ext cx="684160" cy="781897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24"/>
          <p:cNvSpPr/>
          <p:nvPr/>
        </p:nvSpPr>
        <p:spPr>
          <a:xfrm>
            <a:off x="7256995" y="195215"/>
            <a:ext cx="960120" cy="960120"/>
          </a:xfrm>
          <a:prstGeom prst="roundRect">
            <a:avLst>
              <a:gd fmla="val 16667" name="adj"/>
            </a:avLst>
          </a:prstGeom>
          <a:solidFill>
            <a:srgbClr val="4E408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24"/>
          <p:cNvSpPr/>
          <p:nvPr/>
        </p:nvSpPr>
        <p:spPr>
          <a:xfrm>
            <a:off x="7362151" y="300371"/>
            <a:ext cx="749808" cy="74980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24"/>
          <p:cNvSpPr/>
          <p:nvPr/>
        </p:nvSpPr>
        <p:spPr>
          <a:xfrm>
            <a:off x="7375148" y="291348"/>
            <a:ext cx="749809" cy="76263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" name="Google Shape;4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62151" y="296845"/>
            <a:ext cx="749809" cy="749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acitce: Pair">
  <p:cSld name="Pracitce: Pai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5"/>
          <p:cNvSpPr txBox="1"/>
          <p:nvPr>
            <p:ph type="title"/>
          </p:nvPr>
        </p:nvSpPr>
        <p:spPr>
          <a:xfrm>
            <a:off x="838199" y="1388066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5"/>
          <p:cNvSpPr txBox="1"/>
          <p:nvPr>
            <p:ph idx="12" type="sldNum"/>
          </p:nvPr>
        </p:nvSpPr>
        <p:spPr>
          <a:xfrm>
            <a:off x="11487150" y="6329363"/>
            <a:ext cx="5524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" name="Google Shape;51;p25"/>
          <p:cNvSpPr/>
          <p:nvPr/>
        </p:nvSpPr>
        <p:spPr>
          <a:xfrm>
            <a:off x="-29763" y="231050"/>
            <a:ext cx="12221763" cy="984404"/>
          </a:xfrm>
          <a:prstGeom prst="rect">
            <a:avLst/>
          </a:prstGeom>
          <a:solidFill>
            <a:srgbClr val="2E235D"/>
          </a:solidFill>
          <a:ln cap="flat" cmpd="sng" w="12700">
            <a:solidFill>
              <a:srgbClr val="2E235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" name="Google Shape;52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4039" y="300371"/>
            <a:ext cx="961802" cy="769442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25"/>
          <p:cNvSpPr/>
          <p:nvPr/>
        </p:nvSpPr>
        <p:spPr>
          <a:xfrm>
            <a:off x="8365340" y="393723"/>
            <a:ext cx="3380431" cy="556054"/>
          </a:xfrm>
          <a:prstGeom prst="roundRect">
            <a:avLst>
              <a:gd fmla="val 16667" name="adj"/>
            </a:avLst>
          </a:prstGeom>
          <a:solidFill>
            <a:srgbClr val="4E408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sli.do      #cse122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25"/>
          <p:cNvSpPr/>
          <p:nvPr/>
        </p:nvSpPr>
        <p:spPr>
          <a:xfrm>
            <a:off x="7256995" y="195215"/>
            <a:ext cx="960120" cy="960120"/>
          </a:xfrm>
          <a:prstGeom prst="roundRect">
            <a:avLst>
              <a:gd fmla="val 16667" name="adj"/>
            </a:avLst>
          </a:prstGeom>
          <a:solidFill>
            <a:srgbClr val="4E408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25"/>
          <p:cNvSpPr/>
          <p:nvPr/>
        </p:nvSpPr>
        <p:spPr>
          <a:xfrm>
            <a:off x="7362151" y="300371"/>
            <a:ext cx="749808" cy="74980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25"/>
          <p:cNvSpPr txBox="1"/>
          <p:nvPr/>
        </p:nvSpPr>
        <p:spPr>
          <a:xfrm>
            <a:off x="1106916" y="300371"/>
            <a:ext cx="335765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Practice : Pair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Google Shape;5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62151" y="296845"/>
            <a:ext cx="749809" cy="749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6"/>
          <p:cNvSpPr txBox="1"/>
          <p:nvPr>
            <p:ph idx="12" type="sldNum"/>
          </p:nvPr>
        </p:nvSpPr>
        <p:spPr>
          <a:xfrm>
            <a:off x="11487150" y="6329363"/>
            <a:ext cx="5524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0" name="Google Shape;60;p26"/>
          <p:cNvSpPr txBox="1"/>
          <p:nvPr/>
        </p:nvSpPr>
        <p:spPr>
          <a:xfrm>
            <a:off x="568410" y="469557"/>
            <a:ext cx="201415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Agenda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7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7"/>
          <p:cNvSpPr txBox="1"/>
          <p:nvPr>
            <p:ph idx="12" type="sldNum"/>
          </p:nvPr>
        </p:nvSpPr>
        <p:spPr>
          <a:xfrm>
            <a:off x="11487150" y="6329363"/>
            <a:ext cx="5524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8"/>
          <p:cNvSpPr txBox="1"/>
          <p:nvPr>
            <p:ph idx="12" type="sldNum"/>
          </p:nvPr>
        </p:nvSpPr>
        <p:spPr>
          <a:xfrm>
            <a:off x="11487150" y="6329363"/>
            <a:ext cx="5524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1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1"/>
          <p:cNvSpPr txBox="1"/>
          <p:nvPr>
            <p:ph idx="1" type="body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-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TR"/>
              <a:buChar char="-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-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-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1"/>
          <p:cNvSpPr txBox="1"/>
          <p:nvPr>
            <p:ph idx="12" type="sldNum"/>
          </p:nvPr>
        </p:nvSpPr>
        <p:spPr>
          <a:xfrm>
            <a:off x="11487150" y="6329363"/>
            <a:ext cx="5524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p21"/>
          <p:cNvSpPr/>
          <p:nvPr/>
        </p:nvSpPr>
        <p:spPr>
          <a:xfrm>
            <a:off x="-89452" y="-2819"/>
            <a:ext cx="12503426" cy="239554"/>
          </a:xfrm>
          <a:prstGeom prst="rect">
            <a:avLst/>
          </a:prstGeom>
          <a:solidFill>
            <a:srgbClr val="2E235D"/>
          </a:solidFill>
          <a:ln cap="flat" cmpd="sng" w="12700">
            <a:solidFill>
              <a:srgbClr val="2E235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14;p2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9763" y="29972"/>
            <a:ext cx="2150721" cy="16903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1"/>
          <p:cNvSpPr txBox="1"/>
          <p:nvPr/>
        </p:nvSpPr>
        <p:spPr>
          <a:xfrm>
            <a:off x="10569575" y="0"/>
            <a:ext cx="1622425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122 Spring 2025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1"/>
          <p:cNvSpPr txBox="1"/>
          <p:nvPr/>
        </p:nvSpPr>
        <p:spPr>
          <a:xfrm>
            <a:off x="3000376" y="-2819"/>
            <a:ext cx="619124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14: Interfaces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docs.oracle.com/en/java/javase/17/docs/api/java.base/java/util/ArrayList.html" TargetMode="External"/><Relationship Id="rId4" Type="http://schemas.openxmlformats.org/officeDocument/2006/relationships/hyperlink" Target="https://github.com/openjdk/jdk/blob/master/src/java.base/share/classes/java/util/ArrayList.java" TargetMode="External"/><Relationship Id="rId5" Type="http://schemas.openxmlformats.org/officeDocument/2006/relationships/hyperlink" Target="https://docs.oracle.com/en/java/javase/17/docs/api/java.base/java/util/LinkedList.html" TargetMode="External"/><Relationship Id="rId6" Type="http://schemas.openxmlformats.org/officeDocument/2006/relationships/hyperlink" Target="https://github.com/openjdk/jdk/blob/master/src/java.base/share/classes/java/util/LinkedList.java" TargetMode="External"/><Relationship Id="rId7" Type="http://schemas.openxmlformats.org/officeDocument/2006/relationships/image" Target="../media/image3.png"/><Relationship Id="rId8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Relationship Id="rId4" Type="http://schemas.openxmlformats.org/officeDocument/2006/relationships/image" Target="../media/image11.png"/><Relationship Id="rId5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Relationship Id="rId4" Type="http://schemas.openxmlformats.org/officeDocument/2006/relationships/hyperlink" Target="https://edstem.org/us/courses/85637/lessons/148955/slides/862176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18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15.jpg"/><Relationship Id="rId5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9"/>
          <p:cNvSpPr txBox="1"/>
          <p:nvPr>
            <p:ph type="title"/>
          </p:nvPr>
        </p:nvSpPr>
        <p:spPr>
          <a:xfrm>
            <a:off x="305325" y="4125096"/>
            <a:ext cx="6837000" cy="7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3600"/>
              <a:buFont typeface="Montserrat SemiBold"/>
              <a:buNone/>
            </a:pPr>
            <a:r>
              <a:rPr lang="en-US" sz="3400"/>
              <a:t>Interfaces</a:t>
            </a:r>
            <a:endParaRPr b="1" sz="3400"/>
          </a:p>
        </p:txBody>
      </p:sp>
      <p:sp>
        <p:nvSpPr>
          <p:cNvPr id="71" name="Google Shape;71;p29"/>
          <p:cNvSpPr txBox="1"/>
          <p:nvPr/>
        </p:nvSpPr>
        <p:spPr>
          <a:xfrm>
            <a:off x="7456906" y="2225075"/>
            <a:ext cx="44769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1" lang="en-US" sz="22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Chat with neighbors: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1" sz="22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i="1" lang="en-US" sz="2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If you could be an inanimate object, which one would you be and why?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9"/>
          <p:cNvSpPr txBox="1"/>
          <p:nvPr/>
        </p:nvSpPr>
        <p:spPr>
          <a:xfrm>
            <a:off x="7379594" y="1403798"/>
            <a:ext cx="4631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A5A5A5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BEFORE WE START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9"/>
          <p:cNvSpPr txBox="1"/>
          <p:nvPr/>
        </p:nvSpPr>
        <p:spPr>
          <a:xfrm>
            <a:off x="7779123" y="3895484"/>
            <a:ext cx="4119900" cy="4308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r>
              <a:rPr b="0" i="0" lang="en-US" sz="2200" u="none" cap="none" strike="noStrik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Music: </a:t>
            </a:r>
            <a:r>
              <a:rPr b="0" i="0" lang="en-US" sz="2200" u="sng" cap="none" strike="noStrike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</a:rPr>
              <a:t>122 25au Lecture Tunes</a:t>
            </a:r>
            <a:endParaRPr b="0" i="0" sz="1400" u="none" cap="none" strike="noStrike">
              <a:solidFill>
                <a:srgbClr val="0563C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9"/>
          <p:cNvSpPr txBox="1"/>
          <p:nvPr/>
        </p:nvSpPr>
        <p:spPr>
          <a:xfrm>
            <a:off x="594351" y="2782825"/>
            <a:ext cx="999900" cy="369300"/>
          </a:xfrm>
          <a:prstGeom prst="rect">
            <a:avLst/>
          </a:prstGeom>
          <a:solidFill>
            <a:srgbClr val="FA823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LEC 14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9"/>
          <p:cNvSpPr/>
          <p:nvPr/>
        </p:nvSpPr>
        <p:spPr>
          <a:xfrm>
            <a:off x="8390972" y="4697500"/>
            <a:ext cx="3137700" cy="19095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" name="Google Shape;7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15525" y="4550225"/>
            <a:ext cx="5039874" cy="206935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29"/>
          <p:cNvSpPr/>
          <p:nvPr/>
        </p:nvSpPr>
        <p:spPr>
          <a:xfrm>
            <a:off x="7115249" y="6619581"/>
            <a:ext cx="5598000" cy="338700"/>
          </a:xfrm>
          <a:prstGeom prst="rect">
            <a:avLst/>
          </a:prstGeom>
          <a:solidFill>
            <a:srgbClr val="2D28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" name="Google Shape;78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29"/>
          <p:cNvSpPr/>
          <p:nvPr/>
        </p:nvSpPr>
        <p:spPr>
          <a:xfrm>
            <a:off x="8433100" y="4725275"/>
            <a:ext cx="1291500" cy="29400"/>
          </a:xfrm>
          <a:prstGeom prst="rect">
            <a:avLst/>
          </a:prstGeom>
          <a:solidFill>
            <a:srgbClr val="C3173B"/>
          </a:solidFill>
          <a:ln cap="flat" cmpd="sng" w="9525">
            <a:solidFill>
              <a:srgbClr val="C3173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29"/>
          <p:cNvSpPr txBox="1"/>
          <p:nvPr/>
        </p:nvSpPr>
        <p:spPr>
          <a:xfrm>
            <a:off x="9724600" y="4524575"/>
            <a:ext cx="12915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Katharine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1" name="Google Shape;81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05575" y="5550625"/>
            <a:ext cx="1291500" cy="1291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29"/>
          <p:cNvSpPr txBox="1"/>
          <p:nvPr/>
        </p:nvSpPr>
        <p:spPr>
          <a:xfrm>
            <a:off x="2020750" y="6124000"/>
            <a:ext cx="362100" cy="4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1" sz="2400">
              <a:solidFill>
                <a:srgbClr val="5353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nsolas"/>
              <a:buNone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List</a:t>
            </a:r>
            <a:r>
              <a:rPr lang="en-US"/>
              <a:t>s</a:t>
            </a:r>
            <a:endParaRPr/>
          </a:p>
        </p:txBody>
      </p:sp>
      <p:sp>
        <p:nvSpPr>
          <p:cNvPr id="157" name="Google Shape;157;p7"/>
          <p:cNvSpPr txBox="1"/>
          <p:nvPr>
            <p:ph idx="1" type="body"/>
          </p:nvPr>
        </p:nvSpPr>
        <p:spPr>
          <a:xfrm>
            <a:off x="838200" y="1371600"/>
            <a:ext cx="10770704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600"/>
              <a:t>One ADT we’ve talked a lot about in this course is a list.</a:t>
            </a:r>
            <a:endParaRPr sz="3600"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3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600"/>
              <a:t>Within Java, there exists a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List</a:t>
            </a:r>
            <a:r>
              <a:rPr lang="en-US" sz="3600"/>
              <a:t> interface – its contract includes methods like: </a:t>
            </a:r>
            <a:endParaRPr sz="3600"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600"/>
              <a:t>	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add</a:t>
            </a:r>
            <a:r>
              <a:rPr lang="en-US" sz="3600"/>
              <a:t>,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clear</a:t>
            </a:r>
            <a:r>
              <a:rPr lang="en-US" sz="3600"/>
              <a:t>,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contains</a:t>
            </a:r>
            <a:r>
              <a:rPr lang="en-US" sz="3600"/>
              <a:t>,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get</a:t>
            </a:r>
            <a:r>
              <a:rPr lang="en-US" sz="3600"/>
              <a:t>,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isEmpty</a:t>
            </a:r>
            <a:r>
              <a:rPr lang="en-US" sz="3600"/>
              <a:t>,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size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3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600"/>
              <a:t>There’s also an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ArrayList</a:t>
            </a:r>
            <a:r>
              <a:rPr lang="en-US" sz="3600"/>
              <a:t> class (implementation)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600"/>
              <a:t>	To get the certificate, it  </a:t>
            </a:r>
            <a:r>
              <a:rPr lang="en-US" sz="3600" u="sng"/>
              <a:t>must</a:t>
            </a:r>
            <a:r>
              <a:rPr lang="en-US" sz="3600"/>
              <a:t> include </a:t>
            </a:r>
            <a:r>
              <a:rPr lang="en-US" sz="3600" u="sng"/>
              <a:t>all</a:t>
            </a:r>
            <a:r>
              <a:rPr lang="en-US" sz="3600"/>
              <a:t> these </a:t>
            </a:r>
            <a:endParaRPr sz="3600"/>
          </a:p>
          <a:p>
            <a:pPr indent="45720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600"/>
              <a:t>methods (and any others the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List</a:t>
            </a:r>
            <a:r>
              <a:rPr lang="en-US" sz="3600"/>
              <a:t> interface specifies)</a:t>
            </a:r>
            <a:endParaRPr/>
          </a:p>
        </p:txBody>
      </p:sp>
      <p:pic>
        <p:nvPicPr>
          <p:cNvPr id="158" name="Google Shape;15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Interfaces vs. Implementation</a:t>
            </a:r>
            <a:endParaRPr/>
          </a:p>
        </p:txBody>
      </p:sp>
      <p:sp>
        <p:nvSpPr>
          <p:cNvPr id="164" name="Google Shape;164;p8"/>
          <p:cNvSpPr txBox="1"/>
          <p:nvPr>
            <p:ph idx="1" type="body"/>
          </p:nvPr>
        </p:nvSpPr>
        <p:spPr>
          <a:xfrm>
            <a:off x="838200" y="1386468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/>
              <a:t>Interfaces require certain methods, but they do not say anything about </a:t>
            </a:r>
            <a:r>
              <a:rPr lang="en-US" sz="3600" u="sng"/>
              <a:t>how</a:t>
            </a:r>
            <a:r>
              <a:rPr lang="en-US" sz="3600"/>
              <a:t> those methods should be implemented – that’s up to the class! 🏅</a:t>
            </a:r>
            <a:endParaRPr/>
          </a:p>
        </p:txBody>
      </p:sp>
      <p:pic>
        <p:nvPicPr>
          <p:cNvPr id="165" name="Google Shape;16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a1cb1ccbec_0_15"/>
          <p:cNvSpPr txBox="1"/>
          <p:nvPr>
            <p:ph type="title"/>
          </p:nvPr>
        </p:nvSpPr>
        <p:spPr>
          <a:xfrm>
            <a:off x="838200" y="456565"/>
            <a:ext cx="10515600" cy="7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Interfaces vs. Implementation</a:t>
            </a:r>
            <a:endParaRPr/>
          </a:p>
        </p:txBody>
      </p:sp>
      <p:sp>
        <p:nvSpPr>
          <p:cNvPr id="171" name="Google Shape;171;g3a1cb1ccbec_0_15"/>
          <p:cNvSpPr txBox="1"/>
          <p:nvPr>
            <p:ph idx="1" type="body"/>
          </p:nvPr>
        </p:nvSpPr>
        <p:spPr>
          <a:xfrm>
            <a:off x="838200" y="1386475"/>
            <a:ext cx="5129400" cy="48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900">
                <a:latin typeface="Consolas"/>
                <a:ea typeface="Consolas"/>
                <a:cs typeface="Consolas"/>
                <a:sym typeface="Consolas"/>
              </a:rPr>
              <a:t>List</a:t>
            </a:r>
            <a:r>
              <a:rPr lang="en-US" sz="3900"/>
              <a:t> is an interface</a:t>
            </a:r>
            <a:endParaRPr sz="3100"/>
          </a:p>
          <a:p>
            <a:pPr indent="0" lvl="1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latin typeface="Consolas"/>
                <a:ea typeface="Consolas"/>
                <a:cs typeface="Consolas"/>
                <a:sym typeface="Consolas"/>
              </a:rPr>
              <a:t>ArrayList</a:t>
            </a:r>
            <a:r>
              <a:rPr lang="en-US" sz="3200"/>
              <a:t> is a </a:t>
            </a:r>
            <a:r>
              <a:rPr lang="en-US" sz="3200" u="sng">
                <a:solidFill>
                  <a:schemeClr val="hlink"/>
                </a:solidFill>
                <a:hlinkClick r:id="rId3"/>
              </a:rPr>
              <a:t>class</a:t>
            </a:r>
            <a:r>
              <a:rPr lang="en-US" sz="3200"/>
              <a:t> that </a:t>
            </a:r>
            <a:r>
              <a:rPr lang="en-US" sz="3200" u="sng">
                <a:solidFill>
                  <a:schemeClr val="hlink"/>
                </a:solidFill>
                <a:hlinkClick r:id="rId4"/>
              </a:rPr>
              <a:t>implements</a:t>
            </a:r>
            <a:r>
              <a:rPr lang="en-US" sz="3200"/>
              <a:t> the </a:t>
            </a:r>
            <a:r>
              <a:rPr lang="en-US" sz="3200">
                <a:latin typeface="Consolas"/>
                <a:ea typeface="Consolas"/>
                <a:cs typeface="Consolas"/>
                <a:sym typeface="Consolas"/>
              </a:rPr>
              <a:t>List</a:t>
            </a:r>
            <a:r>
              <a:rPr lang="en-US" sz="3200"/>
              <a:t> interface</a:t>
            </a:r>
            <a:endParaRPr sz="3200"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latin typeface="Consolas"/>
                <a:ea typeface="Consolas"/>
                <a:cs typeface="Consolas"/>
                <a:sym typeface="Consolas"/>
              </a:rPr>
              <a:t>LinkedList</a:t>
            </a:r>
            <a:r>
              <a:rPr lang="en-US" sz="3200"/>
              <a:t> is a </a:t>
            </a:r>
            <a:r>
              <a:rPr lang="en-US" sz="3200" u="sng">
                <a:solidFill>
                  <a:schemeClr val="hlink"/>
                </a:solidFill>
                <a:hlinkClick r:id="rId5"/>
              </a:rPr>
              <a:t>class</a:t>
            </a:r>
            <a:r>
              <a:rPr lang="en-US" sz="3200"/>
              <a:t> that </a:t>
            </a:r>
            <a:r>
              <a:rPr lang="en-US" sz="3200" u="sng">
                <a:solidFill>
                  <a:schemeClr val="hlink"/>
                </a:solidFill>
                <a:hlinkClick r:id="rId6"/>
              </a:rPr>
              <a:t>implements</a:t>
            </a:r>
            <a:r>
              <a:rPr lang="en-US" sz="3200"/>
              <a:t> the </a:t>
            </a:r>
            <a:r>
              <a:rPr lang="en-US" sz="3200">
                <a:latin typeface="Consolas"/>
                <a:ea typeface="Consolas"/>
                <a:cs typeface="Consolas"/>
                <a:sym typeface="Consolas"/>
              </a:rPr>
              <a:t>List</a:t>
            </a:r>
            <a:r>
              <a:rPr lang="en-US" sz="3200"/>
              <a:t> interface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/>
              <a:t>…</a:t>
            </a:r>
            <a:endParaRPr sz="3200"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/>
          </a:p>
        </p:txBody>
      </p:sp>
      <p:pic>
        <p:nvPicPr>
          <p:cNvPr id="172" name="Google Shape;172;g3a1cb1ccbec_0_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3a1cb1ccbec_0_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14476" y="1386475"/>
            <a:ext cx="5791896" cy="4805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Why interfaces?</a:t>
            </a:r>
            <a:endParaRPr/>
          </a:p>
        </p:txBody>
      </p:sp>
      <p:sp>
        <p:nvSpPr>
          <p:cNvPr id="179" name="Google Shape;179;p9"/>
          <p:cNvSpPr txBox="1"/>
          <p:nvPr>
            <p:ph idx="1" type="body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i="1" sz="3600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i="1" sz="3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latin typeface="Consolas"/>
                <a:ea typeface="Consolas"/>
                <a:cs typeface="Consolas"/>
                <a:sym typeface="Consolas"/>
              </a:rPr>
              <a:t>public static void fill(WaterBottle w) {…}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sz="3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This method only accepts a </a:t>
            </a:r>
            <a:r>
              <a:rPr lang="en-US">
                <a:latin typeface="Consolas"/>
                <a:ea typeface="Consolas"/>
                <a:cs typeface="Consolas"/>
                <a:sym typeface="Consolas"/>
              </a:rPr>
              <a:t>WaterBottle</a:t>
            </a:r>
            <a:r>
              <a:rPr lang="en-US"/>
              <a:t>!</a:t>
            </a:r>
            <a:endParaRPr/>
          </a:p>
        </p:txBody>
      </p:sp>
      <p:pic>
        <p:nvPicPr>
          <p:cNvPr id="180" name="Google Shape;18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1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Why interfaces?</a:t>
            </a:r>
            <a:endParaRPr/>
          </a:p>
        </p:txBody>
      </p:sp>
      <p:sp>
        <p:nvSpPr>
          <p:cNvPr id="186" name="Google Shape;186;p31"/>
          <p:cNvSpPr txBox="1"/>
          <p:nvPr>
            <p:ph idx="1" type="body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7E67"/>
              </a:buClr>
              <a:buSzPts val="4400"/>
              <a:buNone/>
            </a:pPr>
            <a:r>
              <a:rPr b="1" lang="en-US" sz="4400">
                <a:solidFill>
                  <a:srgbClr val="067E67"/>
                </a:solidFill>
              </a:rPr>
              <a:t>Flexibility</a:t>
            </a:r>
            <a:endParaRPr b="1" sz="3600">
              <a:solidFill>
                <a:srgbClr val="067E67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i="1" sz="3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latin typeface="Consolas"/>
                <a:ea typeface="Consolas"/>
                <a:cs typeface="Consolas"/>
                <a:sym typeface="Consolas"/>
              </a:rPr>
              <a:t>public static void fill(Container c) {…}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sz="3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This method can accept either</a:t>
            </a:r>
            <a:r>
              <a:rPr i="1" lang="en-US"/>
              <a:t> </a:t>
            </a:r>
            <a:r>
              <a:rPr lang="en-US"/>
              <a:t>a: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WaterBottle</a:t>
            </a:r>
            <a:endParaRPr i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Brita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Tub </a:t>
            </a:r>
            <a:r>
              <a:rPr lang="en-US"/>
              <a:t>or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u="sng"/>
              <a:t>Any</a:t>
            </a:r>
            <a:r>
              <a:rPr lang="en-US"/>
              <a:t> other class that implements </a:t>
            </a:r>
            <a:r>
              <a:rPr lang="en-US">
                <a:latin typeface="Consolas"/>
                <a:ea typeface="Consolas"/>
                <a:cs typeface="Consolas"/>
                <a:sym typeface="Consolas"/>
              </a:rPr>
              <a:t>Container</a:t>
            </a:r>
            <a:r>
              <a:rPr lang="en-US"/>
              <a:t>!</a:t>
            </a:r>
            <a:endParaRPr/>
          </a:p>
        </p:txBody>
      </p:sp>
      <p:cxnSp>
        <p:nvCxnSpPr>
          <p:cNvPr id="187" name="Google Shape;187;p31"/>
          <p:cNvCxnSpPr/>
          <p:nvPr/>
        </p:nvCxnSpPr>
        <p:spPr>
          <a:xfrm flipH="1">
            <a:off x="7322634" y="1776761"/>
            <a:ext cx="542693" cy="780585"/>
          </a:xfrm>
          <a:prstGeom prst="straightConnector1">
            <a:avLst/>
          </a:prstGeom>
          <a:noFill/>
          <a:ln cap="flat" cmpd="sng" w="76200">
            <a:solidFill>
              <a:srgbClr val="7030A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id="188" name="Google Shape;18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2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Why interfaces?</a:t>
            </a:r>
            <a:endParaRPr/>
          </a:p>
        </p:txBody>
      </p:sp>
      <p:sp>
        <p:nvSpPr>
          <p:cNvPr id="194" name="Google Shape;194;p32"/>
          <p:cNvSpPr txBox="1"/>
          <p:nvPr>
            <p:ph idx="1" type="body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7E67"/>
              </a:buClr>
              <a:buSzPts val="4400"/>
              <a:buNone/>
            </a:pPr>
            <a:r>
              <a:rPr b="1" lang="en-US" sz="4400">
                <a:solidFill>
                  <a:srgbClr val="067E67"/>
                </a:solidFill>
              </a:rPr>
              <a:t>Flexibility</a:t>
            </a:r>
            <a:endParaRPr b="1" sz="3600">
              <a:solidFill>
                <a:srgbClr val="067E67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i="1" sz="3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latin typeface="Consolas"/>
                <a:ea typeface="Consolas"/>
                <a:cs typeface="Consolas"/>
                <a:sym typeface="Consolas"/>
              </a:rPr>
              <a:t>public static void method(Set&lt;String&gt; s) {…}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sz="3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This method can accept either</a:t>
            </a:r>
            <a:r>
              <a:rPr i="1" lang="en-US"/>
              <a:t> </a:t>
            </a:r>
            <a:r>
              <a:rPr lang="en-US"/>
              <a:t>a: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HashSet&lt;String&gt; or</a:t>
            </a:r>
            <a:endParaRPr i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TreeSet&lt;String&gt; </a:t>
            </a:r>
            <a:r>
              <a:rPr lang="en-US"/>
              <a:t>or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u="sng"/>
              <a:t>Any</a:t>
            </a:r>
            <a:r>
              <a:rPr lang="en-US"/>
              <a:t> other class that implements </a:t>
            </a:r>
            <a:r>
              <a:rPr lang="en-US">
                <a:latin typeface="Consolas"/>
                <a:ea typeface="Consolas"/>
                <a:cs typeface="Consolas"/>
                <a:sym typeface="Consolas"/>
              </a:rPr>
              <a:t>Set</a:t>
            </a:r>
            <a:r>
              <a:rPr lang="en-US"/>
              <a:t> and whose element type is </a:t>
            </a:r>
            <a:r>
              <a:rPr lang="en-US">
                <a:latin typeface="Consolas"/>
                <a:ea typeface="Consolas"/>
                <a:cs typeface="Consolas"/>
                <a:sym typeface="Consolas"/>
              </a:rPr>
              <a:t>String</a:t>
            </a:r>
            <a:r>
              <a:rPr lang="en-US"/>
              <a:t>! </a:t>
            </a:r>
            <a:endParaRPr/>
          </a:p>
        </p:txBody>
      </p:sp>
      <p:cxnSp>
        <p:nvCxnSpPr>
          <p:cNvPr id="195" name="Google Shape;195;p32"/>
          <p:cNvCxnSpPr/>
          <p:nvPr/>
        </p:nvCxnSpPr>
        <p:spPr>
          <a:xfrm flipH="1">
            <a:off x="7322634" y="1776761"/>
            <a:ext cx="542693" cy="780585"/>
          </a:xfrm>
          <a:prstGeom prst="straightConnector1">
            <a:avLst/>
          </a:prstGeom>
          <a:noFill/>
          <a:ln cap="flat" cmpd="sng" w="76200">
            <a:solidFill>
              <a:srgbClr val="7030A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id="196" name="Google Shape;196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0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Why interfaces?</a:t>
            </a:r>
            <a:endParaRPr/>
          </a:p>
        </p:txBody>
      </p:sp>
      <p:sp>
        <p:nvSpPr>
          <p:cNvPr id="202" name="Google Shape;202;p10"/>
          <p:cNvSpPr txBox="1"/>
          <p:nvPr>
            <p:ph idx="1" type="body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A58BF"/>
              </a:buClr>
              <a:buSzPts val="4400"/>
              <a:buNone/>
            </a:pPr>
            <a:r>
              <a:rPr b="1" lang="en-US" sz="4400">
                <a:solidFill>
                  <a:srgbClr val="6A58BF"/>
                </a:solidFill>
              </a:rPr>
              <a:t>Abstraction</a:t>
            </a:r>
            <a:endParaRPr b="1" sz="3600">
              <a:solidFill>
                <a:srgbClr val="6A58BF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b="1" i="1" sz="3600">
              <a:solidFill>
                <a:srgbClr val="6A58BF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/>
              <a:t>Interfaces also support </a:t>
            </a:r>
            <a:r>
              <a:rPr i="1" lang="en-US" sz="4000"/>
              <a:t>abstraction</a:t>
            </a:r>
            <a:endParaRPr sz="4000"/>
          </a:p>
          <a:p>
            <a:pPr indent="0" lvl="1" marL="4572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/>
              <a:t>(the separation of ideas from details)</a:t>
            </a:r>
            <a:endParaRPr/>
          </a:p>
        </p:txBody>
      </p:sp>
      <p:pic>
        <p:nvPicPr>
          <p:cNvPr descr="A couple of cell phones with a person on the screen&#10;&#10;Description automatically generated" id="203" name="Google Shape;20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1644" y="4400577"/>
            <a:ext cx="5296277" cy="16251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ell phone and a cell phone&#10;&#10;Description automatically generated" id="204" name="Google Shape;20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54324" y="4527229"/>
            <a:ext cx="3550079" cy="1498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1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Lecture Outline</a:t>
            </a:r>
            <a:endParaRPr/>
          </a:p>
        </p:txBody>
      </p:sp>
      <p:sp>
        <p:nvSpPr>
          <p:cNvPr id="211" name="Google Shape;211;p11"/>
          <p:cNvSpPr txBox="1"/>
          <p:nvPr>
            <p:ph idx="1" type="body"/>
          </p:nvPr>
        </p:nvSpPr>
        <p:spPr>
          <a:xfrm>
            <a:off x="838200" y="1383075"/>
            <a:ext cx="10515600" cy="48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Announcements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Interfaces Review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</a:pPr>
            <a:r>
              <a:rPr b="1" lang="en-US">
                <a:solidFill>
                  <a:schemeClr val="accent5"/>
                </a:solidFill>
              </a:rPr>
              <a:t>More Shapes!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Comparable</a:t>
            </a:r>
            <a:endParaRPr/>
          </a:p>
        </p:txBody>
      </p:sp>
      <p:sp>
        <p:nvSpPr>
          <p:cNvPr id="212" name="Google Shape;212;p11"/>
          <p:cNvSpPr/>
          <p:nvPr/>
        </p:nvSpPr>
        <p:spPr>
          <a:xfrm rot="10800000">
            <a:off x="3281031" y="2753497"/>
            <a:ext cx="444843" cy="308919"/>
          </a:xfrm>
          <a:prstGeom prst="homePlat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" name="Google Shape;21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1"/>
          <p:cNvSpPr txBox="1"/>
          <p:nvPr/>
        </p:nvSpPr>
        <p:spPr>
          <a:xfrm>
            <a:off x="3821450" y="2591935"/>
            <a:ext cx="2467500" cy="7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u="sng">
                <a:solidFill>
                  <a:srgbClr val="C3173B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Ed lesson link</a:t>
            </a:r>
            <a:endParaRPr sz="2800">
              <a:solidFill>
                <a:srgbClr val="C3173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2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Classes can Implement </a:t>
            </a:r>
            <a:r>
              <a:rPr lang="en-US" u="sng"/>
              <a:t>Multiple</a:t>
            </a:r>
            <a:r>
              <a:rPr lang="en-US"/>
              <a:t> Interfaces</a:t>
            </a:r>
            <a:endParaRPr/>
          </a:p>
        </p:txBody>
      </p:sp>
      <p:sp>
        <p:nvSpPr>
          <p:cNvPr id="220" name="Google Shape;220;p12"/>
          <p:cNvSpPr txBox="1"/>
          <p:nvPr>
            <p:ph idx="1" type="body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/>
              <a:t>A class can implement multiple interfaces – it’s like one person signing multiple contracts!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sz="3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/>
              <a:t>If a class implements an interface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A</a:t>
            </a:r>
            <a:r>
              <a:rPr lang="en-US" sz="3600"/>
              <a:t> </a:t>
            </a:r>
            <a:r>
              <a:rPr lang="en-US" sz="3600" u="sng"/>
              <a:t>and</a:t>
            </a:r>
            <a:r>
              <a:rPr i="1" lang="en-US" sz="3600"/>
              <a:t> </a:t>
            </a:r>
            <a:r>
              <a:rPr lang="en-US" sz="3600"/>
              <a:t>an interface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B</a:t>
            </a:r>
            <a:r>
              <a:rPr lang="en-US" sz="3600"/>
              <a:t>, it’ll just have to include all of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A</a:t>
            </a:r>
            <a:r>
              <a:rPr lang="en-US" sz="3600"/>
              <a:t>’s required methods along with all of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B</a:t>
            </a:r>
            <a:r>
              <a:rPr lang="en-US" sz="3600"/>
              <a:t>’s required methods</a:t>
            </a:r>
            <a:endParaRPr/>
          </a:p>
        </p:txBody>
      </p:sp>
      <p:pic>
        <p:nvPicPr>
          <p:cNvPr id="221" name="Google Shape;22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a1a7cf43f2_2_14"/>
          <p:cNvSpPr txBox="1"/>
          <p:nvPr>
            <p:ph type="title"/>
          </p:nvPr>
        </p:nvSpPr>
        <p:spPr>
          <a:xfrm>
            <a:off x="838200" y="456565"/>
            <a:ext cx="10515600" cy="7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Classes can Implement </a:t>
            </a:r>
            <a:r>
              <a:rPr lang="en-US" u="sng"/>
              <a:t>Multiple</a:t>
            </a:r>
            <a:r>
              <a:rPr lang="en-US"/>
              <a:t> Interfaces</a:t>
            </a:r>
            <a:endParaRPr/>
          </a:p>
        </p:txBody>
      </p:sp>
      <p:sp>
        <p:nvSpPr>
          <p:cNvPr id="227" name="Google Shape;227;g3a1a7cf43f2_2_14"/>
          <p:cNvSpPr txBox="1"/>
          <p:nvPr>
            <p:ph idx="1" type="body"/>
          </p:nvPr>
        </p:nvSpPr>
        <p:spPr>
          <a:xfrm>
            <a:off x="838200" y="1371600"/>
            <a:ext cx="10515600" cy="52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None/>
            </a:pPr>
            <a:r>
              <a:rPr lang="en-US" sz="2400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public</a:t>
            </a:r>
            <a:r>
              <a:rPr lang="en-US" sz="2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-US" sz="2400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interface</a:t>
            </a:r>
            <a:r>
              <a:rPr lang="en-US" sz="2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-US" sz="2400">
                <a:solidFill>
                  <a:srgbClr val="267F99"/>
                </a:solidFill>
                <a:latin typeface="Consolas"/>
                <a:ea typeface="Consolas"/>
                <a:cs typeface="Consolas"/>
                <a:sym typeface="Consolas"/>
              </a:rPr>
              <a:t>UWMerch</a:t>
            </a:r>
            <a:r>
              <a:rPr lang="en-US" sz="2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{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en-US" sz="2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    </a:t>
            </a:r>
            <a:r>
              <a:rPr lang="en-US" sz="2400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public</a:t>
            </a:r>
            <a:r>
              <a:rPr lang="en-US" sz="2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-US" sz="2400">
                <a:solidFill>
                  <a:srgbClr val="267F99"/>
                </a:solidFill>
                <a:latin typeface="Consolas"/>
                <a:ea typeface="Consolas"/>
                <a:cs typeface="Consolas"/>
                <a:sym typeface="Consolas"/>
              </a:rPr>
              <a:t>String getMaterial();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en-US" sz="2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3600"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Pct val="100000"/>
              <a:buNone/>
            </a:pPr>
            <a:r>
              <a:rPr lang="en-US" sz="2400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public</a:t>
            </a:r>
            <a:r>
              <a:rPr lang="en-US" sz="2400"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-US" sz="2400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class</a:t>
            </a:r>
            <a:r>
              <a:rPr lang="en-US" sz="2400"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-US" sz="2400">
                <a:solidFill>
                  <a:srgbClr val="267F99"/>
                </a:solidFill>
                <a:latin typeface="Consolas"/>
                <a:ea typeface="Consolas"/>
                <a:cs typeface="Consolas"/>
                <a:sym typeface="Consolas"/>
              </a:rPr>
              <a:t>WaterBottle</a:t>
            </a:r>
            <a:r>
              <a:rPr lang="en-US" sz="2400"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-US" sz="2400">
                <a:solidFill>
                  <a:srgbClr val="0000FF"/>
                </a:solidFill>
                <a:highlight>
                  <a:srgbClr val="FFFF00"/>
                </a:highlight>
                <a:latin typeface="Consolas"/>
                <a:ea typeface="Consolas"/>
                <a:cs typeface="Consolas"/>
                <a:sym typeface="Consolas"/>
              </a:rPr>
              <a:t>implements</a:t>
            </a:r>
            <a:r>
              <a:rPr lang="en-US" sz="2400">
                <a:highlight>
                  <a:srgbClr val="FFFF00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-US" sz="2400">
                <a:solidFill>
                  <a:srgbClr val="267F99"/>
                </a:solidFill>
                <a:highlight>
                  <a:srgbClr val="FFFF00"/>
                </a:highlight>
                <a:latin typeface="Consolas"/>
                <a:ea typeface="Consolas"/>
                <a:cs typeface="Consolas"/>
                <a:sym typeface="Consolas"/>
              </a:rPr>
              <a:t>Container</a:t>
            </a:r>
            <a:r>
              <a:rPr lang="en-US" sz="2400">
                <a:solidFill>
                  <a:srgbClr val="000000"/>
                </a:solidFill>
                <a:highlight>
                  <a:srgbClr val="FFFF00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-US" sz="2400">
                <a:solidFill>
                  <a:srgbClr val="267F99"/>
                </a:solidFill>
                <a:highlight>
                  <a:srgbClr val="FFFF00"/>
                </a:highlight>
                <a:latin typeface="Consolas"/>
                <a:ea typeface="Consolas"/>
                <a:cs typeface="Consolas"/>
                <a:sym typeface="Consolas"/>
              </a:rPr>
              <a:t>UWMerch</a:t>
            </a:r>
            <a:r>
              <a:rPr lang="en-US" sz="2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{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en-US" sz="2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    ...</a:t>
            </a:r>
            <a:endParaRPr sz="24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en-US" sz="2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-US" sz="2400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public </a:t>
            </a:r>
            <a:r>
              <a:rPr lang="en-US" sz="2400">
                <a:solidFill>
                  <a:srgbClr val="267F99"/>
                </a:solidFill>
                <a:latin typeface="Consolas"/>
                <a:ea typeface="Consolas"/>
                <a:cs typeface="Consolas"/>
                <a:sym typeface="Consolas"/>
              </a:rPr>
              <a:t>String getMaterial</a:t>
            </a:r>
            <a:r>
              <a:rPr lang="en-US" sz="2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() {</a:t>
            </a:r>
            <a:endParaRPr sz="24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en-US" sz="2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en-US" sz="2400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return</a:t>
            </a:r>
            <a:r>
              <a:rPr lang="en-US" sz="2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-US" sz="2400">
                <a:latin typeface="Consolas"/>
                <a:ea typeface="Consolas"/>
                <a:cs typeface="Consolas"/>
                <a:sym typeface="Consolas"/>
              </a:rPr>
              <a:t>this.material</a:t>
            </a:r>
            <a:r>
              <a:rPr lang="en-US" sz="2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;</a:t>
            </a:r>
            <a:endParaRPr sz="24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en-US" sz="2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  }</a:t>
            </a:r>
            <a:endParaRPr sz="24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en-US" sz="2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5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300"/>
              <a:t>But </a:t>
            </a:r>
            <a:r>
              <a:rPr lang="en-US" sz="3300">
                <a:latin typeface="Consolas"/>
                <a:ea typeface="Consolas"/>
                <a:cs typeface="Consolas"/>
                <a:sym typeface="Consolas"/>
              </a:rPr>
              <a:t>WaterBottle</a:t>
            </a:r>
            <a:r>
              <a:rPr lang="en-US" sz="3300"/>
              <a:t> would have to implement: </a:t>
            </a:r>
            <a:endParaRPr/>
          </a:p>
          <a:p>
            <a:pPr indent="-422464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-"/>
            </a:pPr>
            <a:r>
              <a:rPr lang="en-US" sz="3300">
                <a:latin typeface="Consolas"/>
                <a:ea typeface="Consolas"/>
                <a:cs typeface="Consolas"/>
                <a:sym typeface="Consolas"/>
              </a:rPr>
              <a:t>fill</a:t>
            </a:r>
            <a:r>
              <a:rPr lang="en-US" sz="3300"/>
              <a:t> from </a:t>
            </a:r>
            <a:r>
              <a:rPr lang="en-US" sz="3300">
                <a:latin typeface="Consolas"/>
                <a:ea typeface="Consolas"/>
                <a:cs typeface="Consolas"/>
                <a:sym typeface="Consolas"/>
              </a:rPr>
              <a:t>Container </a:t>
            </a:r>
            <a:r>
              <a:rPr i="1" lang="en-US" sz="3300" u="sng"/>
              <a:t>AND</a:t>
            </a:r>
            <a:r>
              <a:rPr lang="en-US" sz="3300">
                <a:latin typeface="Consolas"/>
                <a:ea typeface="Consolas"/>
                <a:cs typeface="Consolas"/>
                <a:sym typeface="Consolas"/>
              </a:rPr>
              <a:t> getMaterial</a:t>
            </a:r>
            <a:r>
              <a:rPr lang="en-US" sz="3300"/>
              <a:t> </a:t>
            </a:r>
            <a:r>
              <a:rPr lang="en-US" sz="3300">
                <a:latin typeface="Consolas"/>
                <a:ea typeface="Consolas"/>
                <a:cs typeface="Consolas"/>
                <a:sym typeface="Consolas"/>
              </a:rPr>
              <a:t>from</a:t>
            </a:r>
            <a:r>
              <a:rPr lang="en-US" sz="3300"/>
              <a:t> </a:t>
            </a:r>
            <a:r>
              <a:rPr lang="en-US" sz="3300">
                <a:latin typeface="Consolas"/>
                <a:ea typeface="Consolas"/>
                <a:cs typeface="Consolas"/>
                <a:sym typeface="Consolas"/>
              </a:rPr>
              <a:t>UWMerch</a:t>
            </a:r>
            <a:endParaRPr/>
          </a:p>
        </p:txBody>
      </p:sp>
      <p:pic>
        <p:nvPicPr>
          <p:cNvPr id="228" name="Google Shape;228;g3a1a7cf43f2_2_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0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Lecture Outline</a:t>
            </a:r>
            <a:endParaRPr/>
          </a:p>
        </p:txBody>
      </p:sp>
      <p:sp>
        <p:nvSpPr>
          <p:cNvPr id="88" name="Google Shape;88;p30"/>
          <p:cNvSpPr txBox="1"/>
          <p:nvPr>
            <p:ph idx="1" type="body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</a:pPr>
            <a:r>
              <a:rPr b="1" lang="en-US">
                <a:solidFill>
                  <a:schemeClr val="accent5"/>
                </a:solidFill>
              </a:rPr>
              <a:t>Announcements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Interface Review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More Shapes!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Comparable</a:t>
            </a:r>
            <a:endParaRPr/>
          </a:p>
        </p:txBody>
      </p:sp>
      <p:sp>
        <p:nvSpPr>
          <p:cNvPr id="89" name="Google Shape;89;p30"/>
          <p:cNvSpPr/>
          <p:nvPr/>
        </p:nvSpPr>
        <p:spPr>
          <a:xfrm rot="10800000">
            <a:off x="3892891" y="1489629"/>
            <a:ext cx="444900" cy="309000"/>
          </a:xfrm>
          <a:prstGeom prst="homePlat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4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An interface can </a:t>
            </a:r>
            <a:r>
              <a:rPr lang="en-US">
                <a:latin typeface="Consolas"/>
                <a:ea typeface="Consolas"/>
                <a:cs typeface="Consolas"/>
                <a:sym typeface="Consolas"/>
              </a:rPr>
              <a:t>extend</a:t>
            </a:r>
            <a:r>
              <a:rPr lang="en-US"/>
              <a:t> another</a:t>
            </a:r>
            <a:endParaRPr/>
          </a:p>
        </p:txBody>
      </p:sp>
      <p:sp>
        <p:nvSpPr>
          <p:cNvPr id="234" name="Google Shape;234;p14"/>
          <p:cNvSpPr txBox="1"/>
          <p:nvPr>
            <p:ph idx="1" type="body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/>
              <a:t>You can have one interface </a:t>
            </a:r>
            <a:r>
              <a:rPr lang="en-US" sz="3600" u="sng"/>
              <a:t>extend</a:t>
            </a:r>
            <a:r>
              <a:rPr i="1" lang="en-US" sz="3600"/>
              <a:t> </a:t>
            </a:r>
            <a:r>
              <a:rPr lang="en-US" sz="3600"/>
              <a:t>another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sz="3600"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/>
              <a:t>So if </a:t>
            </a:r>
            <a:r>
              <a:rPr lang="en-US" sz="3600">
                <a:solidFill>
                  <a:srgbClr val="C3173B"/>
                </a:solidFill>
                <a:latin typeface="Consolas"/>
                <a:ea typeface="Consolas"/>
                <a:cs typeface="Consolas"/>
                <a:sym typeface="Consolas"/>
              </a:rPr>
              <a:t>public interface A </a:t>
            </a:r>
            <a:r>
              <a:rPr b="1" lang="en-US" sz="3600">
                <a:solidFill>
                  <a:srgbClr val="C3173B"/>
                </a:solidFill>
                <a:latin typeface="Consolas"/>
                <a:ea typeface="Consolas"/>
                <a:cs typeface="Consolas"/>
                <a:sym typeface="Consolas"/>
              </a:rPr>
              <a:t>extends</a:t>
            </a:r>
            <a:r>
              <a:rPr lang="en-US" sz="3600">
                <a:solidFill>
                  <a:srgbClr val="C3173B"/>
                </a:solidFill>
                <a:latin typeface="Consolas"/>
                <a:ea typeface="Consolas"/>
                <a:cs typeface="Consolas"/>
                <a:sym typeface="Consolas"/>
              </a:rPr>
              <a:t> B</a:t>
            </a:r>
            <a:r>
              <a:rPr lang="en-US" sz="3600"/>
              <a:t>, then any class that implements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A</a:t>
            </a:r>
            <a:r>
              <a:rPr lang="en-US" sz="3600"/>
              <a:t> must include all the methods in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A</a:t>
            </a:r>
            <a:r>
              <a:rPr lang="en-US" sz="3600"/>
              <a:t>’s interface </a:t>
            </a:r>
            <a:r>
              <a:rPr lang="en-US" sz="3600" u="sng"/>
              <a:t>and</a:t>
            </a:r>
            <a:r>
              <a:rPr i="1" lang="en-US" sz="3600"/>
              <a:t> </a:t>
            </a:r>
            <a:r>
              <a:rPr lang="en-US" sz="3600"/>
              <a:t>all the methods in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B</a:t>
            </a:r>
            <a:r>
              <a:rPr lang="en-US" sz="3600"/>
              <a:t>’s interface</a:t>
            </a:r>
            <a:endParaRPr/>
          </a:p>
        </p:txBody>
      </p:sp>
      <p:pic>
        <p:nvPicPr>
          <p:cNvPr id="235" name="Google Shape;23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5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An interface can </a:t>
            </a:r>
            <a:r>
              <a:rPr lang="en-US">
                <a:latin typeface="Consolas"/>
                <a:ea typeface="Consolas"/>
                <a:cs typeface="Consolas"/>
                <a:sym typeface="Consolas"/>
              </a:rPr>
              <a:t>extend</a:t>
            </a:r>
            <a:r>
              <a:rPr lang="en-US"/>
              <a:t> another</a:t>
            </a:r>
            <a:endParaRPr/>
          </a:p>
        </p:txBody>
      </p:sp>
      <p:sp>
        <p:nvSpPr>
          <p:cNvPr id="241" name="Google Shape;241;p15"/>
          <p:cNvSpPr txBox="1"/>
          <p:nvPr>
            <p:ph idx="1" type="body"/>
          </p:nvPr>
        </p:nvSpPr>
        <p:spPr>
          <a:xfrm>
            <a:off x="554500" y="1341638"/>
            <a:ext cx="10515600" cy="48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7"/>
              <a:buNone/>
            </a:pPr>
            <a:r>
              <a:rPr lang="en-US" sz="3600"/>
              <a:t>We can write another interface: </a:t>
            </a:r>
            <a:br>
              <a:rPr lang="en-US" sz="3600"/>
            </a:br>
            <a:r>
              <a:rPr lang="en-US" sz="3600"/>
              <a:t>	</a:t>
            </a:r>
            <a:r>
              <a:rPr lang="en-US" sz="3600">
                <a:solidFill>
                  <a:srgbClr val="067E67"/>
                </a:solidFill>
                <a:latin typeface="Consolas"/>
                <a:ea typeface="Consolas"/>
                <a:cs typeface="Consolas"/>
                <a:sym typeface="Consolas"/>
              </a:rPr>
              <a:t>Polygon</a:t>
            </a:r>
            <a:r>
              <a:rPr lang="en-US" sz="3600"/>
              <a:t> that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extends</a:t>
            </a:r>
            <a:r>
              <a:rPr lang="en-US" sz="3600"/>
              <a:t> </a:t>
            </a:r>
            <a:r>
              <a:rPr lang="en-US" sz="3600">
                <a:solidFill>
                  <a:srgbClr val="E45119"/>
                </a:solidFill>
                <a:latin typeface="Consolas"/>
                <a:ea typeface="Consolas"/>
                <a:cs typeface="Consolas"/>
                <a:sym typeface="Consolas"/>
              </a:rPr>
              <a:t>Shape</a:t>
            </a:r>
            <a:endParaRPr sz="3600">
              <a:solidFill>
                <a:srgbClr val="E45119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-440055" lvl="0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onsolas"/>
              <a:buChar char="-"/>
            </a:pP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“</a:t>
            </a:r>
            <a:r>
              <a:rPr lang="en-US" sz="3600">
                <a:solidFill>
                  <a:srgbClr val="067E67"/>
                </a:solidFill>
                <a:latin typeface="Consolas"/>
                <a:ea typeface="Consolas"/>
                <a:cs typeface="Consolas"/>
                <a:sym typeface="Consolas"/>
              </a:rPr>
              <a:t>Polygon</a:t>
            </a:r>
            <a:r>
              <a:rPr lang="en-US" sz="3600">
                <a:solidFill>
                  <a:srgbClr val="E45119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is a</a:t>
            </a:r>
            <a:r>
              <a:rPr lang="en-US" sz="3600">
                <a:solidFill>
                  <a:srgbClr val="E45119"/>
                </a:solidFill>
                <a:latin typeface="Consolas"/>
                <a:ea typeface="Consolas"/>
                <a:cs typeface="Consolas"/>
                <a:sym typeface="Consolas"/>
              </a:rPr>
              <a:t> Shape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”</a:t>
            </a:r>
            <a:endParaRPr sz="3600"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8107"/>
              <a:buNone/>
            </a:pPr>
            <a:br>
              <a:rPr lang="en-US" sz="3600"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Make modifications such that: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8107"/>
              <a:buNone/>
            </a:pPr>
            <a:r>
              <a:rPr lang="en-US" sz="3600"/>
              <a:t>-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Square</a:t>
            </a:r>
            <a:r>
              <a:rPr lang="en-US" sz="3600"/>
              <a:t> is a </a:t>
            </a:r>
            <a:r>
              <a:rPr lang="en-US" sz="3600">
                <a:solidFill>
                  <a:srgbClr val="067E67"/>
                </a:solidFill>
                <a:latin typeface="Consolas"/>
                <a:ea typeface="Consolas"/>
                <a:cs typeface="Consolas"/>
                <a:sym typeface="Consolas"/>
              </a:rPr>
              <a:t>Polygon</a:t>
            </a:r>
            <a:r>
              <a:rPr lang="en-US" sz="3600"/>
              <a:t> (and </a:t>
            </a:r>
            <a:r>
              <a:rPr lang="en-US" sz="3600">
                <a:solidFill>
                  <a:srgbClr val="E45119"/>
                </a:solidFill>
                <a:latin typeface="Consolas"/>
                <a:ea typeface="Consolas"/>
                <a:cs typeface="Consolas"/>
                <a:sym typeface="Consolas"/>
              </a:rPr>
              <a:t>Shape</a:t>
            </a:r>
            <a:r>
              <a:rPr lang="en-US" sz="3600"/>
              <a:t>)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8107"/>
              <a:buFont typeface="Consolas"/>
              <a:buChar char="-"/>
            </a:pP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Triangle</a:t>
            </a:r>
            <a:r>
              <a:rPr lang="en-US" sz="3600"/>
              <a:t> is a </a:t>
            </a:r>
            <a:r>
              <a:rPr lang="en-US" sz="3600">
                <a:solidFill>
                  <a:srgbClr val="067E67"/>
                </a:solidFill>
                <a:latin typeface="Consolas"/>
                <a:ea typeface="Consolas"/>
                <a:cs typeface="Consolas"/>
                <a:sym typeface="Consolas"/>
              </a:rPr>
              <a:t>Polygon</a:t>
            </a:r>
            <a:r>
              <a:rPr lang="en-US" sz="3600"/>
              <a:t> (and </a:t>
            </a:r>
            <a:r>
              <a:rPr lang="en-US" sz="3600">
                <a:solidFill>
                  <a:srgbClr val="E45119"/>
                </a:solidFill>
                <a:latin typeface="Consolas"/>
                <a:ea typeface="Consolas"/>
                <a:cs typeface="Consolas"/>
                <a:sym typeface="Consolas"/>
              </a:rPr>
              <a:t>Shape</a:t>
            </a:r>
            <a:r>
              <a:rPr lang="en-US" sz="3600"/>
              <a:t>)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8107"/>
              <a:buFont typeface="Consolas"/>
              <a:buChar char="-"/>
            </a:pP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Circle</a:t>
            </a:r>
            <a:r>
              <a:rPr lang="en-US" sz="3600"/>
              <a:t> is a </a:t>
            </a:r>
            <a:r>
              <a:rPr lang="en-US" sz="3600">
                <a:solidFill>
                  <a:srgbClr val="E45119"/>
                </a:solidFill>
                <a:latin typeface="Consolas"/>
                <a:ea typeface="Consolas"/>
                <a:cs typeface="Consolas"/>
                <a:sym typeface="Consolas"/>
              </a:rPr>
              <a:t>Shape</a:t>
            </a:r>
            <a:r>
              <a:rPr lang="en-US" sz="3600"/>
              <a:t> (but </a:t>
            </a:r>
            <a:r>
              <a:rPr lang="en-US" sz="3600" u="sng"/>
              <a:t>not</a:t>
            </a:r>
            <a:r>
              <a:rPr i="1" lang="en-US" sz="3600"/>
              <a:t> </a:t>
            </a:r>
            <a:r>
              <a:rPr lang="en-US" sz="3600"/>
              <a:t>a </a:t>
            </a:r>
            <a:r>
              <a:rPr lang="en-US" sz="3600">
                <a:solidFill>
                  <a:srgbClr val="067E67"/>
                </a:solidFill>
                <a:latin typeface="Consolas"/>
                <a:ea typeface="Consolas"/>
                <a:cs typeface="Consolas"/>
                <a:sym typeface="Consolas"/>
              </a:rPr>
              <a:t>Polygon</a:t>
            </a:r>
            <a:r>
              <a:rPr lang="en-US" sz="3600"/>
              <a:t>)</a:t>
            </a:r>
            <a:endParaRPr/>
          </a:p>
        </p:txBody>
      </p:sp>
      <p:pic>
        <p:nvPicPr>
          <p:cNvPr id="242" name="Google Shape;24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5"/>
          <p:cNvSpPr/>
          <p:nvPr/>
        </p:nvSpPr>
        <p:spPr>
          <a:xfrm>
            <a:off x="8599400" y="1418550"/>
            <a:ext cx="2015400" cy="762600"/>
          </a:xfrm>
          <a:prstGeom prst="rect">
            <a:avLst/>
          </a:prstGeom>
          <a:solidFill>
            <a:srgbClr val="F0F0F0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SHAPE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5"/>
          <p:cNvSpPr/>
          <p:nvPr/>
        </p:nvSpPr>
        <p:spPr>
          <a:xfrm>
            <a:off x="8599400" y="2646338"/>
            <a:ext cx="2015400" cy="762600"/>
          </a:xfrm>
          <a:prstGeom prst="rect">
            <a:avLst/>
          </a:prstGeom>
          <a:solidFill>
            <a:srgbClr val="F0F0F0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POLYGON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15"/>
          <p:cNvSpPr/>
          <p:nvPr/>
        </p:nvSpPr>
        <p:spPr>
          <a:xfrm>
            <a:off x="8168950" y="4079600"/>
            <a:ext cx="1359900" cy="1261800"/>
          </a:xfrm>
          <a:prstGeom prst="rect">
            <a:avLst/>
          </a:prstGeom>
          <a:solidFill>
            <a:srgbClr val="F0F0F0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Square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5"/>
          <p:cNvSpPr/>
          <p:nvPr/>
        </p:nvSpPr>
        <p:spPr>
          <a:xfrm>
            <a:off x="9871200" y="3874150"/>
            <a:ext cx="1909200" cy="1487100"/>
          </a:xfrm>
          <a:prstGeom prst="triangle">
            <a:avLst>
              <a:gd fmla="val 50000" name="adj"/>
            </a:avLst>
          </a:prstGeom>
          <a:solidFill>
            <a:srgbClr val="F0F0F0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Tri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angle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15"/>
          <p:cNvSpPr/>
          <p:nvPr/>
        </p:nvSpPr>
        <p:spPr>
          <a:xfrm>
            <a:off x="9548375" y="2240350"/>
            <a:ext cx="225000" cy="450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7030A0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15"/>
          <p:cNvSpPr/>
          <p:nvPr/>
        </p:nvSpPr>
        <p:spPr>
          <a:xfrm rot="1440077">
            <a:off x="8918143" y="3519269"/>
            <a:ext cx="224950" cy="4499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7030A0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5"/>
          <p:cNvSpPr/>
          <p:nvPr/>
        </p:nvSpPr>
        <p:spPr>
          <a:xfrm rot="-1669784">
            <a:off x="10234713" y="3519290"/>
            <a:ext cx="224914" cy="450093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7030A0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6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Lecture Outline</a:t>
            </a:r>
            <a:endParaRPr/>
          </a:p>
        </p:txBody>
      </p:sp>
      <p:sp>
        <p:nvSpPr>
          <p:cNvPr id="255" name="Google Shape;255;p16"/>
          <p:cNvSpPr txBox="1"/>
          <p:nvPr>
            <p:ph idx="1" type="body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Announcements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Interfaces Review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More Shapes!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</a:pPr>
            <a:r>
              <a:rPr b="1" lang="en-US">
                <a:solidFill>
                  <a:schemeClr val="accent5"/>
                </a:solidFill>
              </a:rPr>
              <a:t>Comparable</a:t>
            </a:r>
            <a:endParaRPr/>
          </a:p>
        </p:txBody>
      </p:sp>
      <p:sp>
        <p:nvSpPr>
          <p:cNvPr id="256" name="Google Shape;256;p16"/>
          <p:cNvSpPr/>
          <p:nvPr/>
        </p:nvSpPr>
        <p:spPr>
          <a:xfrm rot="10800000">
            <a:off x="3057874" y="3429000"/>
            <a:ext cx="444843" cy="308919"/>
          </a:xfrm>
          <a:prstGeom prst="homePlat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7" name="Google Shape;25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7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Recall the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Student</a:t>
            </a:r>
            <a:r>
              <a:rPr lang="en-US" sz="3600"/>
              <a:t> /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Course</a:t>
            </a:r>
            <a:r>
              <a:rPr lang="en-US" sz="3600"/>
              <a:t> Example from Wed</a:t>
            </a:r>
            <a:endParaRPr/>
          </a:p>
        </p:txBody>
      </p:sp>
      <p:sp>
        <p:nvSpPr>
          <p:cNvPr id="264" name="Google Shape;264;p17"/>
          <p:cNvSpPr txBox="1"/>
          <p:nvPr>
            <p:ph idx="1" type="body"/>
          </p:nvPr>
        </p:nvSpPr>
        <p:spPr>
          <a:xfrm>
            <a:off x="838200" y="1371600"/>
            <a:ext cx="10701130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Course stored a field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Pts val="2800"/>
              <a:buNone/>
            </a:pPr>
            <a:r>
              <a:rPr lang="en-US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	private</a:t>
            </a:r>
            <a:r>
              <a:rPr lang="en-US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-US">
                <a:solidFill>
                  <a:srgbClr val="267F99"/>
                </a:solidFill>
                <a:latin typeface="Consolas"/>
                <a:ea typeface="Consolas"/>
                <a:cs typeface="Consolas"/>
                <a:sym typeface="Consolas"/>
              </a:rPr>
              <a:t>List</a:t>
            </a:r>
            <a:r>
              <a:rPr lang="en-US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&lt;</a:t>
            </a:r>
            <a:r>
              <a:rPr lang="en-US">
                <a:solidFill>
                  <a:srgbClr val="267F99"/>
                </a:solidFill>
                <a:latin typeface="Consolas"/>
                <a:ea typeface="Consolas"/>
                <a:cs typeface="Consolas"/>
                <a:sym typeface="Consolas"/>
              </a:rPr>
              <a:t>Student</a:t>
            </a:r>
            <a:r>
              <a:rPr lang="en-US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&gt; </a:t>
            </a:r>
            <a:r>
              <a:rPr lang="en-US">
                <a:solidFill>
                  <a:srgbClr val="001080"/>
                </a:solidFill>
                <a:latin typeface="Consolas"/>
                <a:ea typeface="Consolas"/>
                <a:cs typeface="Consolas"/>
                <a:sym typeface="Consolas"/>
              </a:rPr>
              <a:t>roster</a:t>
            </a:r>
            <a:r>
              <a:rPr lang="en-US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;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lang="en-US">
                <a:solidFill>
                  <a:srgbClr val="000000"/>
                </a:solidFill>
              </a:rPr>
              <a:t>Why not use a </a:t>
            </a:r>
            <a:r>
              <a:rPr lang="en-US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Set</a:t>
            </a:r>
            <a:r>
              <a:rPr lang="en-US">
                <a:solidFill>
                  <a:srgbClr val="000000"/>
                </a:solidFill>
              </a:rPr>
              <a:t> to store the students?…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lang="en-US">
                <a:solidFill>
                  <a:srgbClr val="000000"/>
                </a:solidFill>
              </a:rPr>
              <a:t>Seems like a great idea (no duplicates, not worried about keeping a specific order or indexing into it) but … Java reasons: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lang="en-US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HashSet</a:t>
            </a:r>
            <a:r>
              <a:rPr lang="en-US">
                <a:solidFill>
                  <a:srgbClr val="000000"/>
                </a:solidFill>
              </a:rPr>
              <a:t> won’t work because of lack of </a:t>
            </a:r>
            <a:r>
              <a:rPr lang="en-US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hashCode()</a:t>
            </a:r>
            <a:r>
              <a:rPr lang="en-US">
                <a:solidFill>
                  <a:srgbClr val="000000"/>
                </a:solidFill>
              </a:rPr>
              <a:t> implementation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lang="en-US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TreeSet</a:t>
            </a:r>
            <a:r>
              <a:rPr lang="en-US">
                <a:solidFill>
                  <a:srgbClr val="000000"/>
                </a:solidFill>
              </a:rPr>
              <a:t> won’t work because… what does it mean to “sort” </a:t>
            </a:r>
            <a:r>
              <a:rPr lang="en-US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Student</a:t>
            </a:r>
            <a:r>
              <a:rPr lang="en-US">
                <a:solidFill>
                  <a:srgbClr val="000000"/>
                </a:solidFill>
              </a:rPr>
              <a:t>s? </a:t>
            </a:r>
            <a:endParaRPr/>
          </a:p>
        </p:txBody>
      </p:sp>
      <p:pic>
        <p:nvPicPr>
          <p:cNvPr id="265" name="Google Shape;26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8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Comparable</a:t>
            </a:r>
            <a:endParaRPr/>
          </a:p>
        </p:txBody>
      </p:sp>
      <p:sp>
        <p:nvSpPr>
          <p:cNvPr id="271" name="Google Shape;271;p18"/>
          <p:cNvSpPr txBox="1"/>
          <p:nvPr>
            <p:ph idx="1" type="body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TreeSet</a:t>
            </a:r>
            <a:r>
              <a:rPr lang="en-US" sz="3600"/>
              <a:t> uses an </a:t>
            </a:r>
            <a:r>
              <a:rPr b="1" lang="en-US" sz="3600">
                <a:solidFill>
                  <a:schemeClr val="accent3"/>
                </a:solidFill>
              </a:rPr>
              <a:t>interface</a:t>
            </a:r>
            <a:r>
              <a:rPr lang="en-US" sz="3600"/>
              <a:t> called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Comparable&lt;E&gt;</a:t>
            </a:r>
            <a:r>
              <a:rPr lang="en-US" sz="3600"/>
              <a:t> to know how to sort its elements!</a:t>
            </a:r>
            <a:endParaRPr sz="3600"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3600"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600"/>
              <a:t>Only has </a:t>
            </a:r>
            <a:r>
              <a:rPr lang="en-US" sz="3600" u="sng"/>
              <a:t>one</a:t>
            </a:r>
            <a:r>
              <a:rPr lang="en-US" sz="3600"/>
              <a:t> required method: 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FF"/>
              </a:buClr>
              <a:buSzPct val="100000"/>
              <a:buNone/>
            </a:pPr>
            <a:r>
              <a:rPr lang="en-US" sz="2800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public</a:t>
            </a:r>
            <a:r>
              <a:rPr lang="en-US" sz="28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-US" sz="2800">
                <a:solidFill>
                  <a:srgbClr val="267F99"/>
                </a:solidFill>
                <a:latin typeface="Consolas"/>
                <a:ea typeface="Consolas"/>
                <a:cs typeface="Consolas"/>
                <a:sym typeface="Consolas"/>
              </a:rPr>
              <a:t>int</a:t>
            </a:r>
            <a:r>
              <a:rPr lang="en-US" sz="28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-US" sz="2800">
                <a:solidFill>
                  <a:srgbClr val="795E26"/>
                </a:solidFill>
                <a:latin typeface="Consolas"/>
                <a:ea typeface="Consolas"/>
                <a:cs typeface="Consolas"/>
                <a:sym typeface="Consolas"/>
              </a:rPr>
              <a:t>compareTo</a:t>
            </a:r>
            <a:r>
              <a:rPr lang="en-US" sz="28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-US" sz="2800">
                <a:solidFill>
                  <a:srgbClr val="267F99"/>
                </a:solidFill>
                <a:latin typeface="Consolas"/>
                <a:ea typeface="Consolas"/>
                <a:cs typeface="Consolas"/>
                <a:sym typeface="Consolas"/>
              </a:rPr>
              <a:t>E</a:t>
            </a:r>
            <a:r>
              <a:rPr lang="en-US" sz="28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-US" sz="2800">
                <a:solidFill>
                  <a:srgbClr val="001080"/>
                </a:solidFill>
                <a:latin typeface="Consolas"/>
                <a:ea typeface="Consolas"/>
                <a:cs typeface="Consolas"/>
                <a:sym typeface="Consolas"/>
              </a:rPr>
              <a:t>other</a:t>
            </a:r>
            <a:r>
              <a:rPr lang="en-US" sz="28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300"/>
              <a:t>Its return value is: </a:t>
            </a:r>
            <a:endParaRPr/>
          </a:p>
          <a:p>
            <a:pPr indent="0" lvl="1" marL="4572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900">
                <a:latin typeface="Consolas"/>
                <a:ea typeface="Consolas"/>
                <a:cs typeface="Consolas"/>
                <a:sym typeface="Consolas"/>
              </a:rPr>
              <a:t>&lt; 0 </a:t>
            </a:r>
            <a:r>
              <a:rPr lang="en-US" sz="2900"/>
              <a:t>if </a:t>
            </a:r>
            <a:r>
              <a:rPr lang="en-US" sz="2900">
                <a:latin typeface="Consolas"/>
                <a:ea typeface="Consolas"/>
                <a:cs typeface="Consolas"/>
                <a:sym typeface="Consolas"/>
              </a:rPr>
              <a:t>this</a:t>
            </a:r>
            <a:r>
              <a:rPr lang="en-US" sz="2900"/>
              <a:t> is “less than” </a:t>
            </a:r>
            <a:r>
              <a:rPr lang="en-US" sz="2900">
                <a:latin typeface="Consolas"/>
                <a:ea typeface="Consolas"/>
                <a:cs typeface="Consolas"/>
                <a:sym typeface="Consolas"/>
              </a:rPr>
              <a:t>other</a:t>
            </a:r>
            <a:endParaRPr/>
          </a:p>
          <a:p>
            <a:pPr indent="0" lvl="1" marL="4572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900">
                <a:latin typeface="Consolas"/>
                <a:ea typeface="Consolas"/>
                <a:cs typeface="Consolas"/>
                <a:sym typeface="Consolas"/>
              </a:rPr>
              <a:t>  0 </a:t>
            </a:r>
            <a:r>
              <a:rPr lang="en-US" sz="2900"/>
              <a:t>if </a:t>
            </a:r>
            <a:r>
              <a:rPr lang="en-US" sz="2900">
                <a:latin typeface="Consolas"/>
                <a:ea typeface="Consolas"/>
                <a:cs typeface="Consolas"/>
                <a:sym typeface="Consolas"/>
              </a:rPr>
              <a:t>this</a:t>
            </a:r>
            <a:r>
              <a:rPr lang="en-US" sz="2900"/>
              <a:t> is </a:t>
            </a:r>
            <a:r>
              <a:rPr lang="en-US" sz="2900" u="sng"/>
              <a:t>equal</a:t>
            </a:r>
            <a:r>
              <a:rPr lang="en-US" sz="2900"/>
              <a:t> to </a:t>
            </a:r>
            <a:r>
              <a:rPr lang="en-US" sz="2900">
                <a:latin typeface="Consolas"/>
                <a:ea typeface="Consolas"/>
                <a:cs typeface="Consolas"/>
                <a:sym typeface="Consolas"/>
              </a:rPr>
              <a:t>other</a:t>
            </a:r>
            <a:endParaRPr/>
          </a:p>
          <a:p>
            <a:pPr indent="0" lvl="1" marL="4572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900">
                <a:latin typeface="Consolas"/>
                <a:ea typeface="Consolas"/>
                <a:cs typeface="Consolas"/>
                <a:sym typeface="Consolas"/>
              </a:rPr>
              <a:t>&gt; 0 </a:t>
            </a:r>
            <a:r>
              <a:rPr lang="en-US" sz="2900"/>
              <a:t>if </a:t>
            </a:r>
            <a:r>
              <a:rPr lang="en-US" sz="2900">
                <a:latin typeface="Consolas"/>
                <a:ea typeface="Consolas"/>
                <a:cs typeface="Consolas"/>
                <a:sym typeface="Consolas"/>
              </a:rPr>
              <a:t>this</a:t>
            </a:r>
            <a:r>
              <a:rPr lang="en-US" sz="2900"/>
              <a:t> is “greater than” </a:t>
            </a:r>
            <a:r>
              <a:rPr lang="en-US" sz="2900">
                <a:latin typeface="Consolas"/>
                <a:ea typeface="Consolas"/>
                <a:cs typeface="Consolas"/>
                <a:sym typeface="Consolas"/>
              </a:rPr>
              <a:t>other</a:t>
            </a:r>
            <a:endParaRPr/>
          </a:p>
        </p:txBody>
      </p:sp>
      <p:pic>
        <p:nvPicPr>
          <p:cNvPr id="272" name="Google Shape;27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Announcements</a:t>
            </a:r>
            <a:endParaRPr/>
          </a:p>
        </p:txBody>
      </p:sp>
      <p:sp>
        <p:nvSpPr>
          <p:cNvPr id="96" name="Google Shape;96;p3"/>
          <p:cNvSpPr txBox="1"/>
          <p:nvPr>
            <p:ph idx="1" type="body"/>
          </p:nvPr>
        </p:nvSpPr>
        <p:spPr>
          <a:xfrm>
            <a:off x="838200" y="1371600"/>
            <a:ext cx="10428600" cy="53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000"/>
              <a:t>Creative Project 2 (C2) due Thursday, November 13</a:t>
            </a:r>
            <a:r>
              <a:rPr baseline="30000" lang="en-US" sz="3000"/>
              <a:t>th</a:t>
            </a:r>
            <a:r>
              <a:rPr lang="en-US" sz="3000"/>
              <a:t>   </a:t>
            </a:r>
            <a:endParaRPr sz="30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00"/>
              <a:buChar char="•"/>
            </a:pPr>
            <a:r>
              <a:rPr lang="en-US" sz="3000"/>
              <a:t>Resubmission Cycle 5 (R5) out Thursday, November 13</a:t>
            </a:r>
            <a:r>
              <a:rPr baseline="30000" lang="en-US" sz="3000"/>
              <a:t>th</a:t>
            </a:r>
            <a:r>
              <a:rPr lang="en-US" sz="3000"/>
              <a:t>  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500"/>
              <a:buNone/>
            </a:pPr>
            <a:r>
              <a:rPr lang="en-US" sz="2800"/>
              <a:t>- Eligible: </a:t>
            </a:r>
            <a:r>
              <a:rPr b="1" lang="en-US" sz="2800"/>
              <a:t>P1</a:t>
            </a:r>
            <a:r>
              <a:rPr lang="en-US" sz="2800"/>
              <a:t>, P2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000"/>
              <a:t>Programming Assignment 3 (P3) out Friday!</a:t>
            </a:r>
            <a:endParaRPr sz="3000"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-"/>
            </a:pPr>
            <a:r>
              <a:rPr lang="en-US" sz="2800"/>
              <a:t>Due November 20</a:t>
            </a:r>
            <a:r>
              <a:rPr baseline="30000" lang="en-US" sz="2800"/>
              <a:t>th</a:t>
            </a:r>
            <a:r>
              <a:rPr lang="en-US" sz="2800"/>
              <a:t> by 11:59 PM</a:t>
            </a:r>
            <a:endParaRPr sz="28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000"/>
              <a:t>Quiz 2 Thursday, November 20</a:t>
            </a:r>
            <a:r>
              <a:rPr baseline="30000" lang="en-US" sz="3000"/>
              <a:t>th</a:t>
            </a:r>
            <a:r>
              <a:rPr lang="en-US" sz="3000"/>
              <a:t> </a:t>
            </a:r>
            <a:endParaRPr baseline="30000" sz="3000"/>
          </a:p>
          <a:p>
            <a:pPr indent="-342900" lvl="1" marL="8001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-"/>
            </a:pPr>
            <a:r>
              <a:rPr lang="en-US" sz="2800"/>
              <a:t>Practice Quiz coming out before then!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</a:pPr>
            <a:r>
              <a:rPr lang="en-US" sz="3000"/>
              <a:t>Reminder on Final Exam: </a:t>
            </a:r>
            <a:r>
              <a:rPr b="1" lang="en-US" sz="3200"/>
              <a:t>Monday, December 8</a:t>
            </a:r>
            <a:r>
              <a:rPr b="1" baseline="30000" lang="en-US" sz="3200"/>
              <a:t>th</a:t>
            </a:r>
            <a:r>
              <a:rPr b="1" lang="en-US" sz="3200"/>
              <a:t> 12:30 PM - 2:20 PM</a:t>
            </a:r>
            <a:endParaRPr sz="3000"/>
          </a:p>
        </p:txBody>
      </p:sp>
      <p:pic>
        <p:nvPicPr>
          <p:cNvPr id="97" name="Google Shape;9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Lecture Outline</a:t>
            </a:r>
            <a:endParaRPr/>
          </a:p>
        </p:txBody>
      </p:sp>
      <p:sp>
        <p:nvSpPr>
          <p:cNvPr id="103" name="Google Shape;103;p4"/>
          <p:cNvSpPr txBox="1"/>
          <p:nvPr>
            <p:ph idx="1" type="body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Announcements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</a:pPr>
            <a:r>
              <a:rPr b="1" lang="en-US">
                <a:solidFill>
                  <a:schemeClr val="accent5"/>
                </a:solidFill>
              </a:rPr>
              <a:t>Interfaces Review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More Shapes!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Comparable</a:t>
            </a:r>
            <a:endParaRPr/>
          </a:p>
        </p:txBody>
      </p:sp>
      <p:sp>
        <p:nvSpPr>
          <p:cNvPr id="104" name="Google Shape;104;p4"/>
          <p:cNvSpPr/>
          <p:nvPr/>
        </p:nvSpPr>
        <p:spPr>
          <a:xfrm rot="10800000">
            <a:off x="3912403" y="2100354"/>
            <a:ext cx="444843" cy="308919"/>
          </a:xfrm>
          <a:prstGeom prst="homePlat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Google Shape;10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a1a7cf43f2_2_4"/>
          <p:cNvSpPr txBox="1"/>
          <p:nvPr>
            <p:ph type="title"/>
          </p:nvPr>
        </p:nvSpPr>
        <p:spPr>
          <a:xfrm>
            <a:off x="838200" y="456565"/>
            <a:ext cx="10515600" cy="7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Recall: Abstraction</a:t>
            </a:r>
            <a:endParaRPr/>
          </a:p>
        </p:txBody>
      </p:sp>
      <p:pic>
        <p:nvPicPr>
          <p:cNvPr id="111" name="Google Shape;111;g3a1a7cf43f2_2_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g3a1a7cf43f2_2_4" title="2025-11-0817-52-13online-video-cutter.com-ezgif.com-video-to-gif-converter.gif"/>
          <p:cNvPicPr preferRelativeResize="0"/>
          <p:nvPr/>
        </p:nvPicPr>
        <p:blipFill rotWithShape="1">
          <a:blip r:embed="rId4">
            <a:alphaModFix/>
          </a:blip>
          <a:srcRect b="1893" l="2839" r="51646" t="5683"/>
          <a:stretch/>
        </p:blipFill>
        <p:spPr>
          <a:xfrm>
            <a:off x="838200" y="1339325"/>
            <a:ext cx="3939800" cy="519992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g3a1a7cf43f2_2_4"/>
          <p:cNvSpPr txBox="1"/>
          <p:nvPr/>
        </p:nvSpPr>
        <p:spPr>
          <a:xfrm>
            <a:off x="5589450" y="3379700"/>
            <a:ext cx="10131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0" i="0" lang="en-US" sz="340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VS</a:t>
            </a:r>
            <a:endParaRPr b="0" i="0" sz="3400" u="none" cap="none" strike="noStrike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4" name="Google Shape;114;g3a1a7cf43f2_2_4"/>
          <p:cNvSpPr txBox="1"/>
          <p:nvPr/>
        </p:nvSpPr>
        <p:spPr>
          <a:xfrm>
            <a:off x="6965775" y="2671688"/>
            <a:ext cx="46977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0" i="0" lang="en-US" sz="420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A </a:t>
            </a:r>
            <a:r>
              <a:rPr b="0" i="0" lang="en-US" sz="4200" u="none" cap="none" strike="noStrik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Scanner</a:t>
            </a:r>
            <a:r>
              <a:rPr b="0" i="0" lang="en-US" sz="420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gets text input and turns it into data.</a:t>
            </a:r>
            <a:endParaRPr b="0" i="0" sz="4200" u="none" cap="none" strike="noStrike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a1cb1ccbec_0_22"/>
          <p:cNvSpPr txBox="1"/>
          <p:nvPr>
            <p:ph type="title"/>
          </p:nvPr>
        </p:nvSpPr>
        <p:spPr>
          <a:xfrm>
            <a:off x="838200" y="456565"/>
            <a:ext cx="10515600" cy="7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Remember ADTs?</a:t>
            </a:r>
            <a:endParaRPr/>
          </a:p>
        </p:txBody>
      </p:sp>
      <p:sp>
        <p:nvSpPr>
          <p:cNvPr id="121" name="Google Shape;121;g3a1cb1ccbec_0_22"/>
          <p:cNvSpPr txBox="1"/>
          <p:nvPr>
            <p:ph idx="1" type="body"/>
          </p:nvPr>
        </p:nvSpPr>
        <p:spPr>
          <a:xfrm>
            <a:off x="838200" y="1371600"/>
            <a:ext cx="10515600" cy="4805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2" name="Google Shape;122;g3a1cb1ccbec_0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5475" y="2085975"/>
            <a:ext cx="8401050" cy="26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/>
          <p:nvPr/>
        </p:nvSpPr>
        <p:spPr>
          <a:xfrm>
            <a:off x="683941" y="3166945"/>
            <a:ext cx="10816800" cy="1390200"/>
          </a:xfrm>
          <a:prstGeom prst="rect">
            <a:avLst/>
          </a:prstGeom>
          <a:noFill/>
          <a:ln cap="flat" cmpd="sng" w="5715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5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Recall from L6: Wait, ADT? Interfaces?</a:t>
            </a:r>
            <a:endParaRPr/>
          </a:p>
        </p:txBody>
      </p:sp>
      <p:sp>
        <p:nvSpPr>
          <p:cNvPr id="129" name="Google Shape;129;p5"/>
          <p:cNvSpPr txBox="1"/>
          <p:nvPr>
            <p:ph idx="1" type="body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800"/>
              <a:buFont typeface="Arial"/>
              <a:buChar char="•"/>
            </a:pPr>
            <a:r>
              <a:rPr b="1" i="0" lang="en-US" u="none" strike="noStrike">
                <a:solidFill>
                  <a:srgbClr val="222222"/>
                </a:solidFill>
              </a:rPr>
              <a:t>Abstract Data Type</a:t>
            </a:r>
            <a:r>
              <a:rPr b="0" i="0" lang="en-US" u="none" strike="noStrike">
                <a:solidFill>
                  <a:srgbClr val="222222"/>
                </a:solidFill>
              </a:rPr>
              <a:t> (</a:t>
            </a:r>
            <a:r>
              <a:rPr b="1" i="0" lang="en-US" u="none" strike="noStrike">
                <a:solidFill>
                  <a:srgbClr val="222222"/>
                </a:solidFill>
              </a:rPr>
              <a:t>ADT)</a:t>
            </a:r>
            <a:r>
              <a:rPr b="0" i="0" lang="en-US" u="none" strike="noStrike">
                <a:solidFill>
                  <a:srgbClr val="222222"/>
                </a:solidFill>
              </a:rPr>
              <a:t>: A </a:t>
            </a:r>
            <a:r>
              <a:rPr i="1" lang="en-US" u="none" strike="noStrike">
                <a:solidFill>
                  <a:srgbClr val="7030A0"/>
                </a:solidFill>
              </a:rPr>
              <a:t>description of the idea </a:t>
            </a:r>
            <a:r>
              <a:rPr b="0" i="0" lang="en-US" u="none" strike="noStrike">
                <a:solidFill>
                  <a:srgbClr val="222222"/>
                </a:solidFill>
              </a:rPr>
              <a:t>of a data structure including what operations are available on it and how those operations should behave. For example, the English explanation of what a list should be.</a:t>
            </a:r>
            <a:endParaRPr/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i="0" sz="1800" u="none" strike="noStrike">
              <a:solidFill>
                <a:srgbClr val="22222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2800"/>
              <a:buFont typeface="Arial"/>
              <a:buChar char="•"/>
            </a:pPr>
            <a:r>
              <a:rPr b="1" i="0" lang="en-US" u="none" strike="noStrike">
                <a:solidFill>
                  <a:srgbClr val="222222"/>
                </a:solidFill>
              </a:rPr>
              <a:t>Interface</a:t>
            </a:r>
            <a:r>
              <a:rPr lang="en-US">
                <a:solidFill>
                  <a:srgbClr val="222222"/>
                </a:solidFill>
              </a:rPr>
              <a:t>: </a:t>
            </a:r>
            <a:r>
              <a:rPr b="0" i="0" lang="en-US" u="none" strike="noStrike">
                <a:solidFill>
                  <a:srgbClr val="222222"/>
                </a:solidFill>
              </a:rPr>
              <a:t>Java construct that lets programmers </a:t>
            </a:r>
            <a:r>
              <a:rPr i="1" lang="en-US" u="none" strike="noStrike">
                <a:solidFill>
                  <a:srgbClr val="7030A0"/>
                </a:solidFill>
              </a:rPr>
              <a:t>specify</a:t>
            </a:r>
            <a:r>
              <a:rPr i="1" lang="en-US" u="none" strike="noStrike">
                <a:solidFill>
                  <a:srgbClr val="222222"/>
                </a:solidFill>
              </a:rPr>
              <a:t> </a:t>
            </a:r>
            <a:r>
              <a:rPr i="1" lang="en-US" u="none" strike="noStrike">
                <a:solidFill>
                  <a:srgbClr val="7030A0"/>
                </a:solidFill>
              </a:rPr>
              <a:t>what methods a class should have</a:t>
            </a:r>
            <a:r>
              <a:rPr b="0" i="0" lang="en-US" u="none" strike="noStrike">
                <a:solidFill>
                  <a:srgbClr val="222222"/>
                </a:solidFill>
              </a:rPr>
              <a:t>. For example the </a:t>
            </a:r>
            <a:r>
              <a:rPr b="0" i="0" lang="en-US" u="none" strike="noStrike">
                <a:solidFill>
                  <a:srgbClr val="222222"/>
                </a:solidFill>
                <a:latin typeface="Consolas"/>
                <a:ea typeface="Consolas"/>
                <a:cs typeface="Consolas"/>
                <a:sym typeface="Consolas"/>
              </a:rPr>
              <a:t>List</a:t>
            </a:r>
            <a:r>
              <a:rPr b="0" i="0" lang="en-US" u="none" strike="noStrike">
                <a:solidFill>
                  <a:srgbClr val="222222"/>
                </a:solidFill>
              </a:rPr>
              <a:t> interface in java.</a:t>
            </a:r>
            <a:endParaRPr/>
          </a:p>
          <a:p>
            <a:pPr indent="-1397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0" sz="1400" u="none" strike="noStrike">
              <a:solidFill>
                <a:srgbClr val="22222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2800"/>
              <a:buFont typeface="Arial"/>
              <a:buChar char="•"/>
            </a:pPr>
            <a:r>
              <a:rPr b="1" i="0" lang="en-US" u="none" strike="noStrike">
                <a:solidFill>
                  <a:srgbClr val="222222"/>
                </a:solidFill>
              </a:rPr>
              <a:t>Implementation: </a:t>
            </a:r>
            <a:r>
              <a:rPr i="1" lang="en-US" u="none" strike="noStrike">
                <a:solidFill>
                  <a:srgbClr val="7030A0"/>
                </a:solidFill>
              </a:rPr>
              <a:t>Concrete code</a:t>
            </a:r>
            <a:r>
              <a:rPr i="1" lang="en-US" u="none" strike="noStrike">
                <a:solidFill>
                  <a:srgbClr val="222222"/>
                </a:solidFill>
              </a:rPr>
              <a:t> </a:t>
            </a:r>
            <a:r>
              <a:rPr b="0" i="0" lang="en-US" u="none" strike="noStrike">
                <a:solidFill>
                  <a:srgbClr val="222222"/>
                </a:solidFill>
              </a:rPr>
              <a:t>that meets the specified interface. For example, the </a:t>
            </a:r>
            <a:r>
              <a:rPr b="0" i="0" lang="en-US" u="none" strike="noStrike">
                <a:solidFill>
                  <a:srgbClr val="222222"/>
                </a:solidFill>
                <a:latin typeface="Consolas"/>
                <a:ea typeface="Consolas"/>
                <a:cs typeface="Consolas"/>
                <a:sym typeface="Consolas"/>
              </a:rPr>
              <a:t>ArrayList</a:t>
            </a:r>
            <a:r>
              <a:rPr b="0" i="0" lang="en-US" u="none" strike="noStrike">
                <a:solidFill>
                  <a:srgbClr val="222222"/>
                </a:solidFill>
              </a:rPr>
              <a:t> and </a:t>
            </a:r>
            <a:r>
              <a:rPr b="0" i="0" lang="en-US" u="none" strike="noStrike">
                <a:solidFill>
                  <a:srgbClr val="222222"/>
                </a:solidFill>
                <a:latin typeface="Consolas"/>
                <a:ea typeface="Consolas"/>
                <a:cs typeface="Consolas"/>
                <a:sym typeface="Consolas"/>
              </a:rPr>
              <a:t>LinkedList</a:t>
            </a:r>
            <a:r>
              <a:rPr b="0" i="0" lang="en-US" u="none" strike="noStrike">
                <a:solidFill>
                  <a:srgbClr val="222222"/>
                </a:solidFill>
              </a:rPr>
              <a:t> classes that implement the </a:t>
            </a:r>
            <a:r>
              <a:rPr b="0" i="0" lang="en-US" u="none" strike="noStrike">
                <a:solidFill>
                  <a:srgbClr val="222222"/>
                </a:solidFill>
                <a:latin typeface="Consolas"/>
                <a:ea typeface="Consolas"/>
                <a:cs typeface="Consolas"/>
                <a:sym typeface="Consolas"/>
              </a:rPr>
              <a:t>List</a:t>
            </a:r>
            <a:r>
              <a:rPr b="0" i="0" lang="en-US" u="none" strike="noStrike">
                <a:solidFill>
                  <a:srgbClr val="222222"/>
                </a:solidFill>
              </a:rPr>
              <a:t> interface.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</p:txBody>
      </p:sp>
      <p:pic>
        <p:nvPicPr>
          <p:cNvPr id="130" name="Google Shape;13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5"/>
          <p:cNvSpPr txBox="1"/>
          <p:nvPr/>
        </p:nvSpPr>
        <p:spPr>
          <a:xfrm>
            <a:off x="1161000" y="6016500"/>
            <a:ext cx="98700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222222"/>
                </a:solidFill>
                <a:latin typeface="Consolas"/>
                <a:ea typeface="Consolas"/>
                <a:cs typeface="Consolas"/>
                <a:sym typeface="Consolas"/>
              </a:rPr>
              <a:t>List&lt;String&gt; myList = new ArrayList&lt;&gt;();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Interfaces</a:t>
            </a:r>
            <a:endParaRPr/>
          </a:p>
        </p:txBody>
      </p:sp>
      <p:sp>
        <p:nvSpPr>
          <p:cNvPr id="137" name="Google Shape;137;p6"/>
          <p:cNvSpPr txBox="1"/>
          <p:nvPr>
            <p:ph idx="1" type="body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b="1" lang="en-US" sz="3600"/>
              <a:t>Interfaces</a:t>
            </a:r>
            <a:r>
              <a:rPr lang="en-US" sz="3600"/>
              <a:t> serve as a sort of “contract”– in order for a class to </a:t>
            </a:r>
            <a:r>
              <a:rPr lang="en-US" sz="3600" u="sng"/>
              <a:t>implement</a:t>
            </a:r>
            <a:r>
              <a:rPr i="1" lang="en-US" sz="3600"/>
              <a:t> </a:t>
            </a:r>
            <a:r>
              <a:rPr lang="en-US" sz="3600"/>
              <a:t>an interface, it must fulfill the contract requirements.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sz="3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/>
              <a:t>The contract requirements are certain methods that the class must implement. </a:t>
            </a:r>
            <a:endParaRPr/>
          </a:p>
        </p:txBody>
      </p:sp>
      <p:pic>
        <p:nvPicPr>
          <p:cNvPr id="138" name="Google Shape;13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g3a1cb1ccbec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138" y="398950"/>
            <a:ext cx="8345074" cy="199557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Insurance brokers are pointing to insurance contract signing and are explaining to customers at the office. (Provided by Getty Images)" id="145" name="Google Shape;145;g3a1cb1ccbec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5150" y="3169225"/>
            <a:ext cx="4065249" cy="2709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ue print of house (digital) (Provided by Getty Images)" id="146" name="Google Shape;146;g3a1cb1ccbec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33982" y="2543975"/>
            <a:ext cx="5021742" cy="333475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g3a1cb1ccbec_0_0"/>
          <p:cNvSpPr/>
          <p:nvPr/>
        </p:nvSpPr>
        <p:spPr>
          <a:xfrm rot="5400000">
            <a:off x="2536475" y="2673500"/>
            <a:ext cx="1002600" cy="299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g3a1cb1ccbec_0_0"/>
          <p:cNvSpPr/>
          <p:nvPr/>
        </p:nvSpPr>
        <p:spPr>
          <a:xfrm rot="-1029">
            <a:off x="5466095" y="4677965"/>
            <a:ext cx="1002600" cy="299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g3a1cb1ccbec_0_0"/>
          <p:cNvSpPr/>
          <p:nvPr/>
        </p:nvSpPr>
        <p:spPr>
          <a:xfrm>
            <a:off x="7690250" y="341325"/>
            <a:ext cx="1601700" cy="726000"/>
          </a:xfrm>
          <a:prstGeom prst="flowChartAlternateProcess">
            <a:avLst/>
          </a:prstGeom>
          <a:solidFill>
            <a:schemeClr val="lt2"/>
          </a:solidFill>
          <a:ln cap="flat" cmpd="sng" w="2857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Calibri"/>
                <a:ea typeface="Calibri"/>
                <a:cs typeface="Calibri"/>
                <a:sym typeface="Calibri"/>
              </a:rPr>
              <a:t>Our “ADT”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g3a1cb1ccbec_0_0"/>
          <p:cNvSpPr/>
          <p:nvPr/>
        </p:nvSpPr>
        <p:spPr>
          <a:xfrm>
            <a:off x="2111400" y="5925750"/>
            <a:ext cx="2140800" cy="815700"/>
          </a:xfrm>
          <a:prstGeom prst="flowChartAlternateProcess">
            <a:avLst/>
          </a:prstGeom>
          <a:solidFill>
            <a:schemeClr val="lt2"/>
          </a:solidFill>
          <a:ln cap="flat" cmpd="sng" w="2857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Calibri"/>
                <a:ea typeface="Calibri"/>
                <a:cs typeface="Calibri"/>
                <a:sym typeface="Calibri"/>
              </a:rPr>
              <a:t>Our “Interface”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g3a1cb1ccbec_0_0"/>
          <p:cNvSpPr/>
          <p:nvPr/>
        </p:nvSpPr>
        <p:spPr>
          <a:xfrm>
            <a:off x="7935500" y="5970550"/>
            <a:ext cx="2618700" cy="726000"/>
          </a:xfrm>
          <a:prstGeom prst="flowChartAlternateProcess">
            <a:avLst/>
          </a:prstGeom>
          <a:solidFill>
            <a:schemeClr val="lt2"/>
          </a:solidFill>
          <a:ln cap="flat" cmpd="sng" w="2857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Calibri"/>
                <a:ea typeface="Calibri"/>
                <a:cs typeface="Calibri"/>
                <a:sym typeface="Calibri"/>
              </a:rPr>
              <a:t>Our “Implementation”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SE 373 Summer 2020">
  <a:themeElements>
    <a:clrScheme name="CSE 373 20s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2020-06-13T06:27:42Z</dcterms:created>
  <dc:creator>Aaron S Johnston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0x0101007BD54889B358AD4883F084D38DA32BDB</vt:lpwstr>
  </property>
</Properties>
</file>