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85" r:id="rId3"/>
    <p:sldId id="324" r:id="rId4"/>
    <p:sldId id="415" r:id="rId5"/>
    <p:sldId id="413" r:id="rId6"/>
    <p:sldId id="414" r:id="rId7"/>
    <p:sldId id="416" r:id="rId8"/>
    <p:sldId id="392" r:id="rId9"/>
    <p:sldId id="417" r:id="rId10"/>
    <p:sldId id="394" r:id="rId11"/>
    <p:sldId id="421" r:id="rId12"/>
    <p:sldId id="418" r:id="rId13"/>
    <p:sldId id="420" r:id="rId14"/>
    <p:sldId id="422" r:id="rId15"/>
    <p:sldId id="424" r:id="rId16"/>
    <p:sldId id="423" r:id="rId17"/>
    <p:sldId id="425" r:id="rId18"/>
    <p:sldId id="419" r:id="rId19"/>
    <p:sldId id="789" r:id="rId20"/>
    <p:sldId id="790" r:id="rId21"/>
    <p:sldId id="78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324"/>
            <p14:sldId id="415"/>
            <p14:sldId id="413"/>
            <p14:sldId id="414"/>
            <p14:sldId id="416"/>
            <p14:sldId id="392"/>
            <p14:sldId id="417"/>
            <p14:sldId id="394"/>
            <p14:sldId id="421"/>
            <p14:sldId id="418"/>
            <p14:sldId id="420"/>
            <p14:sldId id="422"/>
            <p14:sldId id="424"/>
            <p14:sldId id="423"/>
            <p14:sldId id="425"/>
            <p14:sldId id="419"/>
            <p14:sldId id="789"/>
            <p14:sldId id="790"/>
            <p14:sldId id="7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EF5777"/>
    <a:srgbClr val="EBD6FF"/>
    <a:srgbClr val="0FB9B1"/>
    <a:srgbClr val="54A0FF"/>
    <a:srgbClr val="FAFAFA"/>
    <a:srgbClr val="F5F5F5"/>
    <a:srgbClr val="F7B731"/>
    <a:srgbClr val="4E408B"/>
    <a:srgbClr val="433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1" autoAdjust="0"/>
    <p:restoredTop sz="91361"/>
  </p:normalViewPr>
  <p:slideViewPr>
    <p:cSldViewPr snapToGrid="0" snapToObjects="1">
      <p:cViewPr varScale="1">
        <p:scale>
          <a:sx n="124" d="100"/>
          <a:sy n="124" d="100"/>
        </p:scale>
        <p:origin x="464" y="168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21267VkywPpFSeWDnuRnoj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>
              <a:gd name="adj" fmla="val 492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0BB8F38-A54C-46F9-8C14-6196E8928562}"/>
              </a:ext>
            </a:extLst>
          </p:cNvPr>
          <p:cNvCxnSpPr/>
          <p:nvPr userDrawn="1"/>
        </p:nvCxnSpPr>
        <p:spPr>
          <a:xfrm>
            <a:off x="7273280" y="429336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37ACD08-2CEC-494A-A239-DA67EB4F7B7D}"/>
              </a:ext>
            </a:extLst>
          </p:cNvPr>
          <p:cNvSpPr/>
          <p:nvPr userDrawn="1"/>
        </p:nvSpPr>
        <p:spPr>
          <a:xfrm>
            <a:off x="2995983" y="5645425"/>
            <a:ext cx="1122792" cy="11243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96;p1">
            <a:extLst>
              <a:ext uri="{FF2B5EF4-FFF2-40B4-BE49-F238E27FC236}">
                <a16:creationId xmlns:a16="http://schemas.microsoft.com/office/drawing/2014/main" id="{AD89EFE1-C407-A962-CED9-93BD1BF051B2}"/>
              </a:ext>
            </a:extLst>
          </p:cNvPr>
          <p:cNvSpPr txBox="1"/>
          <p:nvPr userDrawn="1"/>
        </p:nvSpPr>
        <p:spPr>
          <a:xfrm>
            <a:off x="7226456" y="4352902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" name="Google Shape;97;p1">
            <a:extLst>
              <a:ext uri="{FF2B5EF4-FFF2-40B4-BE49-F238E27FC236}">
                <a16:creationId xmlns:a16="http://schemas.microsoft.com/office/drawing/2014/main" id="{A25CA968-2193-5CB1-49E1-839E0E703C1D}"/>
              </a:ext>
            </a:extLst>
          </p:cNvPr>
          <p:cNvSpPr txBox="1"/>
          <p:nvPr userDrawn="1"/>
        </p:nvSpPr>
        <p:spPr>
          <a:xfrm>
            <a:off x="7226456" y="4613514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" name="Google Shape;98;p1">
            <a:extLst>
              <a:ext uri="{FF2B5EF4-FFF2-40B4-BE49-F238E27FC236}">
                <a16:creationId xmlns:a16="http://schemas.microsoft.com/office/drawing/2014/main" id="{F389E0CB-9D92-1F35-0A04-57B5D1B8683F}"/>
              </a:ext>
            </a:extLst>
          </p:cNvPr>
          <p:cNvSpPr txBox="1"/>
          <p:nvPr userDrawn="1"/>
        </p:nvSpPr>
        <p:spPr>
          <a:xfrm>
            <a:off x="8316295" y="4352809"/>
            <a:ext cx="355600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Elba Garza</a:t>
            </a:r>
            <a:endParaRPr sz="14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" name="Google Shape;99;p1">
            <a:extLst>
              <a:ext uri="{FF2B5EF4-FFF2-40B4-BE49-F238E27FC236}">
                <a16:creationId xmlns:a16="http://schemas.microsoft.com/office/drawing/2014/main" id="{F8DABAC0-198D-B3E7-8B7E-1F890F544083}"/>
              </a:ext>
            </a:extLst>
          </p:cNvPr>
          <p:cNvSpPr txBox="1"/>
          <p:nvPr userDrawn="1"/>
        </p:nvSpPr>
        <p:spPr>
          <a:xfrm>
            <a:off x="8275471" y="4634456"/>
            <a:ext cx="3737319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Sreshta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William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Arjun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Rohan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Saachi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Ava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Merav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Vrinda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Shreya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Wesley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Isis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Medha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Naomi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David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Sushma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Rio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Nicolae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Katharine</a:t>
            </a:r>
            <a:endParaRPr sz="1000" kern="0" dirty="0">
              <a:solidFill>
                <a:srgbClr val="53535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" name="Google Shape;95;p1">
            <a:extLst>
              <a:ext uri="{FF2B5EF4-FFF2-40B4-BE49-F238E27FC236}">
                <a16:creationId xmlns:a16="http://schemas.microsoft.com/office/drawing/2014/main" id="{CE609A4E-9C11-6C95-F845-C13380E1AE43}"/>
              </a:ext>
            </a:extLst>
          </p:cNvPr>
          <p:cNvSpPr txBox="1"/>
          <p:nvPr userDrawn="1"/>
        </p:nvSpPr>
        <p:spPr>
          <a:xfrm>
            <a:off x="7522814" y="3769425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122 25au Lecture Tunes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 🪩</a:t>
            </a:r>
            <a:endParaRPr dirty="0">
              <a:solidFill>
                <a:srgbClr val="0563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98494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13: OOP</a:t>
            </a:r>
          </a:p>
          <a:p>
            <a:pPr algn="ctr"/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EF85DA-97EC-B98D-355C-3573A1FAEDC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9D75B0-CC99-5121-BEEE-FB932FDB88A3}"/>
              </a:ext>
            </a:extLst>
          </p:cNvPr>
          <p:cNvSpPr txBox="1"/>
          <p:nvPr userDrawn="1"/>
        </p:nvSpPr>
        <p:spPr>
          <a:xfrm>
            <a:off x="8369161" y="10264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Autumn 2025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30BEF2-8E44-7374-4136-F174ABECB2B3}"/>
              </a:ext>
            </a:extLst>
          </p:cNvPr>
          <p:cNvSpPr txBox="1"/>
          <p:nvPr userDrawn="1"/>
        </p:nvSpPr>
        <p:spPr>
          <a:xfrm>
            <a:off x="10539812" y="15965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sli.do</a:t>
            </a:r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 #cse122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mojipedia.org/hot-beverag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Advanced OOP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258050" y="1818150"/>
            <a:ext cx="47453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Slido</a:t>
            </a:r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vote &amp; chat with your neighbors:</a:t>
            </a:r>
          </a:p>
          <a:p>
            <a:pPr algn="ctr"/>
            <a:endParaRPr lang="en-US" sz="22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your favorite warm drink? </a:t>
            </a:r>
            <a:r>
              <a:rPr lang="en-US" sz="2400" b="0" i="0" strike="noStrike" dirty="0">
                <a:solidFill>
                  <a:srgbClr val="681DA8"/>
                </a:solidFill>
                <a:effectLst/>
                <a:latin typeface="Google Sans"/>
              </a:rPr>
              <a:t>☕</a:t>
            </a:r>
            <a:endParaRPr lang="en-US" sz="2400" b="0" i="0" strike="noStrike" dirty="0">
              <a:solidFill>
                <a:srgbClr val="681DA8"/>
              </a:solidFill>
              <a:effectLst/>
              <a:latin typeface="Google Sans"/>
              <a:hlinkClick r:id="rId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66DEC4-0EC0-9533-79A4-DDE0C479F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197" y="5644936"/>
            <a:ext cx="1119740" cy="111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Point’s equals()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267F99"/>
                </a:solidFill>
                <a:latin typeface="Consolas" panose="020B0609020204030204" pitchFamily="49" charset="0"/>
              </a:rPr>
              <a:t>boolean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95E26"/>
                </a:solidFill>
                <a:latin typeface="Consolas" panose="020B0609020204030204" pitchFamily="49" charset="0"/>
              </a:rPr>
              <a:t>equals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Object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o)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== o)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}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else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(o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instanceof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Point)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other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(Point) o;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&amp;&amp;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}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else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5" name="Picture 4" descr="Slack message from Hunter saying &quot;I also think it would be good to highlight the fact that every Java programmer and their mother just copies (or has memorized) that equals method template and the &quot;real work&quot; is filling in the middle case&quot;">
            <a:extLst>
              <a:ext uri="{FF2B5EF4-FFF2-40B4-BE49-F238E27FC236}">
                <a16:creationId xmlns:a16="http://schemas.microsoft.com/office/drawing/2014/main" id="{C2C95D9E-DDFE-4842-8DE3-EA62E01D5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00" y="1410412"/>
            <a:ext cx="9984543" cy="449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15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there…</a:t>
            </a:r>
          </a:p>
        </p:txBody>
      </p:sp>
      <p:sp>
        <p:nvSpPr>
          <p:cNvPr id="6" name="Bevel 5">
            <a:extLst>
              <a:ext uri="{FF2B5EF4-FFF2-40B4-BE49-F238E27FC236}">
                <a16:creationId xmlns:a16="http://schemas.microsoft.com/office/drawing/2014/main" id="{E98FA9C9-FBF6-4EEE-BEF9-9C1FB1322C5E}"/>
              </a:ext>
            </a:extLst>
          </p:cNvPr>
          <p:cNvSpPr/>
          <p:nvPr/>
        </p:nvSpPr>
        <p:spPr>
          <a:xfrm>
            <a:off x="1499507" y="1219200"/>
            <a:ext cx="9192986" cy="4947557"/>
          </a:xfrm>
          <a:prstGeom prst="bevel">
            <a:avLst/>
          </a:prstGeom>
          <a:solidFill>
            <a:srgbClr val="EBD6F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This is actually </a:t>
            </a:r>
            <a:r>
              <a:rPr lang="en-US" sz="3200" b="1" dirty="0">
                <a:solidFill>
                  <a:schemeClr val="tx1"/>
                </a:solidFill>
              </a:rPr>
              <a:t>still an imperfect implementation</a:t>
            </a:r>
            <a:r>
              <a:rPr lang="en-US" sz="3200" dirty="0">
                <a:solidFill>
                  <a:schemeClr val="tx1"/>
                </a:solidFill>
              </a:rPr>
              <a:t> because we would also need to write a </a:t>
            </a:r>
            <a:r>
              <a:rPr lang="en-US" sz="3200" dirty="0" err="1">
                <a:solidFill>
                  <a:schemeClr val="tx1"/>
                </a:solidFill>
                <a:latin typeface="Consolas" panose="020B0609020204030204" pitchFamily="49" charset="0"/>
              </a:rPr>
              <a:t>hashCode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  <a:r>
              <a:rPr lang="en-US" sz="3200" dirty="0">
                <a:solidFill>
                  <a:schemeClr val="tx1"/>
                </a:solidFill>
              </a:rPr>
              <a:t> method for our object to work with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</a:rPr>
              <a:t>HashSet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</a:rPr>
              <a:t>HashMap</a:t>
            </a:r>
            <a:r>
              <a:rPr lang="en-US" sz="3200" dirty="0">
                <a:solidFill>
                  <a:schemeClr val="tx1"/>
                </a:solidFill>
              </a:rPr>
              <a:t>, etc. but more to come on that in CSE 331 and beyond </a:t>
            </a:r>
            <a:r>
              <a:rPr lang="en-US" sz="3200" dirty="0">
                <a:solidFill>
                  <a:schemeClr val="tx1"/>
                </a:solidFill>
                <a:sym typeface="Wingdings" panose="05000000000000000000" pitchFamily="2" charset="2"/>
              </a:rPr>
              <a:t>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844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 (cont.)</a:t>
            </a:r>
          </a:p>
          <a:p>
            <a:pPr>
              <a:spcAft>
                <a:spcPts val="1200"/>
              </a:spcAft>
            </a:pPr>
            <a:r>
              <a:rPr lang="en-US" dirty="0"/>
              <a:t>Equals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Bigger 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For next quarter…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537141" y="346536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41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Write a </a:t>
            </a:r>
            <a:r>
              <a:rPr lang="en-US" sz="3600" dirty="0">
                <a:latin typeface="Consolas" panose="020B0609020204030204" pitchFamily="49" charset="0"/>
              </a:rPr>
              <a:t>Student</a:t>
            </a:r>
            <a:r>
              <a:rPr lang="en-US" sz="3600" dirty="0"/>
              <a:t> class that you can construct by saying: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>
                <a:latin typeface="Consolas" panose="020B0609020204030204" pitchFamily="49" charset="0"/>
              </a:rPr>
              <a:t>      new Student(1234567, "</a:t>
            </a:r>
            <a:r>
              <a:rPr lang="en-US" sz="3600" dirty="0" err="1">
                <a:latin typeface="Consolas" panose="020B0609020204030204" pitchFamily="49" charset="0"/>
              </a:rPr>
              <a:t>Cornbear</a:t>
            </a:r>
            <a:r>
              <a:rPr lang="en-US" sz="3600" dirty="0">
                <a:latin typeface="Consolas" panose="020B0609020204030204" pitchFamily="49" charset="0"/>
              </a:rPr>
              <a:t>")</a:t>
            </a:r>
            <a:r>
              <a:rPr lang="en-US" sz="3600" dirty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where the first parameter is their student number and the second parameter is their name. Your </a:t>
            </a:r>
            <a:r>
              <a:rPr lang="en-US" sz="3600" dirty="0">
                <a:latin typeface="Consolas" panose="020B0609020204030204" pitchFamily="49" charset="0"/>
              </a:rPr>
              <a:t>Student</a:t>
            </a:r>
            <a:r>
              <a:rPr lang="en-US" sz="3600" dirty="0"/>
              <a:t> class should also implement the following methods: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600" dirty="0"/>
          </a:p>
          <a:p>
            <a:pPr>
              <a:lnSpc>
                <a:spcPct val="120000"/>
              </a:lnSpc>
            </a:pPr>
            <a:r>
              <a:rPr lang="en-US" sz="3600" dirty="0" err="1">
                <a:latin typeface="Consolas" panose="020B0609020204030204" pitchFamily="49" charset="0"/>
              </a:rPr>
              <a:t>getName</a:t>
            </a:r>
            <a:r>
              <a:rPr lang="en-US" sz="3600" dirty="0">
                <a:latin typeface="Consolas" panose="020B0609020204030204" pitchFamily="49" charset="0"/>
              </a:rPr>
              <a:t>() </a:t>
            </a:r>
            <a:r>
              <a:rPr lang="en-US" sz="3600" dirty="0"/>
              <a:t>returns the student's name</a:t>
            </a:r>
          </a:p>
          <a:p>
            <a:pPr>
              <a:lnSpc>
                <a:spcPct val="120000"/>
              </a:lnSpc>
            </a:pPr>
            <a:r>
              <a:rPr lang="en-US" sz="3600" dirty="0" err="1">
                <a:latin typeface="Consolas" panose="020B0609020204030204" pitchFamily="49" charset="0"/>
              </a:rPr>
              <a:t>getStudentNumber</a:t>
            </a:r>
            <a:r>
              <a:rPr lang="en-US" sz="3600" dirty="0">
                <a:latin typeface="Consolas" panose="020B0609020204030204" pitchFamily="49" charset="0"/>
              </a:rPr>
              <a:t>() </a:t>
            </a:r>
            <a:r>
              <a:rPr lang="en-US" sz="3600" dirty="0"/>
              <a:t>returns the student's number</a:t>
            </a:r>
          </a:p>
          <a:p>
            <a:pPr>
              <a:lnSpc>
                <a:spcPct val="120000"/>
              </a:lnSpc>
            </a:pPr>
            <a:r>
              <a:rPr lang="en-US" sz="3600" dirty="0" err="1">
                <a:latin typeface="Consolas" panose="020B0609020204030204" pitchFamily="49" charset="0"/>
              </a:rPr>
              <a:t>setName</a:t>
            </a:r>
            <a:r>
              <a:rPr lang="en-US" sz="3600" dirty="0">
                <a:latin typeface="Consolas" panose="020B0609020204030204" pitchFamily="49" charset="0"/>
              </a:rPr>
              <a:t>(String </a:t>
            </a:r>
            <a:r>
              <a:rPr lang="en-US" sz="3600" dirty="0" err="1">
                <a:latin typeface="Consolas" panose="020B0609020204030204" pitchFamily="49" charset="0"/>
              </a:rPr>
              <a:t>newName</a:t>
            </a:r>
            <a:r>
              <a:rPr lang="en-US" sz="3600" dirty="0">
                <a:latin typeface="Consolas" panose="020B0609020204030204" pitchFamily="49" charset="0"/>
              </a:rPr>
              <a:t>) </a:t>
            </a:r>
            <a:r>
              <a:rPr lang="en-US" sz="3600" dirty="0"/>
              <a:t>sets the student’s name to the given </a:t>
            </a:r>
            <a:r>
              <a:rPr lang="en-US" sz="3600" dirty="0">
                <a:latin typeface="Consolas" panose="020B0609020204030204" pitchFamily="49" charset="0"/>
              </a:rPr>
              <a:t>newname</a:t>
            </a:r>
          </a:p>
          <a:p>
            <a:pPr>
              <a:lnSpc>
                <a:spcPct val="120000"/>
              </a:lnSpc>
            </a:pPr>
            <a:r>
              <a:rPr lang="en-US" sz="3600" dirty="0" err="1">
                <a:latin typeface="Consolas" panose="020B0609020204030204" pitchFamily="49" charset="0"/>
              </a:rPr>
              <a:t>toString</a:t>
            </a:r>
            <a:r>
              <a:rPr lang="en-US" sz="3600" dirty="0">
                <a:latin typeface="Consolas" panose="020B0609020204030204" pitchFamily="49" charset="0"/>
              </a:rPr>
              <a:t>() </a:t>
            </a:r>
            <a:r>
              <a:rPr lang="en-US" sz="3600" dirty="0"/>
              <a:t>returns a </a:t>
            </a:r>
            <a:r>
              <a:rPr lang="en-US" sz="3600" dirty="0">
                <a:latin typeface="Consolas" panose="020B0609020204030204" pitchFamily="49" charset="0"/>
              </a:rPr>
              <a:t>String</a:t>
            </a:r>
            <a:r>
              <a:rPr lang="en-US" sz="3600" dirty="0"/>
              <a:t> representation of the student formatted as </a:t>
            </a:r>
            <a:r>
              <a:rPr lang="en-US" sz="3600" dirty="0">
                <a:latin typeface="Consolas" panose="020B0609020204030204" pitchFamily="49" charset="0"/>
              </a:rPr>
              <a:t>"name (</a:t>
            </a:r>
            <a:r>
              <a:rPr lang="en-US" sz="3600" dirty="0" err="1">
                <a:latin typeface="Consolas" panose="020B0609020204030204" pitchFamily="49" charset="0"/>
              </a:rPr>
              <a:t>studentNumber</a:t>
            </a:r>
            <a:r>
              <a:rPr lang="en-US" sz="3600" dirty="0">
                <a:latin typeface="Consolas" panose="020B0609020204030204" pitchFamily="49" charset="0"/>
              </a:rPr>
              <a:t>)"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latin typeface="Consolas" panose="020B0609020204030204" pitchFamily="49" charset="0"/>
              </a:rPr>
              <a:t>equals(Object other)</a:t>
            </a:r>
            <a:r>
              <a:rPr lang="en-US" sz="3600" dirty="0"/>
              <a:t> that returns </a:t>
            </a:r>
            <a:r>
              <a:rPr lang="en-US" sz="3600" dirty="0">
                <a:latin typeface="Consolas" panose="020B0609020204030204" pitchFamily="49" charset="0"/>
              </a:rPr>
              <a:t>true</a:t>
            </a:r>
            <a:r>
              <a:rPr lang="en-US" sz="3600" dirty="0"/>
              <a:t> if the given parameter is considered equal to this object</a:t>
            </a:r>
          </a:p>
        </p:txBody>
      </p:sp>
    </p:spTree>
    <p:extLst>
      <p:ext uri="{BB962C8B-B14F-4D97-AF65-F5344CB8AC3E}">
        <p14:creationId xmlns:p14="http://schemas.microsoft.com/office/powerpoint/2010/main" val="560932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15989"/>
            <a:ext cx="11217677" cy="51623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What if we added a field to the Student class: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>
                <a:latin typeface="Consolas" panose="020B0609020204030204" pitchFamily="49" charset="0"/>
              </a:rPr>
              <a:t>   </a:t>
            </a:r>
            <a:r>
              <a:rPr lang="en-US" sz="3200" dirty="0">
                <a:latin typeface="Consolas" panose="020B0609020204030204" pitchFamily="49" charset="0"/>
              </a:rPr>
              <a:t>private </a:t>
            </a:r>
            <a:r>
              <a:rPr lang="en-US" sz="3200" dirty="0" err="1">
                <a:latin typeface="Consolas" panose="020B0609020204030204" pitchFamily="49" charset="0"/>
              </a:rPr>
              <a:t>boolean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latin typeface="Consolas" panose="020B0609020204030204" pitchFamily="49" charset="0"/>
              </a:rPr>
              <a:t>isLocalStudent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Yikes—You are the </a:t>
            </a:r>
            <a:r>
              <a:rPr lang="en-US" sz="3600" b="1" dirty="0"/>
              <a:t>designer</a:t>
            </a:r>
            <a:r>
              <a:rPr lang="en-US" sz="3600" dirty="0"/>
              <a:t> now. Think carefully about what assumptions you are making! </a:t>
            </a:r>
            <a:endParaRPr lang="en-US" sz="3600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8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3500" dirty="0"/>
              <a:t>Also…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500" dirty="0"/>
              <a:t>Why </a:t>
            </a:r>
            <a:r>
              <a:rPr lang="en-US" sz="3500" u="sng" dirty="0"/>
              <a:t>shouldn’t</a:t>
            </a:r>
            <a:r>
              <a:rPr lang="en-US" sz="3500" dirty="0"/>
              <a:t> we include a </a:t>
            </a:r>
            <a:r>
              <a:rPr lang="en-US" sz="3500" dirty="0" err="1">
                <a:latin typeface="Consolas" panose="020B0609020204030204" pitchFamily="49" charset="0"/>
              </a:rPr>
              <a:t>setStudentNumber</a:t>
            </a:r>
            <a:r>
              <a:rPr lang="en-US" sz="3500" dirty="0"/>
              <a:t> method? </a:t>
            </a:r>
          </a:p>
        </p:txBody>
      </p:sp>
    </p:spTree>
    <p:extLst>
      <p:ext uri="{BB962C8B-B14F-4D97-AF65-F5344CB8AC3E}">
        <p14:creationId xmlns:p14="http://schemas.microsoft.com/office/powerpoint/2010/main" val="109980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Course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0881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Write a Course class that represents a course at UW. Implement the following methods and constructors: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u="sng" dirty="0"/>
              <a:t>Constructors</a:t>
            </a:r>
          </a:p>
          <a:p>
            <a:pPr>
              <a:lnSpc>
                <a:spcPct val="120000"/>
              </a:lnSpc>
            </a:pPr>
            <a:r>
              <a:rPr lang="en-US" sz="3600" dirty="0"/>
              <a:t>Write a constructor so that you can construct a Course by saying </a:t>
            </a:r>
            <a:r>
              <a:rPr lang="en-US" sz="3600" dirty="0">
                <a:latin typeface="Consolas" panose="020B0609020204030204" pitchFamily="49" charset="0"/>
              </a:rPr>
              <a:t>new Course(23213, "CSE 122", 4)</a:t>
            </a:r>
            <a:r>
              <a:rPr lang="en-US" sz="3600" dirty="0"/>
              <a:t> where the first parameter is the course's SLN, the second parameter is the code for the course, and the third parameter is the number of credits. </a:t>
            </a:r>
          </a:p>
          <a:p>
            <a:pPr>
              <a:lnSpc>
                <a:spcPct val="120000"/>
              </a:lnSpc>
            </a:pPr>
            <a:r>
              <a:rPr lang="en-US" sz="3600" dirty="0"/>
              <a:t>Write another constructor so that you can construct a Course by saying </a:t>
            </a:r>
            <a:r>
              <a:rPr lang="en-US" sz="3600" dirty="0">
                <a:latin typeface="Consolas" panose="020B0609020204030204" pitchFamily="49" charset="0"/>
              </a:rPr>
              <a:t>new Course(23239, "CSE 122", 4, enrollment)</a:t>
            </a:r>
            <a:r>
              <a:rPr lang="en-US" sz="3600" dirty="0"/>
              <a:t> where the first parameter is the course's SLN, the second parameter is the code for the course, the third parameter is the number of credits, and the fourth parameter is a </a:t>
            </a:r>
            <a:r>
              <a:rPr lang="en-US" sz="3600" dirty="0">
                <a:latin typeface="Consolas" panose="020B0609020204030204" pitchFamily="49" charset="0"/>
              </a:rPr>
              <a:t>Student[] </a:t>
            </a:r>
            <a:r>
              <a:rPr lang="en-US" sz="3600" dirty="0"/>
              <a:t>containing a </a:t>
            </a:r>
            <a:r>
              <a:rPr lang="en-US" sz="3600" dirty="0">
                <a:latin typeface="Consolas" panose="020B0609020204030204" pitchFamily="49" charset="0"/>
              </a:rPr>
              <a:t>Student</a:t>
            </a:r>
            <a:r>
              <a:rPr lang="en-US" sz="3600" dirty="0"/>
              <a:t> for each student enrolled in the course. </a:t>
            </a:r>
          </a:p>
        </p:txBody>
      </p:sp>
    </p:spTree>
    <p:extLst>
      <p:ext uri="{BB962C8B-B14F-4D97-AF65-F5344CB8AC3E}">
        <p14:creationId xmlns:p14="http://schemas.microsoft.com/office/powerpoint/2010/main" val="3768714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Course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u="sng" dirty="0"/>
              <a:t>Instance Methods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Consolas" panose="020B0609020204030204" pitchFamily="49" charset="0"/>
              </a:rPr>
              <a:t>getSLN</a:t>
            </a:r>
            <a:r>
              <a:rPr lang="en-US" sz="2400" dirty="0">
                <a:latin typeface="Consolas" panose="020B0609020204030204" pitchFamily="49" charset="0"/>
              </a:rPr>
              <a:t>() </a:t>
            </a:r>
            <a:r>
              <a:rPr lang="en-US" sz="2400" dirty="0"/>
              <a:t>returns the course's SLN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Consolas" panose="020B0609020204030204" pitchFamily="49" charset="0"/>
              </a:rPr>
              <a:t>getCourseCode</a:t>
            </a:r>
            <a:r>
              <a:rPr lang="en-US" sz="2400" dirty="0">
                <a:latin typeface="Consolas" panose="020B0609020204030204" pitchFamily="49" charset="0"/>
              </a:rPr>
              <a:t>() </a:t>
            </a:r>
            <a:r>
              <a:rPr lang="en-US" sz="2400" dirty="0"/>
              <a:t>returns the course's code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Consolas" panose="020B0609020204030204" pitchFamily="49" charset="0"/>
              </a:rPr>
              <a:t>getCredits</a:t>
            </a:r>
            <a:r>
              <a:rPr lang="en-US" sz="2400" dirty="0">
                <a:latin typeface="Consolas" panose="020B0609020204030204" pitchFamily="49" charset="0"/>
              </a:rPr>
              <a:t>() </a:t>
            </a:r>
            <a:r>
              <a:rPr lang="en-US" sz="2400" dirty="0"/>
              <a:t>returns the number of credits for the course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Consolas" panose="020B0609020204030204" pitchFamily="49" charset="0"/>
              </a:rPr>
              <a:t>getRoster</a:t>
            </a:r>
            <a:r>
              <a:rPr lang="en-US" sz="2400" dirty="0">
                <a:latin typeface="Consolas" panose="020B0609020204030204" pitchFamily="49" charset="0"/>
              </a:rPr>
              <a:t>() </a:t>
            </a:r>
            <a:r>
              <a:rPr lang="en-US" sz="2400" dirty="0"/>
              <a:t>returns a copy of the course's roster </a:t>
            </a:r>
          </a:p>
        </p:txBody>
      </p:sp>
    </p:spTree>
    <p:extLst>
      <p:ext uri="{BB962C8B-B14F-4D97-AF65-F5344CB8AC3E}">
        <p14:creationId xmlns:p14="http://schemas.microsoft.com/office/powerpoint/2010/main" val="4158265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Course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u="sng" dirty="0"/>
              <a:t>Instance Methods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Consolas" panose="020B0609020204030204" pitchFamily="49" charset="0"/>
              </a:rPr>
              <a:t>updateRoster</a:t>
            </a:r>
            <a:r>
              <a:rPr lang="en-US" sz="2400" dirty="0">
                <a:latin typeface="Consolas" panose="020B0609020204030204" pitchFamily="49" charset="0"/>
              </a:rPr>
              <a:t>(Student[] students) </a:t>
            </a:r>
            <a:r>
              <a:rPr lang="en-US" sz="2400" dirty="0"/>
              <a:t>replaces the current roster with the content of the given students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Consolas" panose="020B0609020204030204" pitchFamily="49" charset="0"/>
              </a:rPr>
              <a:t>addStudent</a:t>
            </a:r>
            <a:r>
              <a:rPr lang="en-US" sz="2400" dirty="0">
                <a:latin typeface="Consolas" panose="020B0609020204030204" pitchFamily="49" charset="0"/>
              </a:rPr>
              <a:t>(Student s) </a:t>
            </a:r>
            <a:r>
              <a:rPr lang="en-US" sz="2400" dirty="0"/>
              <a:t>adds the given student to the roster if they are not already on it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Consolas" panose="020B0609020204030204" pitchFamily="49" charset="0"/>
              </a:rPr>
              <a:t>dropStudent</a:t>
            </a:r>
            <a:r>
              <a:rPr lang="en-US" sz="2400" dirty="0">
                <a:latin typeface="Consolas" panose="020B0609020204030204" pitchFamily="49" charset="0"/>
              </a:rPr>
              <a:t>(Student s) </a:t>
            </a:r>
            <a:r>
              <a:rPr lang="en-US" sz="2400" dirty="0"/>
              <a:t>removes the given student from the roster if they are on it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Consolas" panose="020B0609020204030204" pitchFamily="49" charset="0"/>
              </a:rPr>
              <a:t>checkStudentEnrolled</a:t>
            </a:r>
            <a:r>
              <a:rPr lang="en-US" sz="2400" dirty="0">
                <a:latin typeface="Consolas" panose="020B0609020204030204" pitchFamily="49" charset="0"/>
              </a:rPr>
              <a:t>(Student s) </a:t>
            </a:r>
            <a:r>
              <a:rPr lang="en-US" sz="2400" dirty="0"/>
              <a:t>returns true if the given student is on the current roster, and false otherwise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2360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 (cont.)</a:t>
            </a:r>
          </a:p>
          <a:p>
            <a:pPr>
              <a:spcAft>
                <a:spcPts val="1200"/>
              </a:spcAft>
            </a:pPr>
            <a:r>
              <a:rPr lang="en-US" dirty="0"/>
              <a:t>Equals</a:t>
            </a:r>
          </a:p>
          <a:p>
            <a:pPr>
              <a:spcAft>
                <a:spcPts val="1200"/>
              </a:spcAft>
            </a:pPr>
            <a:r>
              <a:rPr lang="en-US" dirty="0"/>
              <a:t>Bigger Example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For next quarter…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890928" y="412054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71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7E3B3-CF62-7144-B9DE-DD22CD836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want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A2982-7D08-6D40-90F5-23778E171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238411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Learn more about programming techniques</a:t>
            </a:r>
          </a:p>
          <a:p>
            <a:pPr lvl="1"/>
            <a:r>
              <a:rPr lang="en-US" dirty="0"/>
              <a:t>Recursion! </a:t>
            </a:r>
          </a:p>
          <a:p>
            <a:r>
              <a:rPr lang="en-US" dirty="0"/>
              <a:t>Learn about even more fundamental data structures! </a:t>
            </a:r>
          </a:p>
          <a:p>
            <a:pPr lvl="1"/>
            <a:r>
              <a:rPr lang="en-US" dirty="0"/>
              <a:t>And implement </a:t>
            </a:r>
            <a:r>
              <a:rPr lang="en-US" u="sng" dirty="0"/>
              <a:t>your own</a:t>
            </a:r>
            <a:r>
              <a:rPr lang="en-US" dirty="0"/>
              <a:t> data structures</a:t>
            </a:r>
          </a:p>
          <a:p>
            <a:r>
              <a:rPr lang="en-US" dirty="0"/>
              <a:t>Gain a stronger understanding of efficiency</a:t>
            </a:r>
          </a:p>
          <a:p>
            <a:r>
              <a:rPr lang="en-US" dirty="0"/>
              <a:t>Pursue a software-intensive major and/or career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5BACC4-69FC-AE47-9EAA-28FFA94E634B}"/>
              </a:ext>
            </a:extLst>
          </p:cNvPr>
          <p:cNvSpPr txBox="1">
            <a:spLocks/>
          </p:cNvSpPr>
          <p:nvPr/>
        </p:nvSpPr>
        <p:spPr>
          <a:xfrm>
            <a:off x="838200" y="3755720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Consider taking…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078782-0517-7640-9656-2B2BCBF807B7}"/>
              </a:ext>
            </a:extLst>
          </p:cNvPr>
          <p:cNvSpPr txBox="1">
            <a:spLocks/>
          </p:cNvSpPr>
          <p:nvPr/>
        </p:nvSpPr>
        <p:spPr>
          <a:xfrm>
            <a:off x="836112" y="5853194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CSE 123 offered 26wi (</a:t>
            </a:r>
            <a:r>
              <a:rPr lang="en-US" dirty="0" err="1"/>
              <a:t>Wortzman</a:t>
            </a:r>
            <a:r>
              <a:rPr lang="en-US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7A6814-191E-E145-9436-1CED7D8FEC63}"/>
              </a:ext>
            </a:extLst>
          </p:cNvPr>
          <p:cNvSpPr txBox="1"/>
          <p:nvPr/>
        </p:nvSpPr>
        <p:spPr>
          <a:xfrm>
            <a:off x="1285408" y="4793638"/>
            <a:ext cx="9658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CSE 163 and courses in the Data Science Minor &amp; Option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867A6B-2B08-B94B-A53A-D1E529508077}"/>
              </a:ext>
            </a:extLst>
          </p:cNvPr>
          <p:cNvSpPr/>
          <p:nvPr/>
        </p:nvSpPr>
        <p:spPr>
          <a:xfrm>
            <a:off x="951977" y="4635089"/>
            <a:ext cx="9786275" cy="9018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49289C-27EC-6B49-81ED-0BD06D9A3AB3}"/>
              </a:ext>
            </a:extLst>
          </p:cNvPr>
          <p:cNvSpPr txBox="1"/>
          <p:nvPr/>
        </p:nvSpPr>
        <p:spPr>
          <a:xfrm>
            <a:off x="1428695" y="4776659"/>
            <a:ext cx="1515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CSE 123</a:t>
            </a:r>
            <a:endParaRPr lang="en-US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7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 (cont.)</a:t>
            </a:r>
          </a:p>
          <a:p>
            <a:pPr>
              <a:spcAft>
                <a:spcPts val="1200"/>
              </a:spcAft>
            </a:pPr>
            <a:r>
              <a:rPr lang="en-US" dirty="0"/>
              <a:t>Equals</a:t>
            </a:r>
          </a:p>
          <a:p>
            <a:pPr>
              <a:spcAft>
                <a:spcPts val="1200"/>
              </a:spcAft>
            </a:pPr>
            <a:r>
              <a:rPr lang="en-US" dirty="0"/>
              <a:t>Bigger 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For next quarter…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7E3B3-CF62-7144-B9DE-DD22CD836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want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A2982-7D08-6D40-90F5-23778E171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238411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 something with data science</a:t>
            </a:r>
          </a:p>
          <a:p>
            <a:pPr lvl="1"/>
            <a:r>
              <a:rPr lang="en-US" dirty="0"/>
              <a:t>The world is run on decisions made from data. Data science requires processing large amounts of data collected to help people make decisions.</a:t>
            </a:r>
          </a:p>
          <a:p>
            <a:r>
              <a:rPr lang="en-US" dirty="0"/>
              <a:t>Learn the programming concepts, libraries, and tools that make up the modern data science ecosystem.</a:t>
            </a:r>
          </a:p>
          <a:p>
            <a:pPr lvl="1"/>
            <a:r>
              <a:rPr lang="en-US" dirty="0"/>
              <a:t>Data programming = The programming that supports data science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5BACC4-69FC-AE47-9EAA-28FFA94E634B}"/>
              </a:ext>
            </a:extLst>
          </p:cNvPr>
          <p:cNvSpPr txBox="1">
            <a:spLocks/>
          </p:cNvSpPr>
          <p:nvPr/>
        </p:nvSpPr>
        <p:spPr>
          <a:xfrm>
            <a:off x="838200" y="3755720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Consider taking…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078782-0517-7640-9656-2B2BCBF807B7}"/>
              </a:ext>
            </a:extLst>
          </p:cNvPr>
          <p:cNvSpPr txBox="1">
            <a:spLocks/>
          </p:cNvSpPr>
          <p:nvPr/>
        </p:nvSpPr>
        <p:spPr>
          <a:xfrm>
            <a:off x="836112" y="5853194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CSE 163 offered 26wi (Choi)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7A6814-191E-E145-9436-1CED7D8FEC63}"/>
              </a:ext>
            </a:extLst>
          </p:cNvPr>
          <p:cNvSpPr txBox="1"/>
          <p:nvPr/>
        </p:nvSpPr>
        <p:spPr>
          <a:xfrm>
            <a:off x="1285408" y="4793638"/>
            <a:ext cx="9658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CSE 163 and courses in the Data Science Minor &amp; Option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867A6B-2B08-B94B-A53A-D1E529508077}"/>
              </a:ext>
            </a:extLst>
          </p:cNvPr>
          <p:cNvSpPr/>
          <p:nvPr/>
        </p:nvSpPr>
        <p:spPr>
          <a:xfrm>
            <a:off x="951977" y="4635089"/>
            <a:ext cx="9786275" cy="9018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49289C-27EC-6B49-81ED-0BD06D9A3AB3}"/>
              </a:ext>
            </a:extLst>
          </p:cNvPr>
          <p:cNvSpPr txBox="1"/>
          <p:nvPr/>
        </p:nvSpPr>
        <p:spPr>
          <a:xfrm>
            <a:off x="1428695" y="4776659"/>
            <a:ext cx="9354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CSE 163 </a:t>
            </a:r>
            <a:r>
              <a:rPr lang="en-US" sz="2700" b="1" dirty="0">
                <a:solidFill>
                  <a:schemeClr val="bg1"/>
                </a:solidFill>
              </a:rPr>
              <a:t>and other courses in the Data Science Minor &amp; Option</a:t>
            </a:r>
          </a:p>
        </p:txBody>
      </p:sp>
    </p:spTree>
    <p:extLst>
      <p:ext uri="{BB962C8B-B14F-4D97-AF65-F5344CB8AC3E}">
        <p14:creationId xmlns:p14="http://schemas.microsoft.com/office/powerpoint/2010/main" val="354937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7E3B3-CF62-7144-B9DE-DD22CD836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want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A2982-7D08-6D40-90F5-23778E171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2384119"/>
          </a:xfrm>
        </p:spPr>
        <p:txBody>
          <a:bodyPr>
            <a:normAutofit/>
          </a:bodyPr>
          <a:lstStyle/>
          <a:p>
            <a:r>
              <a:rPr lang="en-US" dirty="0"/>
              <a:t>Build a website or web app</a:t>
            </a:r>
          </a:p>
          <a:p>
            <a:pPr lvl="1"/>
            <a:r>
              <a:rPr lang="en-US" dirty="0"/>
              <a:t>Either the frontend (what visitors see in their browser) or the backend (what runs on the server to compute data)</a:t>
            </a:r>
          </a:p>
          <a:p>
            <a:r>
              <a:rPr lang="en-US" dirty="0"/>
              <a:t>Learn the fundamentals of a number of web technologies that make it easier for you to learn more on your own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5BACC4-69FC-AE47-9EAA-28FFA94E634B}"/>
              </a:ext>
            </a:extLst>
          </p:cNvPr>
          <p:cNvSpPr txBox="1">
            <a:spLocks/>
          </p:cNvSpPr>
          <p:nvPr/>
        </p:nvSpPr>
        <p:spPr>
          <a:xfrm>
            <a:off x="838200" y="3755720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Consider taking…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078782-0517-7640-9656-2B2BCBF807B7}"/>
              </a:ext>
            </a:extLst>
          </p:cNvPr>
          <p:cNvSpPr txBox="1">
            <a:spLocks/>
          </p:cNvSpPr>
          <p:nvPr/>
        </p:nvSpPr>
        <p:spPr>
          <a:xfrm>
            <a:off x="836112" y="5853194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 clue, </a:t>
            </a:r>
            <a:r>
              <a:rPr lang="en-US" dirty="0" err="1"/>
              <a:t>ngl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950A30-809C-684C-8557-6E2EE888CC2D}"/>
              </a:ext>
            </a:extLst>
          </p:cNvPr>
          <p:cNvSpPr/>
          <p:nvPr/>
        </p:nvSpPr>
        <p:spPr>
          <a:xfrm>
            <a:off x="951977" y="4635089"/>
            <a:ext cx="9786275" cy="9018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7A6814-191E-E145-9436-1CED7D8FEC63}"/>
              </a:ext>
            </a:extLst>
          </p:cNvPr>
          <p:cNvSpPr txBox="1"/>
          <p:nvPr/>
        </p:nvSpPr>
        <p:spPr>
          <a:xfrm>
            <a:off x="1428695" y="4776659"/>
            <a:ext cx="5495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CSE 154, INFO 343, or INFO 344</a:t>
            </a:r>
          </a:p>
        </p:txBody>
      </p:sp>
    </p:spTree>
    <p:extLst>
      <p:ext uri="{BB962C8B-B14F-4D97-AF65-F5344CB8AC3E}">
        <p14:creationId xmlns:p14="http://schemas.microsoft.com/office/powerpoint/2010/main" val="204371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1599"/>
            <a:ext cx="11077576" cy="5591175"/>
          </a:xfrm>
        </p:spPr>
        <p:txBody>
          <a:bodyPr>
            <a:normAutofit/>
          </a:bodyPr>
          <a:lstStyle/>
          <a:p>
            <a:r>
              <a:rPr lang="en-US" sz="3200" dirty="0"/>
              <a:t>Veteran’s Day November 11</a:t>
            </a:r>
            <a:r>
              <a:rPr lang="en-US" sz="3200" baseline="30000" dirty="0"/>
              <a:t>th</a:t>
            </a:r>
            <a:endParaRPr lang="en-US" sz="3200" dirty="0"/>
          </a:p>
          <a:p>
            <a:pPr lvl="1"/>
            <a:r>
              <a:rPr lang="en-US" sz="2800" dirty="0"/>
              <a:t>No section! Nothing can be due! Run! Be free! </a:t>
            </a:r>
          </a:p>
          <a:p>
            <a:r>
              <a:rPr lang="en-US" sz="3200" dirty="0"/>
              <a:t>Creative Project 2 (C2) released!</a:t>
            </a:r>
          </a:p>
          <a:p>
            <a:pPr lvl="1"/>
            <a:r>
              <a:rPr lang="en-US" sz="2800" dirty="0"/>
              <a:t>Focused on OOP</a:t>
            </a:r>
          </a:p>
          <a:p>
            <a:pPr lvl="1"/>
            <a:r>
              <a:rPr lang="en-US" sz="2800" dirty="0"/>
              <a:t>Due November 13</a:t>
            </a:r>
            <a:r>
              <a:rPr lang="en-US" sz="2800" baseline="30000" dirty="0"/>
              <a:t>th</a:t>
            </a:r>
            <a:r>
              <a:rPr lang="en-US" sz="2800" dirty="0"/>
              <a:t> by 11:59pm PT</a:t>
            </a:r>
          </a:p>
          <a:p>
            <a:r>
              <a:rPr lang="en-US" sz="3200" dirty="0"/>
              <a:t>Resubmission Cycle 4 (R4) out</a:t>
            </a:r>
          </a:p>
          <a:p>
            <a:pPr lvl="1"/>
            <a:r>
              <a:rPr lang="en-US" sz="2800" dirty="0"/>
              <a:t>Due Wednesday, November 14</a:t>
            </a:r>
            <a:r>
              <a:rPr lang="en-US" sz="2800" baseline="30000" dirty="0"/>
              <a:t>th</a:t>
            </a:r>
            <a:r>
              <a:rPr lang="en-US" sz="2800" dirty="0"/>
              <a:t> by 11:59pm PT</a:t>
            </a:r>
          </a:p>
          <a:p>
            <a:pPr lvl="1"/>
            <a:r>
              <a:rPr lang="en-US" sz="2800" dirty="0"/>
              <a:t>Eligible Assignments: </a:t>
            </a:r>
            <a:r>
              <a:rPr lang="en-US" sz="2800" b="1" dirty="0">
                <a:solidFill>
                  <a:srgbClr val="EF5777"/>
                </a:solidFill>
              </a:rPr>
              <a:t>C1</a:t>
            </a:r>
            <a:r>
              <a:rPr lang="en-US" sz="2800" dirty="0"/>
              <a:t>, P1, P2</a:t>
            </a:r>
          </a:p>
          <a:p>
            <a:r>
              <a:rPr lang="en-US" sz="3200" dirty="0"/>
              <a:t>Quiz 2 on </a:t>
            </a:r>
            <a:r>
              <a:rPr lang="en-US" sz="3200" b="1" dirty="0"/>
              <a:t>Thursday</a:t>
            </a:r>
            <a:r>
              <a:rPr lang="en-US" sz="3200" dirty="0"/>
              <a:t>, November 20</a:t>
            </a:r>
            <a:r>
              <a:rPr lang="en-US" sz="3200" baseline="30000" dirty="0"/>
              <a:t>th</a:t>
            </a:r>
            <a:r>
              <a:rPr lang="en-US" sz="3200" dirty="0"/>
              <a:t>—coming up fast!</a:t>
            </a:r>
          </a:p>
          <a:p>
            <a:pPr lvl="1"/>
            <a:r>
              <a:rPr lang="en-US" dirty="0"/>
              <a:t>Topics: Nested Collections, Objects, Interfaces</a:t>
            </a:r>
          </a:p>
          <a:p>
            <a:pPr lvl="1"/>
            <a:r>
              <a:rPr lang="en-US" dirty="0"/>
              <a:t>Expect Quiz 1 grades day(s) before Quiz 2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Constructors (cont.)</a:t>
            </a:r>
          </a:p>
          <a:p>
            <a:pPr>
              <a:spcAft>
                <a:spcPts val="1200"/>
              </a:spcAft>
            </a:pPr>
            <a:r>
              <a:rPr lang="en-US" dirty="0"/>
              <a:t>Equals</a:t>
            </a:r>
          </a:p>
          <a:p>
            <a:pPr>
              <a:spcAft>
                <a:spcPts val="1200"/>
              </a:spcAft>
            </a:pPr>
            <a:r>
              <a:rPr lang="en-US" dirty="0"/>
              <a:t>Bigger 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For next quarter…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115173" y="211757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14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initialX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initialY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x =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initialX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y =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initialY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All fields should be initialized in the constructor(s)!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="1" dirty="0"/>
              <a:t>If we write </a:t>
            </a:r>
            <a:r>
              <a:rPr lang="en-US" sz="3600" b="1" u="sng" dirty="0"/>
              <a:t>any</a:t>
            </a:r>
            <a:r>
              <a:rPr lang="en-US" sz="3600" b="1" i="1" dirty="0"/>
              <a:t> </a:t>
            </a:r>
            <a:r>
              <a:rPr lang="en-US" sz="3600" b="1" dirty="0"/>
              <a:t>constructors, Java no longer provides one for us.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9416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/>
              <a:t>this keyword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dirty="0">
                <a:solidFill>
                  <a:schemeClr val="accent3"/>
                </a:solidFill>
                <a:latin typeface="Consolas" panose="020B0609020204030204" pitchFamily="49" charset="0"/>
              </a:rPr>
              <a:t>this</a:t>
            </a:r>
            <a:r>
              <a:rPr lang="en-US" sz="3600" dirty="0"/>
              <a:t> keyword refers to the current object in a method or constructor.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refer to an object’s fields: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>
                <a:latin typeface="Consolas" panose="020B0609020204030204" pitchFamily="49" charset="0"/>
              </a:rPr>
              <a:t>this.x</a:t>
            </a:r>
            <a:r>
              <a:rPr lang="en-US" sz="3600" dirty="0"/>
              <a:t>, </a:t>
            </a:r>
            <a:r>
              <a:rPr lang="en-US" sz="3600" dirty="0" err="1">
                <a:latin typeface="Consolas" panose="020B0609020204030204" pitchFamily="49" charset="0"/>
              </a:rPr>
              <a:t>this.y</a:t>
            </a:r>
            <a:endParaRPr lang="en-US" sz="3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refer to an object’s instance methods: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>
                <a:latin typeface="Consolas" panose="020B0609020204030204" pitchFamily="49" charset="0"/>
              </a:rPr>
              <a:t>this.setX</a:t>
            </a:r>
            <a:r>
              <a:rPr lang="en-US" sz="3600" dirty="0">
                <a:latin typeface="Consolas" panose="020B0609020204030204" pitchFamily="49" charset="0"/>
              </a:rPr>
              <a:t>(</a:t>
            </a:r>
            <a:r>
              <a:rPr lang="en-US" sz="3600" dirty="0" err="1">
                <a:latin typeface="Consolas" panose="020B0609020204030204" pitchFamily="49" charset="0"/>
              </a:rPr>
              <a:t>newX</a:t>
            </a:r>
            <a:r>
              <a:rPr lang="en-US" sz="36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Also, you can use it to call one constructor from another: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>
                <a:latin typeface="Consolas" panose="020B0609020204030204" pitchFamily="49" charset="0"/>
              </a:rPr>
              <a:t>this(0, 0)</a:t>
            </a:r>
          </a:p>
        </p:txBody>
      </p:sp>
    </p:spTree>
    <p:extLst>
      <p:ext uri="{BB962C8B-B14F-4D97-AF65-F5344CB8AC3E}">
        <p14:creationId xmlns:p14="http://schemas.microsoft.com/office/powerpoint/2010/main" val="581625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 (cont.)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Equals</a:t>
            </a:r>
          </a:p>
          <a:p>
            <a:pPr>
              <a:spcAft>
                <a:spcPts val="1200"/>
              </a:spcAft>
            </a:pPr>
            <a:r>
              <a:rPr lang="en-US" dirty="0"/>
              <a:t>Bigger 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For next quarter…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247185" y="277071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59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dirty="0">
                <a:latin typeface="Consolas" panose="020B0609020204030204" pitchFamily="49" charset="0"/>
              </a:rPr>
              <a:t>equals()</a:t>
            </a:r>
            <a:r>
              <a:rPr lang="en-US" sz="3600" dirty="0"/>
              <a:t> method returns </a:t>
            </a:r>
            <a:r>
              <a:rPr lang="en-US" sz="3600" dirty="0">
                <a:latin typeface="Consolas" panose="020B0609020204030204" pitchFamily="49" charset="0"/>
              </a:rPr>
              <a:t>true</a:t>
            </a:r>
            <a:r>
              <a:rPr lang="en-US" sz="3600" dirty="0"/>
              <a:t> if the given parameter is considered equal to this object, and </a:t>
            </a:r>
            <a:r>
              <a:rPr lang="en-US" sz="3600" dirty="0">
                <a:latin typeface="Consolas" panose="020B0609020204030204" pitchFamily="49" charset="0"/>
              </a:rPr>
              <a:t>false</a:t>
            </a:r>
            <a:r>
              <a:rPr lang="en-US" sz="3600" dirty="0"/>
              <a:t> otherwise. </a:t>
            </a:r>
          </a:p>
          <a:p>
            <a:pPr marL="457200" lvl="1" indent="0">
              <a:buNone/>
            </a:pPr>
            <a:r>
              <a:rPr lang="en-US" sz="3200" dirty="0"/>
              <a:t>Used by lots of library methods! e.g. </a:t>
            </a:r>
            <a:r>
              <a:rPr lang="en-US" sz="3200" dirty="0">
                <a:latin typeface="Consolas" panose="020B0609020204030204" pitchFamily="49" charset="0"/>
              </a:rPr>
              <a:t>contains</a:t>
            </a:r>
            <a:r>
              <a:rPr lang="en-US" sz="3200" dirty="0"/>
              <a:t>, </a:t>
            </a:r>
            <a:r>
              <a:rPr lang="en-US" sz="3200" dirty="0">
                <a:latin typeface="Consolas" panose="020B0609020204030204" pitchFamily="49" charset="0"/>
              </a:rPr>
              <a:t>remove</a:t>
            </a:r>
            <a:r>
              <a:rPr lang="en-US" sz="3200" dirty="0"/>
              <a:t> for specific elements, etc.</a:t>
            </a:r>
          </a:p>
          <a:p>
            <a:pPr marL="0" indent="0">
              <a:buNone/>
            </a:pPr>
            <a:br>
              <a:rPr lang="en-US" sz="3600" dirty="0"/>
            </a:br>
            <a:r>
              <a:rPr lang="en-US" sz="3600" dirty="0"/>
              <a:t>Let’s do it!</a:t>
            </a:r>
            <a:br>
              <a:rPr lang="en-US" sz="3600" dirty="0"/>
            </a:br>
            <a:endParaRPr lang="en-US" sz="3600" dirty="0"/>
          </a:p>
          <a:p>
            <a:pPr marL="0" indent="0">
              <a:buNone/>
            </a:pPr>
            <a:r>
              <a:rPr lang="en-US" sz="3600" dirty="0"/>
              <a:t>Each class has one provided by Java, but it checks for </a:t>
            </a:r>
            <a:r>
              <a:rPr lang="en-US" sz="3600" b="1" dirty="0"/>
              <a:t>reference equality</a:t>
            </a:r>
            <a:r>
              <a:rPr lang="en-US" sz="3600" dirty="0"/>
              <a:t>. (Thanks?)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If you want equals to check for </a:t>
            </a:r>
            <a:r>
              <a:rPr lang="en-US" sz="3600" b="1" dirty="0"/>
              <a:t>value equality</a:t>
            </a:r>
            <a:r>
              <a:rPr lang="en-US" sz="3600" dirty="0"/>
              <a:t>, you need to write this method yourself. </a:t>
            </a:r>
          </a:p>
        </p:txBody>
      </p:sp>
    </p:spTree>
    <p:extLst>
      <p:ext uri="{BB962C8B-B14F-4D97-AF65-F5344CB8AC3E}">
        <p14:creationId xmlns:p14="http://schemas.microsoft.com/office/powerpoint/2010/main" val="195905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By taking a parameter of type </a:t>
            </a:r>
            <a:r>
              <a:rPr lang="en-US" sz="3600" dirty="0">
                <a:latin typeface="Consolas" panose="020B0609020204030204" pitchFamily="49" charset="0"/>
              </a:rPr>
              <a:t>Object</a:t>
            </a:r>
            <a:r>
              <a:rPr lang="en-US" sz="3600" dirty="0"/>
              <a:t>, the equals method can be passed </a:t>
            </a:r>
            <a:r>
              <a:rPr lang="en-US" sz="3600" u="sng" dirty="0"/>
              <a:t>any type of object</a:t>
            </a:r>
            <a:r>
              <a:rPr lang="en-US" sz="3600" dirty="0"/>
              <a:t>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More to come in CSE 123 on the Java mechanisms that make this work!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We can use the </a:t>
            </a:r>
            <a:r>
              <a:rPr lang="en-US" sz="3600" dirty="0" err="1">
                <a:solidFill>
                  <a:schemeClr val="accent2"/>
                </a:solidFill>
                <a:latin typeface="Consolas" panose="020B0609020204030204" pitchFamily="49" charset="0"/>
              </a:rPr>
              <a:t>instanceof</a:t>
            </a:r>
            <a:r>
              <a:rPr lang="en-US" sz="3600" dirty="0"/>
              <a:t> keyword in Java to determine if the parameter is </a:t>
            </a:r>
            <a:r>
              <a:rPr lang="en-US" sz="3600" u="sng" dirty="0"/>
              <a:t>actually</a:t>
            </a:r>
            <a:r>
              <a:rPr lang="en-US" sz="3600" dirty="0"/>
              <a:t> a </a:t>
            </a:r>
            <a:r>
              <a:rPr lang="en-US" sz="3600" dirty="0">
                <a:latin typeface="Consolas" panose="020B0609020204030204" pitchFamily="49" charset="0"/>
              </a:rPr>
              <a:t>Point</a:t>
            </a:r>
          </a:p>
        </p:txBody>
      </p:sp>
    </p:spTree>
    <p:extLst>
      <p:ext uri="{BB962C8B-B14F-4D97-AF65-F5344CB8AC3E}">
        <p14:creationId xmlns:p14="http://schemas.microsoft.com/office/powerpoint/2010/main" val="525550236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28443</TotalTime>
  <Words>1192</Words>
  <Application>Microsoft Macintosh PowerPoint</Application>
  <PresentationFormat>Widescreen</PresentationFormat>
  <Paragraphs>154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Consolas</vt:lpstr>
      <vt:lpstr>Google Sans</vt:lpstr>
      <vt:lpstr>Montserrat</vt:lpstr>
      <vt:lpstr>Montserrat ExtraBold</vt:lpstr>
      <vt:lpstr>Montserrat SemiBold</vt:lpstr>
      <vt:lpstr>System Font Regular</vt:lpstr>
      <vt:lpstr>Wingdings</vt:lpstr>
      <vt:lpstr>CSE 373 Summer 2020</vt:lpstr>
      <vt:lpstr>Advanced OOP</vt:lpstr>
      <vt:lpstr>Lecture Outline</vt:lpstr>
      <vt:lpstr>Announcements</vt:lpstr>
      <vt:lpstr>Lecture Outline</vt:lpstr>
      <vt:lpstr>Constructor Syntax</vt:lpstr>
      <vt:lpstr>this keyword</vt:lpstr>
      <vt:lpstr>Lecture Outline</vt:lpstr>
      <vt:lpstr>Equals</vt:lpstr>
      <vt:lpstr>Object</vt:lpstr>
      <vt:lpstr>Point’s equals()</vt:lpstr>
      <vt:lpstr>Almost there…</vt:lpstr>
      <vt:lpstr>Lecture Outline</vt:lpstr>
      <vt:lpstr>Student class</vt:lpstr>
      <vt:lpstr>Student class</vt:lpstr>
      <vt:lpstr>Course class</vt:lpstr>
      <vt:lpstr>Course class</vt:lpstr>
      <vt:lpstr>Course class</vt:lpstr>
      <vt:lpstr>Lecture Outline</vt:lpstr>
      <vt:lpstr>If you want to…</vt:lpstr>
      <vt:lpstr>If you want to…</vt:lpstr>
      <vt:lpstr>If you want to…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Elba G.</cp:lastModifiedBy>
  <cp:revision>374</cp:revision>
  <cp:lastPrinted>2022-09-27T21:33:44Z</cp:lastPrinted>
  <dcterms:created xsi:type="dcterms:W3CDTF">2020-06-13T06:27:42Z</dcterms:created>
  <dcterms:modified xsi:type="dcterms:W3CDTF">2025-11-14T06:55:12Z</dcterms:modified>
</cp:coreProperties>
</file>