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324" r:id="rId4"/>
    <p:sldId id="423" r:id="rId5"/>
    <p:sldId id="424" r:id="rId6"/>
    <p:sldId id="414" r:id="rId7"/>
    <p:sldId id="342" r:id="rId8"/>
    <p:sldId id="391" r:id="rId9"/>
    <p:sldId id="392" r:id="rId10"/>
    <p:sldId id="394" r:id="rId11"/>
    <p:sldId id="393" r:id="rId12"/>
    <p:sldId id="417" r:id="rId13"/>
    <p:sldId id="415" r:id="rId14"/>
    <p:sldId id="352" r:id="rId15"/>
    <p:sldId id="397" r:id="rId16"/>
    <p:sldId id="419" r:id="rId17"/>
    <p:sldId id="420" r:id="rId18"/>
    <p:sldId id="416" r:id="rId19"/>
    <p:sldId id="382" r:id="rId20"/>
    <p:sldId id="3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23"/>
            <p14:sldId id="424"/>
            <p14:sldId id="414"/>
            <p14:sldId id="342"/>
            <p14:sldId id="391"/>
            <p14:sldId id="392"/>
            <p14:sldId id="394"/>
            <p14:sldId id="393"/>
            <p14:sldId id="417"/>
            <p14:sldId id="415"/>
            <p14:sldId id="352"/>
            <p14:sldId id="397"/>
            <p14:sldId id="419"/>
            <p14:sldId id="420"/>
            <p14:sldId id="416"/>
            <p14:sldId id="382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0FB9B1"/>
    <a:srgbClr val="54A0FF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2" autoAdjust="0"/>
    <p:restoredTop sz="91361"/>
  </p:normalViewPr>
  <p:slideViewPr>
    <p:cSldViewPr snapToGrid="0" snapToObjects="1">
      <p:cViewPr varScale="1">
        <p:scale>
          <a:sx n="112" d="100"/>
          <a:sy n="112" d="100"/>
        </p:scale>
        <p:origin x="984" y="18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1267VkywPpFSeWDnuRnoj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582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4510C7-1D1D-46D4-A1AA-10E044DC5164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6;p1">
            <a:extLst>
              <a:ext uri="{FF2B5EF4-FFF2-40B4-BE49-F238E27FC236}">
                <a16:creationId xmlns:a16="http://schemas.microsoft.com/office/drawing/2014/main" id="{4D3650E5-1495-076B-176E-C1E73C02C8FF}"/>
              </a:ext>
            </a:extLst>
          </p:cNvPr>
          <p:cNvSpPr txBox="1"/>
          <p:nvPr userDrawn="1"/>
        </p:nvSpPr>
        <p:spPr>
          <a:xfrm>
            <a:off x="7226456" y="43529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82BC747B-BA76-D611-10F8-2D8110D8005B}"/>
              </a:ext>
            </a:extLst>
          </p:cNvPr>
          <p:cNvSpPr txBox="1"/>
          <p:nvPr userDrawn="1"/>
        </p:nvSpPr>
        <p:spPr>
          <a:xfrm>
            <a:off x="7226456" y="46135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2" name="Google Shape;47;p21">
            <a:extLst>
              <a:ext uri="{FF2B5EF4-FFF2-40B4-BE49-F238E27FC236}">
                <a16:creationId xmlns:a16="http://schemas.microsoft.com/office/drawing/2014/main" id="{019C9F65-140F-2D88-FF82-6D005137C1B6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8;p1">
            <a:extLst>
              <a:ext uri="{FF2B5EF4-FFF2-40B4-BE49-F238E27FC236}">
                <a16:creationId xmlns:a16="http://schemas.microsoft.com/office/drawing/2014/main" id="{54594CA7-F150-08B4-C5A8-96D57F52D246}"/>
              </a:ext>
            </a:extLst>
          </p:cNvPr>
          <p:cNvSpPr txBox="1"/>
          <p:nvPr userDrawn="1"/>
        </p:nvSpPr>
        <p:spPr>
          <a:xfrm>
            <a:off x="8316295" y="4352809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" name="Google Shape;99;p1">
            <a:extLst>
              <a:ext uri="{FF2B5EF4-FFF2-40B4-BE49-F238E27FC236}">
                <a16:creationId xmlns:a16="http://schemas.microsoft.com/office/drawing/2014/main" id="{F4DE8D5B-568C-3D89-223B-8F51BEE9E3CD}"/>
              </a:ext>
            </a:extLst>
          </p:cNvPr>
          <p:cNvSpPr txBox="1"/>
          <p:nvPr userDrawn="1"/>
        </p:nvSpPr>
        <p:spPr>
          <a:xfrm>
            <a:off x="8275471" y="4634456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Arjun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Saachi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Merav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Vrinda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Katharine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" name="Google Shape;95;p1">
            <a:extLst>
              <a:ext uri="{FF2B5EF4-FFF2-40B4-BE49-F238E27FC236}">
                <a16:creationId xmlns:a16="http://schemas.microsoft.com/office/drawing/2014/main" id="{20C694AF-2175-61D8-4908-2A33F7BF1354}"/>
              </a:ext>
            </a:extLst>
          </p:cNvPr>
          <p:cNvSpPr txBox="1"/>
          <p:nvPr userDrawn="1"/>
        </p:nvSpPr>
        <p:spPr>
          <a:xfrm>
            <a:off x="7522814" y="3769425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25au Lecture 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🪩</a:t>
            </a:r>
            <a:endParaRPr dirty="0">
              <a:solidFill>
                <a:srgbClr val="0563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Introduction to Objects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309FF-8395-97D8-C199-2E62D341887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5141B3-9467-DE4E-4077-87C53E702BE7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Autumn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41DD7-62D1-EAAB-E80C-CC3706AFABD1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svg"/><Relationship Id="rId18" Type="http://schemas.openxmlformats.org/officeDocument/2006/relationships/image" Target="../media/image30.png"/><Relationship Id="rId3" Type="http://schemas.openxmlformats.org/officeDocument/2006/relationships/image" Target="../media/image23.svg"/><Relationship Id="rId21" Type="http://schemas.openxmlformats.org/officeDocument/2006/relationships/image" Target="../media/image19.svg"/><Relationship Id="rId7" Type="http://schemas.openxmlformats.org/officeDocument/2006/relationships/image" Target="../media/image25.svg"/><Relationship Id="rId12" Type="http://schemas.openxmlformats.org/officeDocument/2006/relationships/image" Target="../media/image14.png"/><Relationship Id="rId17" Type="http://schemas.openxmlformats.org/officeDocument/2006/relationships/image" Target="../media/image17.svg"/><Relationship Id="rId25" Type="http://schemas.openxmlformats.org/officeDocument/2006/relationships/image" Target="../media/image21.svg"/><Relationship Id="rId2" Type="http://schemas.openxmlformats.org/officeDocument/2006/relationships/image" Target="../media/image22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20.png"/><Relationship Id="rId5" Type="http://schemas.openxmlformats.org/officeDocument/2006/relationships/image" Target="../media/image11.svg"/><Relationship Id="rId15" Type="http://schemas.openxmlformats.org/officeDocument/2006/relationships/image" Target="../media/image29.svg"/><Relationship Id="rId23" Type="http://schemas.openxmlformats.org/officeDocument/2006/relationships/image" Target="../media/image33.svg"/><Relationship Id="rId10" Type="http://schemas.openxmlformats.org/officeDocument/2006/relationships/image" Target="../media/image26.png"/><Relationship Id="rId19" Type="http://schemas.openxmlformats.org/officeDocument/2006/relationships/image" Target="../media/image31.svg"/><Relationship Id="rId4" Type="http://schemas.openxmlformats.org/officeDocument/2006/relationships/image" Target="../media/image10.png"/><Relationship Id="rId9" Type="http://schemas.openxmlformats.org/officeDocument/2006/relationships/image" Target="../media/image13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7.svg"/><Relationship Id="rId18" Type="http://schemas.openxmlformats.org/officeDocument/2006/relationships/image" Target="../media/image30.png"/><Relationship Id="rId3" Type="http://schemas.openxmlformats.org/officeDocument/2006/relationships/image" Target="../media/image23.svg"/><Relationship Id="rId21" Type="http://schemas.openxmlformats.org/officeDocument/2006/relationships/image" Target="../media/image41.svg"/><Relationship Id="rId7" Type="http://schemas.openxmlformats.org/officeDocument/2006/relationships/image" Target="../media/image34.svg"/><Relationship Id="rId12" Type="http://schemas.openxmlformats.org/officeDocument/2006/relationships/image" Target="../media/image14.png"/><Relationship Id="rId17" Type="http://schemas.openxmlformats.org/officeDocument/2006/relationships/image" Target="../media/image39.svg"/><Relationship Id="rId25" Type="http://schemas.openxmlformats.org/officeDocument/2006/relationships/image" Target="../media/image43.svg"/><Relationship Id="rId2" Type="http://schemas.openxmlformats.org/officeDocument/2006/relationships/image" Target="../media/image22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36.svg"/><Relationship Id="rId24" Type="http://schemas.openxmlformats.org/officeDocument/2006/relationships/image" Target="../media/image20.png"/><Relationship Id="rId5" Type="http://schemas.openxmlformats.org/officeDocument/2006/relationships/image" Target="../media/image11.svg"/><Relationship Id="rId15" Type="http://schemas.openxmlformats.org/officeDocument/2006/relationships/image" Target="../media/image38.svg"/><Relationship Id="rId23" Type="http://schemas.openxmlformats.org/officeDocument/2006/relationships/image" Target="../media/image42.svg"/><Relationship Id="rId10" Type="http://schemas.openxmlformats.org/officeDocument/2006/relationships/image" Target="../media/image26.png"/><Relationship Id="rId19" Type="http://schemas.openxmlformats.org/officeDocument/2006/relationships/image" Target="../media/image40.svg"/><Relationship Id="rId4" Type="http://schemas.openxmlformats.org/officeDocument/2006/relationships/image" Target="../media/image10.png"/><Relationship Id="rId9" Type="http://schemas.openxmlformats.org/officeDocument/2006/relationships/image" Target="../media/image35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83572"/>
            <a:ext cx="6591226" cy="1954786"/>
          </a:xfrm>
        </p:spPr>
        <p:txBody>
          <a:bodyPr/>
          <a:lstStyle/>
          <a:p>
            <a:r>
              <a:rPr lang="en-US" sz="3600" dirty="0"/>
              <a:t>Introduction to Objects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your favorite places to study on/near campus?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B75D3-6E82-B167-8C1C-AF8588C44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196" y="5662821"/>
            <a:ext cx="1099193" cy="109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267F99"/>
                </a:solidFill>
                <a:latin typeface="Consolas" panose="020B0609020204030204" pitchFamily="49" charset="0"/>
              </a:rPr>
              <a:t>MyObject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fields (or instance variables)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type1 fieldName1;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type2 fieldName2;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instance methods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returnType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methodName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Fields are also referred to as </a:t>
            </a:r>
            <a:r>
              <a:rPr lang="en-US" sz="3200" b="1" dirty="0"/>
              <a:t>instance variables</a:t>
            </a:r>
            <a:endParaRPr lang="en-US" b="1" dirty="0"/>
          </a:p>
          <a:p>
            <a:endParaRPr lang="en-US" sz="1400" dirty="0"/>
          </a:p>
          <a:p>
            <a:r>
              <a:rPr lang="en-US" sz="3200" dirty="0"/>
              <a:t>Fields are defined in a class</a:t>
            </a:r>
          </a:p>
          <a:p>
            <a:r>
              <a:rPr lang="en-US" sz="3200" dirty="0"/>
              <a:t>Each instance</a:t>
            </a:r>
            <a:r>
              <a:rPr lang="en-US" sz="3200" i="1" dirty="0"/>
              <a:t> </a:t>
            </a:r>
            <a:r>
              <a:rPr lang="en-US" sz="3200" dirty="0"/>
              <a:t>of the class has their own copy of the fields </a:t>
            </a:r>
          </a:p>
          <a:p>
            <a:pPr lvl="1"/>
            <a:r>
              <a:rPr lang="en-US" sz="2800" dirty="0"/>
              <a:t>Hence </a:t>
            </a:r>
            <a:r>
              <a:rPr lang="en-US" sz="2800" i="1" dirty="0"/>
              <a:t>instance </a:t>
            </a:r>
            <a:r>
              <a:rPr lang="en-US" sz="2800" dirty="0"/>
              <a:t>variable! It’s a variable tied to a </a:t>
            </a:r>
            <a:r>
              <a:rPr lang="en-US" sz="2800" b="1" dirty="0"/>
              <a:t>specific</a:t>
            </a:r>
            <a:r>
              <a:rPr lang="en-US" sz="2800" dirty="0"/>
              <a:t> instance of the class! </a:t>
            </a:r>
          </a:p>
        </p:txBody>
      </p:sp>
      <p:pic>
        <p:nvPicPr>
          <p:cNvPr id="1026" name="Picture 2" descr="House Blueprint - Openclipart">
            <a:extLst>
              <a:ext uri="{FF2B5EF4-FFF2-40B4-BE49-F238E27FC236}">
                <a16:creationId xmlns:a16="http://schemas.microsoft.com/office/drawing/2014/main" id="{254B8985-B9B0-4A03-BE06-07A8FE50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3" y="467741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id="{394327CC-82C2-4720-A98A-1F57D1743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851" y="4973897"/>
            <a:ext cx="914400" cy="914400"/>
          </a:xfrm>
          <a:prstGeom prst="rect">
            <a:avLst/>
          </a:prstGeom>
        </p:spPr>
      </p:pic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41C9A8B4-D6F5-4AD0-B58B-5CE7DD212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5284" y="4973897"/>
            <a:ext cx="914400" cy="914400"/>
          </a:xfrm>
          <a:prstGeom prst="rect">
            <a:avLst/>
          </a:prstGeom>
        </p:spPr>
      </p:pic>
      <p:pic>
        <p:nvPicPr>
          <p:cNvPr id="8" name="Graphic 7" descr="Home">
            <a:extLst>
              <a:ext uri="{FF2B5EF4-FFF2-40B4-BE49-F238E27FC236}">
                <a16:creationId xmlns:a16="http://schemas.microsoft.com/office/drawing/2014/main" id="{0AD76BD1-4845-49C2-929F-5EA74659C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7717" y="4973897"/>
            <a:ext cx="914400" cy="914400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BB78D8DA-689E-45FF-99B3-EAD449EF2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0150" y="4973897"/>
            <a:ext cx="914400" cy="914400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6C8A4FCC-56F9-46E2-BA60-31C3DA080C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02583" y="4973897"/>
            <a:ext cx="914400" cy="914400"/>
          </a:xfrm>
          <a:prstGeom prst="rect">
            <a:avLst/>
          </a:prstGeom>
        </p:spPr>
      </p:pic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id="{66F93503-251E-4D25-8306-61EE1A68B1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15016" y="49738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D505CA4-02D3-C826-0E07-FC3C76D6285C}"/>
              </a:ext>
            </a:extLst>
          </p:cNvPr>
          <p:cNvSpPr/>
          <p:nvPr/>
        </p:nvSpPr>
        <p:spPr>
          <a:xfrm>
            <a:off x="45468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1552F8-9EE3-88D7-13DC-DA093D743B71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only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6" name="Graphic 5" descr="Lamp">
            <a:extLst>
              <a:ext uri="{FF2B5EF4-FFF2-40B4-BE49-F238E27FC236}">
                <a16:creationId xmlns:a16="http://schemas.microsoft.com/office/drawing/2014/main" id="{1EEF0B7A-5AE2-417F-8E77-CFAFCCD3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13" name="Graphic 12" descr="Home">
            <a:extLst>
              <a:ext uri="{FF2B5EF4-FFF2-40B4-BE49-F238E27FC236}">
                <a16:creationId xmlns:a16="http://schemas.microsoft.com/office/drawing/2014/main" id="{8008ACE4-3095-489F-A18A-43C183614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15" name="Graphic 14" descr="Lamp">
            <a:extLst>
              <a:ext uri="{FF2B5EF4-FFF2-40B4-BE49-F238E27FC236}">
                <a16:creationId xmlns:a16="http://schemas.microsoft.com/office/drawing/2014/main" id="{F5B62657-A8CA-4E02-BBA9-865682590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16" name="Graphic 15" descr="Home">
            <a:extLst>
              <a:ext uri="{FF2B5EF4-FFF2-40B4-BE49-F238E27FC236}">
                <a16:creationId xmlns:a16="http://schemas.microsoft.com/office/drawing/2014/main" id="{FCF443BD-2B19-40F0-87C2-EBB9BEAAB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17" name="Graphic 16" descr="Lamp">
            <a:extLst>
              <a:ext uri="{FF2B5EF4-FFF2-40B4-BE49-F238E27FC236}">
                <a16:creationId xmlns:a16="http://schemas.microsoft.com/office/drawing/2014/main" id="{7A286994-C54B-4ADE-A294-31585624C4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18" name="Graphic 17" descr="Home">
            <a:extLst>
              <a:ext uri="{FF2B5EF4-FFF2-40B4-BE49-F238E27FC236}">
                <a16:creationId xmlns:a16="http://schemas.microsoft.com/office/drawing/2014/main" id="{0C22A86B-CD95-460F-9AD6-3A0EE6D567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19" name="Graphic 18" descr="Lamp">
            <a:extLst>
              <a:ext uri="{FF2B5EF4-FFF2-40B4-BE49-F238E27FC236}">
                <a16:creationId xmlns:a16="http://schemas.microsoft.com/office/drawing/2014/main" id="{F1B3C406-1E90-46D5-8B32-4959320589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20" name="Graphic 19" descr="Home">
            <a:extLst>
              <a:ext uri="{FF2B5EF4-FFF2-40B4-BE49-F238E27FC236}">
                <a16:creationId xmlns:a16="http://schemas.microsoft.com/office/drawing/2014/main" id="{2A9AF6E2-2E89-4828-ADD8-C831EBF8F0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23" name="Graphic 22" descr="Lamp">
            <a:extLst>
              <a:ext uri="{FF2B5EF4-FFF2-40B4-BE49-F238E27FC236}">
                <a16:creationId xmlns:a16="http://schemas.microsoft.com/office/drawing/2014/main" id="{A18F3F0C-D516-4AC8-AFF1-18BDE629E8B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24" name="Graphic 23" descr="Home">
            <a:extLst>
              <a:ext uri="{FF2B5EF4-FFF2-40B4-BE49-F238E27FC236}">
                <a16:creationId xmlns:a16="http://schemas.microsoft.com/office/drawing/2014/main" id="{8F67067F-A737-465F-82DD-C07694B53F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52380" y="280228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Coordinate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would we do this given what we knew last week?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</a:rPr>
              <a:t>Maybe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x</a:t>
            </a:r>
            <a:r>
              <a:rPr lang="en-US" sz="3600" dirty="0">
                <a:solidFill>
                  <a:schemeClr val="accent2"/>
                </a:solidFill>
              </a:rPr>
              <a:t>,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y</a:t>
            </a:r>
            <a:r>
              <a:rPr lang="en-US" sz="3600" dirty="0">
                <a:solidFill>
                  <a:schemeClr val="accent2"/>
                </a:solidFill>
              </a:rPr>
              <a:t>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Maybe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int[]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</a:rPr>
              <a:t>int x</a:t>
            </a:r>
            <a:r>
              <a:rPr lang="en-US" sz="3600" b="1" dirty="0">
                <a:solidFill>
                  <a:schemeClr val="accent2"/>
                </a:solidFill>
              </a:rPr>
              <a:t>, </a:t>
            </a:r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</a:rPr>
              <a:t>int y</a:t>
            </a:r>
          </a:p>
          <a:p>
            <a:r>
              <a:rPr lang="en-US" sz="3600" dirty="0"/>
              <a:t>Easy to mix up </a:t>
            </a:r>
            <a:r>
              <a:rPr lang="en-US" sz="3600" dirty="0">
                <a:latin typeface="Consolas" panose="020B0609020204030204" pitchFamily="49" charset="0"/>
              </a:rPr>
              <a:t>x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y</a:t>
            </a:r>
          </a:p>
          <a:p>
            <a:r>
              <a:rPr lang="en-US" sz="3600" dirty="0"/>
              <a:t>Just two random </a:t>
            </a:r>
            <a:r>
              <a:rPr lang="en-US" sz="3600" dirty="0" err="1">
                <a:latin typeface="Consolas" panose="020B0609020204030204" pitchFamily="49" charset="0"/>
              </a:rPr>
              <a:t>int</a:t>
            </a:r>
            <a:r>
              <a:rPr lang="en-US" sz="3600" dirty="0" err="1"/>
              <a:t>s</a:t>
            </a:r>
            <a:r>
              <a:rPr lang="en-US" sz="3600" dirty="0"/>
              <a:t> floating around – easy to make mistakes!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int[]</a:t>
            </a:r>
          </a:p>
          <a:p>
            <a:r>
              <a:rPr lang="en-US" sz="3600" dirty="0"/>
              <a:t>Not really what an array is for </a:t>
            </a:r>
          </a:p>
          <a:p>
            <a:r>
              <a:rPr lang="en-US" sz="3600" dirty="0"/>
              <a:t>Again, just two </a:t>
            </a:r>
            <a:r>
              <a:rPr lang="en-US" sz="3600" dirty="0" err="1">
                <a:latin typeface="Consolas" panose="020B0609020204030204" pitchFamily="49" charset="0"/>
              </a:rPr>
              <a:t>int</a:t>
            </a:r>
            <a:r>
              <a:rPr lang="en-US" sz="3600" dirty="0" err="1"/>
              <a:t>s</a:t>
            </a:r>
            <a:r>
              <a:rPr lang="en-US" sz="3600" dirty="0"/>
              <a:t> – just have to “trust” that we’ll remember to treat it like a point 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016B8953-0E4B-5039-C606-7619BEE0139D}"/>
              </a:ext>
            </a:extLst>
          </p:cNvPr>
          <p:cNvSpPr/>
          <p:nvPr/>
        </p:nvSpPr>
        <p:spPr>
          <a:xfrm>
            <a:off x="1720899" y="2634018"/>
            <a:ext cx="8473978" cy="18567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Let’s make a class instead!</a:t>
            </a:r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34D9B3B-3213-D375-EDAC-EE868A0F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0356F7E-84A5-E929-4C30-428D13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40" name="Graphic 39" descr="Lamp">
            <a:extLst>
              <a:ext uri="{FF2B5EF4-FFF2-40B4-BE49-F238E27FC236}">
                <a16:creationId xmlns:a16="http://schemas.microsoft.com/office/drawing/2014/main" id="{061A8D45-1CE9-E4DF-1B6B-BDD6465F1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41" name="Graphic 40" descr="Home">
            <a:extLst>
              <a:ext uri="{FF2B5EF4-FFF2-40B4-BE49-F238E27FC236}">
                <a16:creationId xmlns:a16="http://schemas.microsoft.com/office/drawing/2014/main" id="{FB39B521-3040-4C84-DB49-C1C5FF250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42" name="Graphic 41" descr="Lamp">
            <a:extLst>
              <a:ext uri="{FF2B5EF4-FFF2-40B4-BE49-F238E27FC236}">
                <a16:creationId xmlns:a16="http://schemas.microsoft.com/office/drawing/2014/main" id="{A30A93E2-572F-DDC2-EA1B-C541664CA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43" name="Graphic 42" descr="Home">
            <a:extLst>
              <a:ext uri="{FF2B5EF4-FFF2-40B4-BE49-F238E27FC236}">
                <a16:creationId xmlns:a16="http://schemas.microsoft.com/office/drawing/2014/main" id="{8603E7FC-0AB4-5712-9B02-79974577B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44" name="Graphic 43" descr="Lamp">
            <a:extLst>
              <a:ext uri="{FF2B5EF4-FFF2-40B4-BE49-F238E27FC236}">
                <a16:creationId xmlns:a16="http://schemas.microsoft.com/office/drawing/2014/main" id="{ED3CDA63-DECE-2C24-BA02-D6EF94062E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45" name="Graphic 44" descr="Home">
            <a:extLst>
              <a:ext uri="{FF2B5EF4-FFF2-40B4-BE49-F238E27FC236}">
                <a16:creationId xmlns:a16="http://schemas.microsoft.com/office/drawing/2014/main" id="{37BF7A69-6487-ADB1-F536-C694CB17B2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46" name="Graphic 45" descr="Lamp">
            <a:extLst>
              <a:ext uri="{FF2B5EF4-FFF2-40B4-BE49-F238E27FC236}">
                <a16:creationId xmlns:a16="http://schemas.microsoft.com/office/drawing/2014/main" id="{F19B7E23-CAEC-E634-F109-12CDC0EBED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47" name="Graphic 46" descr="Home">
            <a:extLst>
              <a:ext uri="{FF2B5EF4-FFF2-40B4-BE49-F238E27FC236}">
                <a16:creationId xmlns:a16="http://schemas.microsoft.com/office/drawing/2014/main" id="{D57C8130-BAD9-F19C-243C-FFC684C1FE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48" name="Graphic 47" descr="Lamp">
            <a:extLst>
              <a:ext uri="{FF2B5EF4-FFF2-40B4-BE49-F238E27FC236}">
                <a16:creationId xmlns:a16="http://schemas.microsoft.com/office/drawing/2014/main" id="{91FC4F9B-58A1-B032-AF76-865701A198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49" name="Graphic 48" descr="Home">
            <a:extLst>
              <a:ext uri="{FF2B5EF4-FFF2-40B4-BE49-F238E27FC236}">
                <a16:creationId xmlns:a16="http://schemas.microsoft.com/office/drawing/2014/main" id="{A84B2BD5-1F64-1FB8-5339-E754CFECEB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50" name="Graphic 49" descr="Lamp">
            <a:extLst>
              <a:ext uri="{FF2B5EF4-FFF2-40B4-BE49-F238E27FC236}">
                <a16:creationId xmlns:a16="http://schemas.microsoft.com/office/drawing/2014/main" id="{4BA61501-201F-5F81-CEF8-D58DD6A80DC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51" name="Graphic 50" descr="Home">
            <a:extLst>
              <a:ext uri="{FF2B5EF4-FFF2-40B4-BE49-F238E27FC236}">
                <a16:creationId xmlns:a16="http://schemas.microsoft.com/office/drawing/2014/main" id="{8CA50C57-F190-D0A9-4F90-8D706ADA66A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E3C7C78-0A2D-09C6-7665-0A03F27C6F5F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only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07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956933" y="347142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9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307535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12694" cy="4805363"/>
          </a:xfrm>
        </p:spPr>
        <p:txBody>
          <a:bodyPr>
            <a:normAutofit/>
          </a:bodyPr>
          <a:lstStyle/>
          <a:p>
            <a:r>
              <a:rPr lang="en-US" sz="3600" dirty="0"/>
              <a:t>Programming Assignment 2 (P2) out</a:t>
            </a:r>
          </a:p>
          <a:p>
            <a:pPr lvl="1"/>
            <a:r>
              <a:rPr lang="en-US" sz="2800" dirty="0"/>
              <a:t>Due Tuesday, Nov 4</a:t>
            </a:r>
            <a:r>
              <a:rPr lang="en-US" sz="2800" baseline="30000" dirty="0"/>
              <a:t>th</a:t>
            </a:r>
            <a:r>
              <a:rPr lang="en-US" sz="2800" dirty="0"/>
              <a:t> by 11:59pm PT</a:t>
            </a:r>
          </a:p>
          <a:p>
            <a:r>
              <a:rPr lang="en-US" sz="3200" dirty="0"/>
              <a:t>Quiz 1 on Tuesday, Nov 4</a:t>
            </a:r>
            <a:r>
              <a:rPr lang="en-US" sz="3200" baseline="30000" dirty="0"/>
              <a:t>th</a:t>
            </a:r>
            <a:r>
              <a:rPr lang="en-US" sz="3200" dirty="0"/>
              <a:t> in your registered quiz section</a:t>
            </a:r>
          </a:p>
          <a:p>
            <a:pPr lvl="1"/>
            <a:r>
              <a:rPr lang="en-US" sz="2800" dirty="0"/>
              <a:t>Practice quiz out tonight—Solutions Sunday!</a:t>
            </a:r>
          </a:p>
          <a:p>
            <a:r>
              <a:rPr lang="en-US" sz="3200" dirty="0"/>
              <a:t>Resubmission Cycle 3 (R3) out</a:t>
            </a:r>
          </a:p>
          <a:p>
            <a:pPr lvl="1"/>
            <a:r>
              <a:rPr lang="en-US" sz="2800" dirty="0"/>
              <a:t>Due Tuesday, Nov 4</a:t>
            </a:r>
            <a:r>
              <a:rPr lang="en-US" sz="2800" baseline="30000" dirty="0"/>
              <a:t>th</a:t>
            </a:r>
            <a:r>
              <a:rPr lang="en-US" sz="2800" dirty="0"/>
              <a:t> by 11:59pm PT</a:t>
            </a:r>
          </a:p>
          <a:p>
            <a:pPr lvl="1"/>
            <a:r>
              <a:rPr lang="en-US" sz="2800" dirty="0"/>
              <a:t>Eligible assignments: </a:t>
            </a:r>
            <a:r>
              <a:rPr lang="en-US" sz="2800" b="1" dirty="0">
                <a:solidFill>
                  <a:srgbClr val="EF5777"/>
                </a:solidFill>
              </a:rPr>
              <a:t>P0</a:t>
            </a:r>
            <a:r>
              <a:rPr lang="en-US" sz="2800" dirty="0"/>
              <a:t>, C1, P1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178B1-AE7A-C128-1C64-12D2990E5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5666-3758-02DF-1FDD-7EDDFD3CD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Mid-Quarter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EC39B-B3EE-A8E6-B2A1-9D3BC772A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609162" cy="4805363"/>
          </a:xfrm>
        </p:spPr>
        <p:txBody>
          <a:bodyPr>
            <a:normAutofit/>
          </a:bodyPr>
          <a:lstStyle/>
          <a:p>
            <a:r>
              <a:rPr lang="en-US" sz="3600" b="1" dirty="0"/>
              <a:t>Sustain: </a:t>
            </a:r>
            <a:endParaRPr lang="en-US" sz="3600" dirty="0"/>
          </a:p>
          <a:p>
            <a:pPr lvl="1"/>
            <a:r>
              <a:rPr lang="en-US" sz="2800" dirty="0"/>
              <a:t>Pre-class work</a:t>
            </a:r>
          </a:p>
          <a:p>
            <a:pPr lvl="1"/>
            <a:r>
              <a:rPr lang="en-US" sz="2800" dirty="0"/>
              <a:t>Lectures</a:t>
            </a:r>
          </a:p>
          <a:p>
            <a:pPr lvl="1"/>
            <a:r>
              <a:rPr lang="en-US" sz="2800" dirty="0"/>
              <a:t>Section</a:t>
            </a:r>
          </a:p>
          <a:p>
            <a:pPr lvl="1"/>
            <a:r>
              <a:rPr lang="en-US" sz="2800" dirty="0"/>
              <a:t>IPL</a:t>
            </a:r>
          </a:p>
          <a:p>
            <a:r>
              <a:rPr lang="en-US" sz="3200" b="1" dirty="0"/>
              <a:t>Improve:</a:t>
            </a:r>
          </a:p>
          <a:p>
            <a:pPr lvl="1"/>
            <a:r>
              <a:rPr lang="en-US" sz="2800" dirty="0"/>
              <a:t>More practice quizzes!</a:t>
            </a:r>
          </a:p>
          <a:p>
            <a:pPr lvl="1"/>
            <a:r>
              <a:rPr lang="en-US" sz="2800" dirty="0"/>
              <a:t>Showing more code quality... in class!</a:t>
            </a:r>
          </a:p>
          <a:p>
            <a:pPr lvl="1"/>
            <a:r>
              <a:rPr lang="en-US" sz="2800" dirty="0"/>
              <a:t>Gradebook please!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57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EA78C-E5D6-C055-D284-82607FB24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B3C7-CCCD-95B6-A651-EA803C4A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Mid-Quarter Evaluation</a:t>
            </a:r>
          </a:p>
        </p:txBody>
      </p:sp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A9E127F9-7CEE-1388-DA26-5B7D3FC38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69" y="2577478"/>
            <a:ext cx="10997870" cy="21604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015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34271" y="213253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Programming (OOP)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sz="3600" b="1" dirty="0"/>
              <a:t>Procedural programming</a:t>
            </a:r>
            <a:r>
              <a:rPr lang="en-US" sz="3600" dirty="0"/>
              <a:t>: Programs that perform their behavior as a series of steps to be carried out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do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endParaRPr lang="en-US" sz="3600" dirty="0"/>
          </a:p>
          <a:p>
            <a:r>
              <a:rPr lang="en-US" sz="3600" b="1" dirty="0"/>
              <a:t>Object-oriented programming (OOP): </a:t>
            </a:r>
            <a:r>
              <a:rPr lang="en-US" sz="3600" dirty="0"/>
              <a:t>Programs that perform their behavior as interactions between objects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represent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pPr lvl="1"/>
            <a:r>
              <a:rPr lang="en-US" sz="3200" dirty="0"/>
              <a:t>We’re going to start writing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&amp;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Classes</a:t>
            </a:r>
            <a:r>
              <a:rPr lang="en-US" sz="3200" dirty="0"/>
              <a:t> can define the </a:t>
            </a:r>
            <a:r>
              <a:rPr lang="en-US" sz="3200" u="sng" dirty="0"/>
              <a:t>template</a:t>
            </a:r>
            <a:r>
              <a:rPr lang="en-US" sz="3200" i="1" dirty="0"/>
              <a:t> </a:t>
            </a:r>
            <a:r>
              <a:rPr lang="en-US" sz="3200" dirty="0"/>
              <a:t>for an object</a:t>
            </a:r>
          </a:p>
          <a:p>
            <a:pPr lvl="1"/>
            <a:r>
              <a:rPr lang="en-US" sz="2800" dirty="0"/>
              <a:t>📰 Like the blueprint for a house!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“What does it mean to be this thing?”</a:t>
            </a:r>
          </a:p>
          <a:p>
            <a:endParaRPr lang="en-US" sz="3200" dirty="0"/>
          </a:p>
          <a:p>
            <a:r>
              <a:rPr lang="en-US" sz="3200" b="1" dirty="0"/>
              <a:t>Objects</a:t>
            </a:r>
            <a:r>
              <a:rPr lang="en-US" sz="3200" dirty="0"/>
              <a:t> are the actual </a:t>
            </a:r>
            <a:r>
              <a:rPr lang="en-US" sz="3200" u="sng" dirty="0"/>
              <a:t>instances</a:t>
            </a:r>
            <a:r>
              <a:rPr lang="en-US" sz="3200" i="1" dirty="0"/>
              <a:t> </a:t>
            </a:r>
            <a:r>
              <a:rPr lang="en-US" sz="3200" dirty="0"/>
              <a:t>of the class </a:t>
            </a:r>
          </a:p>
          <a:p>
            <a:pPr lvl="1"/>
            <a:r>
              <a:rPr lang="en-US" sz="2800" dirty="0"/>
              <a:t>🏠 Like the actual house built from the blueprint!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“It is an example of this thing!” 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We create a new instance of a class with the </a:t>
            </a:r>
            <a:r>
              <a:rPr lang="en-US" sz="3200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/>
              <a:t> keyword </a:t>
            </a:r>
          </a:p>
          <a:p>
            <a:pPr marL="0" indent="0">
              <a:buNone/>
            </a:pPr>
            <a:r>
              <a:rPr lang="en-US" sz="3200" dirty="0"/>
              <a:t>e.g., </a:t>
            </a:r>
            <a:r>
              <a:rPr lang="en-US" sz="3200" dirty="0">
                <a:latin typeface="Consolas" panose="020B0609020204030204" pitchFamily="49" charset="0"/>
              </a:rPr>
              <a:t>Scanner console = </a:t>
            </a:r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Scanner(System.in);</a:t>
            </a:r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&amp;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/>
              <a:t>Objects</a:t>
            </a:r>
            <a:r>
              <a:rPr lang="en-US" sz="3600" dirty="0"/>
              <a:t> can tie related </a:t>
            </a:r>
            <a:r>
              <a:rPr lang="en-US" sz="3600" i="1" dirty="0"/>
              <a:t>state </a:t>
            </a:r>
            <a:r>
              <a:rPr lang="en-US" sz="3600" dirty="0"/>
              <a:t>and </a:t>
            </a:r>
            <a:r>
              <a:rPr lang="en-US" sz="3600" i="1" dirty="0"/>
              <a:t>behavior </a:t>
            </a:r>
            <a:r>
              <a:rPr lang="en-US" sz="3600" dirty="0"/>
              <a:t>together</a:t>
            </a:r>
          </a:p>
          <a:p>
            <a:endParaRPr lang="en-US" sz="3600" dirty="0"/>
          </a:p>
          <a:p>
            <a:r>
              <a:rPr lang="en-US" sz="3600" b="1" dirty="0"/>
              <a:t>State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fields </a:t>
            </a:r>
            <a:r>
              <a:rPr lang="en-US" sz="3600" dirty="0"/>
              <a:t>or </a:t>
            </a:r>
            <a:r>
              <a:rPr lang="en-US" sz="3600" i="1" dirty="0"/>
              <a:t>instance variables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state may include what it’s scanning, where it is in the input, etc. </a:t>
            </a:r>
          </a:p>
          <a:p>
            <a:pPr marL="0" indent="0">
              <a:buNone/>
            </a:pPr>
            <a:endParaRPr lang="en-US" sz="3600" i="1" dirty="0"/>
          </a:p>
          <a:p>
            <a:r>
              <a:rPr lang="en-US" sz="3600" b="1" dirty="0"/>
              <a:t>Behavior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instance methods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behavior includes “getting the next token and returning it as an 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”, “returning whether there is a next token or not”, etc.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20547</TotalTime>
  <Words>666</Words>
  <Application>Microsoft Macintosh PowerPoint</Application>
  <PresentationFormat>Widescreen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Introduction to Objects</vt:lpstr>
      <vt:lpstr>Lecture Outline</vt:lpstr>
      <vt:lpstr>Announcements</vt:lpstr>
      <vt:lpstr>Mid-Quarter Evaluation</vt:lpstr>
      <vt:lpstr>Mid-Quarter Evaluation</vt:lpstr>
      <vt:lpstr>Lecture Outline</vt:lpstr>
      <vt:lpstr>Object Oriented Programming (OOP)</vt:lpstr>
      <vt:lpstr>Classes &amp; Objects</vt:lpstr>
      <vt:lpstr>State &amp; Behavior</vt:lpstr>
      <vt:lpstr>Syntax</vt:lpstr>
      <vt:lpstr>Instance Variables</vt:lpstr>
      <vt:lpstr>Instance Methods</vt:lpstr>
      <vt:lpstr>Lecture Outline</vt:lpstr>
      <vt:lpstr>Representing a Coordinate Point</vt:lpstr>
      <vt:lpstr>Representing a point</vt:lpstr>
      <vt:lpstr>Instance Methods</vt:lpstr>
      <vt:lpstr>Instance Methods</vt:lpstr>
      <vt:lpstr>Lecture Outline</vt:lpstr>
      <vt:lpstr>Abstraction</vt:lpstr>
      <vt:lpstr>Client v. Implementor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Aaron S Johnston</dc:creator>
  <cp:keywords/>
  <dc:description/>
  <cp:lastModifiedBy>Elba G.</cp:lastModifiedBy>
  <cp:revision>344</cp:revision>
  <cp:lastPrinted>2022-09-27T21:33:44Z</cp:lastPrinted>
  <dcterms:created xsi:type="dcterms:W3CDTF">2020-06-13T06:27:42Z</dcterms:created>
  <dcterms:modified xsi:type="dcterms:W3CDTF">2025-10-31T19:51:33Z</dcterms:modified>
  <cp:category/>
</cp:coreProperties>
</file>