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421" r:id="rId2"/>
    <p:sldId id="397" r:id="rId3"/>
    <p:sldId id="399" r:id="rId4"/>
    <p:sldId id="423" r:id="rId5"/>
    <p:sldId id="422" r:id="rId6"/>
    <p:sldId id="425" r:id="rId7"/>
    <p:sldId id="424" r:id="rId8"/>
    <p:sldId id="416" r:id="rId9"/>
    <p:sldId id="393" r:id="rId10"/>
    <p:sldId id="415" r:id="rId11"/>
    <p:sldId id="414" r:id="rId12"/>
    <p:sldId id="401" r:id="rId13"/>
    <p:sldId id="398" r:id="rId14"/>
    <p:sldId id="403" r:id="rId15"/>
    <p:sldId id="404" r:id="rId16"/>
    <p:sldId id="405" r:id="rId17"/>
    <p:sldId id="406" r:id="rId18"/>
    <p:sldId id="407" r:id="rId19"/>
    <p:sldId id="426" r:id="rId20"/>
    <p:sldId id="4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421"/>
            <p14:sldId id="397"/>
            <p14:sldId id="399"/>
            <p14:sldId id="423"/>
            <p14:sldId id="422"/>
            <p14:sldId id="425"/>
            <p14:sldId id="424"/>
            <p14:sldId id="416"/>
            <p14:sldId id="393"/>
            <p14:sldId id="415"/>
            <p14:sldId id="414"/>
            <p14:sldId id="401"/>
            <p14:sldId id="398"/>
            <p14:sldId id="403"/>
            <p14:sldId id="404"/>
            <p14:sldId id="405"/>
            <p14:sldId id="406"/>
            <p14:sldId id="407"/>
            <p14:sldId id="426"/>
            <p14:sldId id="4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3F9"/>
    <a:srgbClr val="ACFCE3"/>
    <a:srgbClr val="E7B4EB"/>
    <a:srgbClr val="F2EFEF"/>
    <a:srgbClr val="FF2F92"/>
    <a:srgbClr val="FA8231"/>
    <a:srgbClr val="EFDEEE"/>
    <a:srgbClr val="BF9000"/>
    <a:srgbClr val="54A0FF"/>
    <a:srgbClr val="EF5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1361"/>
  </p:normalViewPr>
  <p:slideViewPr>
    <p:cSldViewPr snapToGrid="0" snapToObjects="1">
      <p:cViewPr>
        <p:scale>
          <a:sx n="123" d="100"/>
          <a:sy n="123" d="100"/>
        </p:scale>
        <p:origin x="144" y="376"/>
      </p:cViewPr>
      <p:guideLst/>
    </p:cSldViewPr>
  </p:slideViewPr>
  <p:outlineViewPr>
    <p:cViewPr>
      <p:scale>
        <a:sx n="33" d="100"/>
        <a:sy n="33" d="100"/>
      </p:scale>
      <p:origin x="-4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1267VkywPpFSeWDnuRnoj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FD2082-700D-4FCA-E7BF-262E5D705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6757"/>
            <a:ext cx="12367880" cy="708269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606357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666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9D28497A-FDE5-0DD5-419B-F4BCBE0F8481}"/>
              </a:ext>
            </a:extLst>
          </p:cNvPr>
          <p:cNvSpPr txBox="1"/>
          <p:nvPr userDrawn="1"/>
        </p:nvSpPr>
        <p:spPr>
          <a:xfrm>
            <a:off x="7226456" y="456626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97;p1">
            <a:extLst>
              <a:ext uri="{FF2B5EF4-FFF2-40B4-BE49-F238E27FC236}">
                <a16:creationId xmlns:a16="http://schemas.microsoft.com/office/drawing/2014/main" id="{9DD782E4-022F-FE2A-EA90-E890746AEFFC}"/>
              </a:ext>
            </a:extLst>
          </p:cNvPr>
          <p:cNvSpPr txBox="1"/>
          <p:nvPr userDrawn="1"/>
        </p:nvSpPr>
        <p:spPr>
          <a:xfrm>
            <a:off x="7226456" y="482687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" name="Google Shape;47;p21">
            <a:extLst>
              <a:ext uri="{FF2B5EF4-FFF2-40B4-BE49-F238E27FC236}">
                <a16:creationId xmlns:a16="http://schemas.microsoft.com/office/drawing/2014/main" id="{47D5629D-2F08-31C9-FA7B-F5965A6763C1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251E5CA7-EAC9-FA76-AF94-1A163054CF9E}"/>
              </a:ext>
            </a:extLst>
          </p:cNvPr>
          <p:cNvSpPr txBox="1"/>
          <p:nvPr userDrawn="1"/>
        </p:nvSpPr>
        <p:spPr>
          <a:xfrm>
            <a:off x="8316295" y="4555496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4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" name="Google Shape;99;p1">
            <a:extLst>
              <a:ext uri="{FF2B5EF4-FFF2-40B4-BE49-F238E27FC236}">
                <a16:creationId xmlns:a16="http://schemas.microsoft.com/office/drawing/2014/main" id="{25376705-BEFB-F068-EC6B-3B67F21569BD}"/>
              </a:ext>
            </a:extLst>
          </p:cNvPr>
          <p:cNvSpPr txBox="1"/>
          <p:nvPr userDrawn="1"/>
        </p:nvSpPr>
        <p:spPr>
          <a:xfrm>
            <a:off x="8275471" y="4837143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Sreshta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Arjun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Saachi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Merav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Vrinda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" name="Google Shape;95;p1">
            <a:extLst>
              <a:ext uri="{FF2B5EF4-FFF2-40B4-BE49-F238E27FC236}">
                <a16:creationId xmlns:a16="http://schemas.microsoft.com/office/drawing/2014/main" id="{FCFD6546-6BE9-E4F3-FC9C-FB6E5E7896D9}"/>
              </a:ext>
            </a:extLst>
          </p:cNvPr>
          <p:cNvSpPr txBox="1"/>
          <p:nvPr userDrawn="1"/>
        </p:nvSpPr>
        <p:spPr>
          <a:xfrm>
            <a:off x="7522814" y="3972112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25au Lecture Tunes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🪩</a:t>
            </a:r>
            <a:endParaRPr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10: Nested Collections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9F8FE-1DCB-0C41-CE68-A374F17B9644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f%E2%80%93id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28BB-1840-49D3-8C47-19614044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Nested Collections</a:t>
            </a:r>
          </a:p>
        </p:txBody>
      </p:sp>
      <p:sp>
        <p:nvSpPr>
          <p:cNvPr id="4" name="Google Shape;67;g2cdfb2db708_0_4">
            <a:extLst>
              <a:ext uri="{FF2B5EF4-FFF2-40B4-BE49-F238E27FC236}">
                <a16:creationId xmlns:a16="http://schemas.microsoft.com/office/drawing/2014/main" id="{5336F757-18AD-4416-8511-C59D23FF8AD2}"/>
              </a:ext>
            </a:extLst>
          </p:cNvPr>
          <p:cNvSpPr txBox="1"/>
          <p:nvPr/>
        </p:nvSpPr>
        <p:spPr>
          <a:xfrm>
            <a:off x="7456906" y="2225075"/>
            <a:ext cx="44769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Slido</a:t>
            </a: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vote &amp; chat with neighbors: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are you doing for Halloween?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F085EF-CBCE-693B-37F6-0242D8041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823" y="5645391"/>
            <a:ext cx="1138339" cy="113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1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CF30FA-DEE6-5364-E391-87D09D58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987B92-9223-E345-4C7B-78D3622E0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mostFrequentStart</a:t>
            </a:r>
            <a:r>
              <a:rPr lang="en-US" dirty="0"/>
              <a:t> that takes a Set of words and does the following steps: </a:t>
            </a:r>
          </a:p>
          <a:p>
            <a:r>
              <a:rPr lang="en-US" dirty="0"/>
              <a:t>Organizes words into “word families” based on which letter they start with</a:t>
            </a:r>
          </a:p>
          <a:p>
            <a:r>
              <a:rPr lang="en-US" dirty="0"/>
              <a:t>Selects the </a:t>
            </a:r>
            <a:r>
              <a:rPr lang="en-US" u="sng" dirty="0"/>
              <a:t>largest</a:t>
            </a:r>
            <a:r>
              <a:rPr lang="en-US" dirty="0"/>
              <a:t> “word family” as defined as the family with the most words in it</a:t>
            </a:r>
          </a:p>
          <a:p>
            <a:r>
              <a:rPr lang="en-US" dirty="0"/>
              <a:t>Returns the starting letter of the largest word family (and </a:t>
            </a:r>
            <a:r>
              <a:rPr lang="en-US" i="1" dirty="0"/>
              <a:t>should update the Set of words to only have words from the selected family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946461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EB73D5-3942-20D5-D554-847811E2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7699A5-1EDE-0589-9138-BB538A8C5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example, if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words stored the values: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["hello", "goodbye", "library", "literary", "little", "repel"]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word families produced would be: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'h' -&gt; 1 word ("hello")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'g' -&gt; 1 word ("goodbye")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'l' -&gt; 3 words ("library", "literary", "little")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'r' -&gt; 1 word ("repel")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'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dirty="0"/>
              <a:t>' has the largest word family, we </a:t>
            </a:r>
            <a:r>
              <a:rPr lang="en-US" b="1" dirty="0">
                <a:solidFill>
                  <a:srgbClr val="7030A0"/>
                </a:solidFill>
              </a:rPr>
              <a:t>modify the 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</a:rPr>
              <a:t>Set</a:t>
            </a:r>
            <a:r>
              <a:rPr lang="en-US" dirty="0"/>
              <a:t> to only contain </a:t>
            </a:r>
            <a:r>
              <a:rPr lang="en-US" dirty="0">
                <a:latin typeface="Consolas" panose="020B0609020204030204" pitchFamily="49" charset="0"/>
              </a:rPr>
              <a:t>Strings</a:t>
            </a:r>
            <a:r>
              <a:rPr lang="en-US" dirty="0"/>
              <a:t> starting with '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dirty="0"/>
              <a:t>' and finally </a:t>
            </a:r>
            <a:r>
              <a:rPr lang="en-US" b="1" dirty="0">
                <a:solidFill>
                  <a:srgbClr val="7030A0"/>
                </a:solidFill>
              </a:rPr>
              <a:t>return '</a:t>
            </a:r>
            <a:r>
              <a:rPr lang="en-US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</a:t>
            </a:r>
            <a:r>
              <a:rPr lang="en-US" b="1" dirty="0">
                <a:solidFill>
                  <a:srgbClr val="7030A0"/>
                </a:solidFill>
              </a:rPr>
              <a:t>'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572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</a:t>
            </a:r>
            <a:r>
              <a:rPr lang="en-US" dirty="0" err="1"/>
              <a:t>mostFrequentStart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Social Network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060896" y="275339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73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rminator 45">
            <a:extLst>
              <a:ext uri="{FF2B5EF4-FFF2-40B4-BE49-F238E27FC236}">
                <a16:creationId xmlns:a16="http://schemas.microsoft.com/office/drawing/2014/main" id="{2AC760BD-0F9D-4CF4-D529-941E4A7E4A92}"/>
              </a:ext>
            </a:extLst>
          </p:cNvPr>
          <p:cNvSpPr/>
          <p:nvPr/>
        </p:nvSpPr>
        <p:spPr>
          <a:xfrm>
            <a:off x="6991975" y="2823838"/>
            <a:ext cx="5116065" cy="3333896"/>
          </a:xfrm>
          <a:prstGeom prst="flowChartTerminator">
            <a:avLst/>
          </a:prstGeom>
          <a:solidFill>
            <a:srgbClr val="F2EF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A7436-971F-E051-2BA0-1F61450E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2C5F4-7A8E-8F7D-8B98-771ED4F5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11" y="1371600"/>
            <a:ext cx="6211529" cy="3478565"/>
          </a:xfrm>
        </p:spPr>
        <p:txBody>
          <a:bodyPr>
            <a:normAutofit/>
          </a:bodyPr>
          <a:lstStyle/>
          <a:p>
            <a:r>
              <a:rPr lang="en-US" dirty="0"/>
              <a:t>The values inside a Map can be any type, including </a:t>
            </a:r>
            <a:r>
              <a:rPr lang="en-US" u="sng" dirty="0"/>
              <a:t>data structures</a:t>
            </a:r>
          </a:p>
          <a:p>
            <a:r>
              <a:rPr lang="en-US" dirty="0"/>
              <a:t>Common examples:</a:t>
            </a:r>
          </a:p>
          <a:p>
            <a:pPr lvl="1"/>
            <a:r>
              <a:rPr lang="en-US" sz="2200" dirty="0"/>
              <a:t>Mapping: Section ➔ </a:t>
            </a:r>
            <a:r>
              <a:rPr lang="en-US" sz="2200" b="1" dirty="0">
                <a:solidFill>
                  <a:srgbClr val="7030A0"/>
                </a:solidFill>
              </a:rPr>
              <a:t>Set of students </a:t>
            </a:r>
            <a:r>
              <a:rPr lang="en-US" sz="2200" dirty="0"/>
              <a:t>in that section</a:t>
            </a:r>
          </a:p>
          <a:p>
            <a:pPr lvl="1"/>
            <a:r>
              <a:rPr lang="en-US" sz="2200" dirty="0"/>
              <a:t>Mapping: Recipe ➔ </a:t>
            </a:r>
            <a:r>
              <a:rPr lang="en-US" sz="2200" b="1" dirty="0">
                <a:solidFill>
                  <a:srgbClr val="7030A0"/>
                </a:solidFill>
              </a:rPr>
              <a:t>Set of ingredients </a:t>
            </a:r>
            <a:r>
              <a:rPr lang="en-US" sz="2200" dirty="0"/>
              <a:t>in that recipe</a:t>
            </a:r>
            <a:br>
              <a:rPr lang="en-US" sz="2200" dirty="0"/>
            </a:br>
            <a:r>
              <a:rPr lang="en-US" sz="2000" dirty="0"/>
              <a:t>(Or even Map&lt;String, Map&lt;String, Double&gt;&gt; for units!)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DBF92D-48E8-FCCB-C94B-BFC8FEEB7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r="7846" b="85783"/>
          <a:stretch>
            <a:fillRect/>
          </a:stretch>
        </p:blipFill>
        <p:spPr bwMode="auto">
          <a:xfrm>
            <a:off x="6898456" y="445640"/>
            <a:ext cx="5116066" cy="80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54BAA0D-43EC-7D4C-4C85-34B26CB49398}"/>
              </a:ext>
            </a:extLst>
          </p:cNvPr>
          <p:cNvGrpSpPr/>
          <p:nvPr/>
        </p:nvGrpSpPr>
        <p:grpSpPr>
          <a:xfrm>
            <a:off x="9664671" y="3290178"/>
            <a:ext cx="1750142" cy="633729"/>
            <a:chOff x="1101213" y="3097162"/>
            <a:chExt cx="1750142" cy="633729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1BB1A83-8F54-86DA-59C3-2EF76E830112}"/>
                </a:ext>
              </a:extLst>
            </p:cNvPr>
            <p:cNvSpPr/>
            <p:nvPr/>
          </p:nvSpPr>
          <p:spPr>
            <a:xfrm>
              <a:off x="1101213" y="3097162"/>
              <a:ext cx="1750142" cy="599768"/>
            </a:xfrm>
            <a:prstGeom prst="roundRect">
              <a:avLst>
                <a:gd name="adj" fmla="val 50000"/>
              </a:avLst>
            </a:prstGeom>
            <a:solidFill>
              <a:srgbClr val="B7C3F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 Same Side Corner Rectangle 11">
              <a:extLst>
                <a:ext uri="{FF2B5EF4-FFF2-40B4-BE49-F238E27FC236}">
                  <a16:creationId xmlns:a16="http://schemas.microsoft.com/office/drawing/2014/main" id="{FBFAE14E-22C1-C5DE-57BB-8D44EC267B1F}"/>
                </a:ext>
              </a:extLst>
            </p:cNvPr>
            <p:cNvSpPr/>
            <p:nvPr/>
          </p:nvSpPr>
          <p:spPr>
            <a:xfrm rot="5400000">
              <a:off x="2113934" y="2959511"/>
              <a:ext cx="599769" cy="8750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7B4E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8AA1E8-244C-FCDA-AAA5-49AB7E5E026C}"/>
                </a:ext>
              </a:extLst>
            </p:cNvPr>
            <p:cNvSpPr/>
            <p:nvPr/>
          </p:nvSpPr>
          <p:spPr>
            <a:xfrm>
              <a:off x="2241754" y="3269226"/>
              <a:ext cx="245807" cy="255639"/>
            </a:xfrm>
            <a:prstGeom prst="rect">
              <a:avLst/>
            </a:prstGeom>
            <a:solidFill>
              <a:srgbClr val="EFDE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66AFF4-FE0E-EE85-457B-F4F7529BFF1D}"/>
                </a:ext>
              </a:extLst>
            </p:cNvPr>
            <p:cNvSpPr txBox="1"/>
            <p:nvPr/>
          </p:nvSpPr>
          <p:spPr>
            <a:xfrm>
              <a:off x="1150372" y="3269226"/>
              <a:ext cx="825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“CSE 121”</a:t>
              </a:r>
            </a:p>
            <a:p>
              <a:endParaRPr lang="en-US" sz="1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0273558-4623-FDDF-0F3E-32EB9F625749}"/>
              </a:ext>
            </a:extLst>
          </p:cNvPr>
          <p:cNvGrpSpPr/>
          <p:nvPr/>
        </p:nvGrpSpPr>
        <p:grpSpPr>
          <a:xfrm>
            <a:off x="7292185" y="3688522"/>
            <a:ext cx="2110735" cy="622154"/>
            <a:chOff x="1101213" y="3097162"/>
            <a:chExt cx="1750142" cy="622154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ECCC972-62AD-AC7D-C600-1F440B96CE70}"/>
                </a:ext>
              </a:extLst>
            </p:cNvPr>
            <p:cNvSpPr/>
            <p:nvPr/>
          </p:nvSpPr>
          <p:spPr>
            <a:xfrm>
              <a:off x="1101213" y="3097162"/>
              <a:ext cx="1750142" cy="599768"/>
            </a:xfrm>
            <a:prstGeom prst="roundRect">
              <a:avLst>
                <a:gd name="adj" fmla="val 50000"/>
              </a:avLst>
            </a:prstGeom>
            <a:solidFill>
              <a:srgbClr val="B7C3F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 Same Side Corner Rectangle 21">
              <a:extLst>
                <a:ext uri="{FF2B5EF4-FFF2-40B4-BE49-F238E27FC236}">
                  <a16:creationId xmlns:a16="http://schemas.microsoft.com/office/drawing/2014/main" id="{E5906EF3-99E6-ADD2-CFB7-40B250AA49DE}"/>
                </a:ext>
              </a:extLst>
            </p:cNvPr>
            <p:cNvSpPr/>
            <p:nvPr/>
          </p:nvSpPr>
          <p:spPr>
            <a:xfrm rot="5400000">
              <a:off x="2113934" y="2959511"/>
              <a:ext cx="599769" cy="8750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7B4E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62B2C6-F4A5-7A9E-1879-B75FBB9B5165}"/>
                </a:ext>
              </a:extLst>
            </p:cNvPr>
            <p:cNvSpPr/>
            <p:nvPr/>
          </p:nvSpPr>
          <p:spPr>
            <a:xfrm>
              <a:off x="2241754" y="3269226"/>
              <a:ext cx="245807" cy="255639"/>
            </a:xfrm>
            <a:prstGeom prst="rect">
              <a:avLst/>
            </a:prstGeom>
            <a:solidFill>
              <a:srgbClr val="EFDE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ECEF00-AA9C-3E8D-42CC-908091283F51}"/>
                </a:ext>
              </a:extLst>
            </p:cNvPr>
            <p:cNvSpPr txBox="1"/>
            <p:nvPr/>
          </p:nvSpPr>
          <p:spPr>
            <a:xfrm>
              <a:off x="1155728" y="3257651"/>
              <a:ext cx="995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“CSE 390HB”</a:t>
              </a:r>
            </a:p>
            <a:p>
              <a:endParaRPr lang="en-US" sz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46E7F4-3808-1764-824C-EF6DBFB4EED8}"/>
              </a:ext>
            </a:extLst>
          </p:cNvPr>
          <p:cNvGrpSpPr/>
          <p:nvPr/>
        </p:nvGrpSpPr>
        <p:grpSpPr>
          <a:xfrm>
            <a:off x="9960446" y="4710774"/>
            <a:ext cx="1750142" cy="633729"/>
            <a:chOff x="1101213" y="3097162"/>
            <a:chExt cx="1750142" cy="633729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E2225DE-A470-F851-E60E-838138F1D3D2}"/>
                </a:ext>
              </a:extLst>
            </p:cNvPr>
            <p:cNvSpPr/>
            <p:nvPr/>
          </p:nvSpPr>
          <p:spPr>
            <a:xfrm>
              <a:off x="1101213" y="3097162"/>
              <a:ext cx="1750142" cy="599768"/>
            </a:xfrm>
            <a:prstGeom prst="roundRect">
              <a:avLst>
                <a:gd name="adj" fmla="val 50000"/>
              </a:avLst>
            </a:prstGeom>
            <a:solidFill>
              <a:srgbClr val="B7C3F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Same Side Corner Rectangle 16">
              <a:extLst>
                <a:ext uri="{FF2B5EF4-FFF2-40B4-BE49-F238E27FC236}">
                  <a16:creationId xmlns:a16="http://schemas.microsoft.com/office/drawing/2014/main" id="{34499056-CB7A-0FCD-F12A-CF7BF7E2CBEC}"/>
                </a:ext>
              </a:extLst>
            </p:cNvPr>
            <p:cNvSpPr/>
            <p:nvPr/>
          </p:nvSpPr>
          <p:spPr>
            <a:xfrm rot="5400000">
              <a:off x="2113934" y="2959511"/>
              <a:ext cx="599769" cy="8750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7B4E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7A1AE0-55BD-07AB-AD87-D39C3DBDFEDC}"/>
                </a:ext>
              </a:extLst>
            </p:cNvPr>
            <p:cNvSpPr/>
            <p:nvPr/>
          </p:nvSpPr>
          <p:spPr>
            <a:xfrm>
              <a:off x="2241754" y="3269226"/>
              <a:ext cx="245807" cy="255639"/>
            </a:xfrm>
            <a:prstGeom prst="rect">
              <a:avLst/>
            </a:prstGeom>
            <a:solidFill>
              <a:srgbClr val="EFDE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E8C976-1712-6EA5-1F04-4359BEC7ACB3}"/>
                </a:ext>
              </a:extLst>
            </p:cNvPr>
            <p:cNvSpPr txBox="1"/>
            <p:nvPr/>
          </p:nvSpPr>
          <p:spPr>
            <a:xfrm>
              <a:off x="1150372" y="3269226"/>
              <a:ext cx="825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“CSE 122”</a:t>
              </a:r>
            </a:p>
            <a:p>
              <a:endParaRPr lang="en-US" sz="12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B4D311C-6E20-A8C6-F11F-8A34754324EF}"/>
              </a:ext>
            </a:extLst>
          </p:cNvPr>
          <p:cNvGrpSpPr/>
          <p:nvPr/>
        </p:nvGrpSpPr>
        <p:grpSpPr>
          <a:xfrm>
            <a:off x="7579361" y="5016064"/>
            <a:ext cx="1750142" cy="633729"/>
            <a:chOff x="1101213" y="3097162"/>
            <a:chExt cx="1750142" cy="63372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47AEE8C-D4BF-ABD0-3826-4798BADC8BD3}"/>
                </a:ext>
              </a:extLst>
            </p:cNvPr>
            <p:cNvSpPr/>
            <p:nvPr/>
          </p:nvSpPr>
          <p:spPr>
            <a:xfrm>
              <a:off x="1101213" y="3097162"/>
              <a:ext cx="1750142" cy="599768"/>
            </a:xfrm>
            <a:prstGeom prst="roundRect">
              <a:avLst>
                <a:gd name="adj" fmla="val 50000"/>
              </a:avLst>
            </a:prstGeom>
            <a:solidFill>
              <a:srgbClr val="B7C3F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 Same Side Corner Rectangle 6">
              <a:extLst>
                <a:ext uri="{FF2B5EF4-FFF2-40B4-BE49-F238E27FC236}">
                  <a16:creationId xmlns:a16="http://schemas.microsoft.com/office/drawing/2014/main" id="{830DC71B-006C-48AE-EFFA-4EDD0A50226A}"/>
                </a:ext>
              </a:extLst>
            </p:cNvPr>
            <p:cNvSpPr/>
            <p:nvPr/>
          </p:nvSpPr>
          <p:spPr>
            <a:xfrm rot="5400000">
              <a:off x="2113934" y="2959511"/>
              <a:ext cx="599769" cy="8750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7B4E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A3F20D-FE66-2FB0-E54E-5FE5CDF05F66}"/>
                </a:ext>
              </a:extLst>
            </p:cNvPr>
            <p:cNvSpPr/>
            <p:nvPr/>
          </p:nvSpPr>
          <p:spPr>
            <a:xfrm>
              <a:off x="2241754" y="3269226"/>
              <a:ext cx="245807" cy="255639"/>
            </a:xfrm>
            <a:prstGeom prst="rect">
              <a:avLst/>
            </a:prstGeom>
            <a:solidFill>
              <a:srgbClr val="EFDE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50ED66-7046-5B3B-A383-51C167E2456B}"/>
                </a:ext>
              </a:extLst>
            </p:cNvPr>
            <p:cNvSpPr txBox="1"/>
            <p:nvPr/>
          </p:nvSpPr>
          <p:spPr>
            <a:xfrm>
              <a:off x="1150372" y="3269226"/>
              <a:ext cx="825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“CSE 197”</a:t>
              </a:r>
            </a:p>
            <a:p>
              <a:endParaRPr lang="en-US" sz="1200" dirty="0"/>
            </a:p>
          </p:txBody>
        </p:sp>
      </p:grpSp>
      <p:sp>
        <p:nvSpPr>
          <p:cNvPr id="29" name="Arc 28">
            <a:extLst>
              <a:ext uri="{FF2B5EF4-FFF2-40B4-BE49-F238E27FC236}">
                <a16:creationId xmlns:a16="http://schemas.microsoft.com/office/drawing/2014/main" id="{6973E054-FE6C-00F1-9A1A-A438521F5238}"/>
              </a:ext>
            </a:extLst>
          </p:cNvPr>
          <p:cNvSpPr/>
          <p:nvPr/>
        </p:nvSpPr>
        <p:spPr>
          <a:xfrm rot="8661725">
            <a:off x="6977118" y="4806716"/>
            <a:ext cx="1942219" cy="1686152"/>
          </a:xfrm>
          <a:prstGeom prst="arc">
            <a:avLst>
              <a:gd name="adj1" fmla="val 11702948"/>
              <a:gd name="adj2" fmla="val 17290604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803AE3-7996-34AB-02EE-BFE5D342CAD6}"/>
              </a:ext>
            </a:extLst>
          </p:cNvPr>
          <p:cNvSpPr txBox="1"/>
          <p:nvPr/>
        </p:nvSpPr>
        <p:spPr>
          <a:xfrm>
            <a:off x="5936008" y="6318223"/>
            <a:ext cx="241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Adrian","Matt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"]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6BA6D5FD-AA7D-3F41-9291-DF26AA2348CE}"/>
              </a:ext>
            </a:extLst>
          </p:cNvPr>
          <p:cNvSpPr/>
          <p:nvPr/>
        </p:nvSpPr>
        <p:spPr>
          <a:xfrm rot="18301642" flipH="1" flipV="1">
            <a:off x="7290052" y="2497044"/>
            <a:ext cx="1942219" cy="1686152"/>
          </a:xfrm>
          <a:prstGeom prst="arc">
            <a:avLst>
              <a:gd name="adj1" fmla="val 9578131"/>
              <a:gd name="adj2" fmla="val 17058296"/>
            </a:avLst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6909CC-BAEC-3072-D126-DA81C61F0CC5}"/>
              </a:ext>
            </a:extLst>
          </p:cNvPr>
          <p:cNvSpPr txBox="1"/>
          <p:nvPr/>
        </p:nvSpPr>
        <p:spPr>
          <a:xfrm>
            <a:off x="7357932" y="2188072"/>
            <a:ext cx="1328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Miya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97855769-1727-2B7A-A760-8E7F7E19DB5C}"/>
              </a:ext>
            </a:extLst>
          </p:cNvPr>
          <p:cNvSpPr/>
          <p:nvPr/>
        </p:nvSpPr>
        <p:spPr>
          <a:xfrm rot="3080487" flipH="1">
            <a:off x="9061170" y="2034325"/>
            <a:ext cx="2072999" cy="1900065"/>
          </a:xfrm>
          <a:prstGeom prst="arc">
            <a:avLst>
              <a:gd name="adj1" fmla="val 11702948"/>
              <a:gd name="adj2" fmla="val 17290604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028899-0ED8-1550-15C7-30C5B81F66A8}"/>
              </a:ext>
            </a:extLst>
          </p:cNvPr>
          <p:cNvSpPr txBox="1"/>
          <p:nvPr/>
        </p:nvSpPr>
        <p:spPr>
          <a:xfrm>
            <a:off x="9329503" y="1749470"/>
            <a:ext cx="251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["Brett", "James"]</a:t>
            </a: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1AF90F65-26C6-D4E5-43C6-F0EBA46D8100}"/>
              </a:ext>
            </a:extLst>
          </p:cNvPr>
          <p:cNvSpPr/>
          <p:nvPr/>
        </p:nvSpPr>
        <p:spPr>
          <a:xfrm rot="7700747">
            <a:off x="9319419" y="4665799"/>
            <a:ext cx="2072999" cy="1900065"/>
          </a:xfrm>
          <a:prstGeom prst="arc">
            <a:avLst>
              <a:gd name="adj1" fmla="val 11702948"/>
              <a:gd name="adj2" fmla="val 17290604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43709B-308C-D379-22A4-01C35CFD90E1}"/>
              </a:ext>
            </a:extLst>
          </p:cNvPr>
          <p:cNvSpPr txBox="1"/>
          <p:nvPr/>
        </p:nvSpPr>
        <p:spPr>
          <a:xfrm>
            <a:off x="9705649" y="6262679"/>
            <a:ext cx="144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Elba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44960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rminator 53">
            <a:extLst>
              <a:ext uri="{FF2B5EF4-FFF2-40B4-BE49-F238E27FC236}">
                <a16:creationId xmlns:a16="http://schemas.microsoft.com/office/drawing/2014/main" id="{8B762455-E8D5-E2C8-304B-74F117DCE7D6}"/>
              </a:ext>
            </a:extLst>
          </p:cNvPr>
          <p:cNvSpPr/>
          <p:nvPr/>
        </p:nvSpPr>
        <p:spPr>
          <a:xfrm>
            <a:off x="6991975" y="2823838"/>
            <a:ext cx="5116065" cy="3333896"/>
          </a:xfrm>
          <a:prstGeom prst="flowChartTerminator">
            <a:avLst/>
          </a:prstGeom>
          <a:solidFill>
            <a:srgbClr val="F2EF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A7436-971F-E051-2BA0-1F61450E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Nested Collections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34734A-2BF5-B25D-9F49-8704004A4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54" y="1371600"/>
            <a:ext cx="10915546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“value” inside the Map is a </a:t>
            </a:r>
            <a:r>
              <a:rPr lang="en-US" u="sng" dirty="0"/>
              <a:t>reference</a:t>
            </a:r>
            <a:br>
              <a:rPr lang="en-US" dirty="0"/>
            </a:br>
            <a:r>
              <a:rPr lang="en-US" dirty="0"/>
              <a:t>to the data structure! </a:t>
            </a:r>
          </a:p>
          <a:p>
            <a:pPr lvl="1"/>
            <a:r>
              <a:rPr lang="en-US" dirty="0"/>
              <a:t>Think carefully about number of references</a:t>
            </a:r>
            <a:br>
              <a:rPr lang="en-US" dirty="0"/>
            </a:br>
            <a:r>
              <a:rPr lang="en-US" dirty="0"/>
              <a:t>to a particular object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13960-0AE0-D523-6179-A23AC0F66397}"/>
              </a:ext>
            </a:extLst>
          </p:cNvPr>
          <p:cNvSpPr txBox="1"/>
          <p:nvPr/>
        </p:nvSpPr>
        <p:spPr>
          <a:xfrm>
            <a:off x="400878" y="4747736"/>
            <a:ext cx="6470373" cy="14773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courses.put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"CSE 123"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&gt;());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courses.get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"CSE 123"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James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cse123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courses.get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"CSE 123"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cse123.add(</a:t>
            </a:r>
            <a:r>
              <a:rPr lang="en-US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"Gigi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628EC1-2224-C967-0BF0-6F2EB842B90D}"/>
              </a:ext>
            </a:extLst>
          </p:cNvPr>
          <p:cNvGrpSpPr/>
          <p:nvPr/>
        </p:nvGrpSpPr>
        <p:grpSpPr>
          <a:xfrm>
            <a:off x="1101213" y="3097162"/>
            <a:ext cx="1750142" cy="633729"/>
            <a:chOff x="1101213" y="3097162"/>
            <a:chExt cx="1750142" cy="63372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4101CCC-31D0-1C7D-F692-6CF4E84CF155}"/>
                </a:ext>
              </a:extLst>
            </p:cNvPr>
            <p:cNvSpPr/>
            <p:nvPr/>
          </p:nvSpPr>
          <p:spPr>
            <a:xfrm>
              <a:off x="1101213" y="3097162"/>
              <a:ext cx="1750142" cy="599768"/>
            </a:xfrm>
            <a:prstGeom prst="roundRect">
              <a:avLst>
                <a:gd name="adj" fmla="val 50000"/>
              </a:avLst>
            </a:prstGeom>
            <a:solidFill>
              <a:srgbClr val="B7C3F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CDA24025-2DE0-3CDD-2787-0CF3E127BE92}"/>
                </a:ext>
              </a:extLst>
            </p:cNvPr>
            <p:cNvSpPr/>
            <p:nvPr/>
          </p:nvSpPr>
          <p:spPr>
            <a:xfrm rot="5400000">
              <a:off x="2113934" y="2959511"/>
              <a:ext cx="599769" cy="8750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7B4E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0D434D-F0C6-D3B4-E2DE-91DA4E9A157D}"/>
                </a:ext>
              </a:extLst>
            </p:cNvPr>
            <p:cNvSpPr/>
            <p:nvPr/>
          </p:nvSpPr>
          <p:spPr>
            <a:xfrm>
              <a:off x="2241754" y="3269226"/>
              <a:ext cx="245807" cy="255639"/>
            </a:xfrm>
            <a:prstGeom prst="rect">
              <a:avLst/>
            </a:prstGeom>
            <a:solidFill>
              <a:srgbClr val="EFDE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7BC673-458D-D0CF-E334-119DC97631A6}"/>
                </a:ext>
              </a:extLst>
            </p:cNvPr>
            <p:cNvSpPr txBox="1"/>
            <p:nvPr/>
          </p:nvSpPr>
          <p:spPr>
            <a:xfrm>
              <a:off x="1150372" y="3269226"/>
              <a:ext cx="825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“CSE 123”</a:t>
              </a:r>
            </a:p>
            <a:p>
              <a:endParaRPr lang="en-US" sz="1200" dirty="0"/>
            </a:p>
          </p:txBody>
        </p:sp>
      </p:grp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A2F6471A-2ECA-DA0D-DF65-1E39056B3CDA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364657" y="3397045"/>
            <a:ext cx="1132497" cy="866235"/>
          </a:xfrm>
          <a:prstGeom prst="curvedConnector3">
            <a:avLst>
              <a:gd name="adj1" fmla="val 4565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D227B4F-F1A4-6C8C-18F4-AD9C3F526FDE}"/>
              </a:ext>
            </a:extLst>
          </p:cNvPr>
          <p:cNvSpPr txBox="1"/>
          <p:nvPr/>
        </p:nvSpPr>
        <p:spPr>
          <a:xfrm>
            <a:off x="3497154" y="4078614"/>
            <a:ext cx="191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  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25CEA0-075D-9912-8A5A-E018C4D8D40E}"/>
              </a:ext>
            </a:extLst>
          </p:cNvPr>
          <p:cNvSpPr txBox="1"/>
          <p:nvPr/>
        </p:nvSpPr>
        <p:spPr>
          <a:xfrm>
            <a:off x="3503293" y="4080986"/>
            <a:ext cx="175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["James"]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4BB068-404F-6851-E43D-7F8A0FC55FB7}"/>
              </a:ext>
            </a:extLst>
          </p:cNvPr>
          <p:cNvSpPr txBox="1"/>
          <p:nvPr/>
        </p:nvSpPr>
        <p:spPr>
          <a:xfrm>
            <a:off x="3498228" y="4083811"/>
            <a:ext cx="299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James","Gigi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"]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74ED3BC0-A699-595A-F57A-789BD3E647B6}"/>
              </a:ext>
            </a:extLst>
          </p:cNvPr>
          <p:cNvSpPr/>
          <p:nvPr/>
        </p:nvSpPr>
        <p:spPr>
          <a:xfrm>
            <a:off x="98323" y="4827639"/>
            <a:ext cx="348707" cy="2359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EE025440-53E1-7721-64B4-136D328ED960}"/>
              </a:ext>
            </a:extLst>
          </p:cNvPr>
          <p:cNvSpPr/>
          <p:nvPr/>
        </p:nvSpPr>
        <p:spPr>
          <a:xfrm>
            <a:off x="92667" y="5094355"/>
            <a:ext cx="348707" cy="235974"/>
          </a:xfrm>
          <a:prstGeom prst="rightArrow">
            <a:avLst/>
          </a:prstGeom>
          <a:solidFill>
            <a:srgbClr val="FA8231"/>
          </a:solidFill>
          <a:ln>
            <a:solidFill>
              <a:srgbClr val="FA82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86F45FC-467B-A3BC-47EE-E6C1C4A09EA1}"/>
              </a:ext>
            </a:extLst>
          </p:cNvPr>
          <p:cNvSpPr/>
          <p:nvPr/>
        </p:nvSpPr>
        <p:spPr>
          <a:xfrm>
            <a:off x="89547" y="5624269"/>
            <a:ext cx="348707" cy="23597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A82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389290C9-F90C-61A3-AA0B-C29C190AF235}"/>
              </a:ext>
            </a:extLst>
          </p:cNvPr>
          <p:cNvSpPr/>
          <p:nvPr/>
        </p:nvSpPr>
        <p:spPr>
          <a:xfrm>
            <a:off x="96479" y="5918209"/>
            <a:ext cx="348707" cy="23597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068AC0-590E-4EBE-8A0D-7A7F433DDF70}"/>
              </a:ext>
            </a:extLst>
          </p:cNvPr>
          <p:cNvSpPr/>
          <p:nvPr/>
        </p:nvSpPr>
        <p:spPr>
          <a:xfrm>
            <a:off x="6096000" y="3195484"/>
            <a:ext cx="283793" cy="304574"/>
          </a:xfrm>
          <a:prstGeom prst="rect">
            <a:avLst/>
          </a:prstGeom>
          <a:solidFill>
            <a:srgbClr val="EFDE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0C117F-45C8-1898-CA10-057EE2C21383}"/>
              </a:ext>
            </a:extLst>
          </p:cNvPr>
          <p:cNvSpPr txBox="1"/>
          <p:nvPr/>
        </p:nvSpPr>
        <p:spPr>
          <a:xfrm>
            <a:off x="5832315" y="2832593"/>
            <a:ext cx="120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cse123</a:t>
            </a:r>
          </a:p>
        </p:txBody>
      </p:sp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3D58E17E-A3F2-9317-808D-3F5EE1A94D7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60840" y="3354324"/>
            <a:ext cx="2477057" cy="669725"/>
          </a:xfrm>
          <a:prstGeom prst="curvedConnector3">
            <a:avLst>
              <a:gd name="adj1" fmla="val 10027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6F94C2-AC27-5E5D-7171-131AFE7B2CDC}"/>
              </a:ext>
            </a:extLst>
          </p:cNvPr>
          <p:cNvGrpSpPr/>
          <p:nvPr/>
        </p:nvGrpSpPr>
        <p:grpSpPr>
          <a:xfrm>
            <a:off x="9664671" y="3290178"/>
            <a:ext cx="1750142" cy="633729"/>
            <a:chOff x="1101213" y="3097162"/>
            <a:chExt cx="1750142" cy="633729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D072656-D7F4-9A2A-7CCC-F08062A5F34E}"/>
                </a:ext>
              </a:extLst>
            </p:cNvPr>
            <p:cNvSpPr/>
            <p:nvPr/>
          </p:nvSpPr>
          <p:spPr>
            <a:xfrm>
              <a:off x="1101213" y="3097162"/>
              <a:ext cx="1750142" cy="599768"/>
            </a:xfrm>
            <a:prstGeom prst="roundRect">
              <a:avLst>
                <a:gd name="adj" fmla="val 50000"/>
              </a:avLst>
            </a:prstGeom>
            <a:solidFill>
              <a:srgbClr val="B7C3F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>
              <a:extLst>
                <a:ext uri="{FF2B5EF4-FFF2-40B4-BE49-F238E27FC236}">
                  <a16:creationId xmlns:a16="http://schemas.microsoft.com/office/drawing/2014/main" id="{662B0066-BB55-839C-EB93-C226DC422A80}"/>
                </a:ext>
              </a:extLst>
            </p:cNvPr>
            <p:cNvSpPr/>
            <p:nvPr/>
          </p:nvSpPr>
          <p:spPr>
            <a:xfrm rot="5400000">
              <a:off x="2113934" y="2959511"/>
              <a:ext cx="599769" cy="8750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7B4E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8DAA992-5419-0772-428C-E63AACFF31FF}"/>
                </a:ext>
              </a:extLst>
            </p:cNvPr>
            <p:cNvSpPr/>
            <p:nvPr/>
          </p:nvSpPr>
          <p:spPr>
            <a:xfrm>
              <a:off x="2241754" y="3269226"/>
              <a:ext cx="245807" cy="255639"/>
            </a:xfrm>
            <a:prstGeom prst="rect">
              <a:avLst/>
            </a:prstGeom>
            <a:solidFill>
              <a:srgbClr val="EFDE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EF8CD9-6D5F-38DC-DC21-F8C4BB794214}"/>
                </a:ext>
              </a:extLst>
            </p:cNvPr>
            <p:cNvSpPr txBox="1"/>
            <p:nvPr/>
          </p:nvSpPr>
          <p:spPr>
            <a:xfrm>
              <a:off x="1150372" y="3269226"/>
              <a:ext cx="825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“CSE 121”</a:t>
              </a:r>
            </a:p>
            <a:p>
              <a:endParaRPr lang="en-US" sz="1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95B25EC-02C7-BCDF-DB9F-8D9EED2BA6B9}"/>
              </a:ext>
            </a:extLst>
          </p:cNvPr>
          <p:cNvGrpSpPr/>
          <p:nvPr/>
        </p:nvGrpSpPr>
        <p:grpSpPr>
          <a:xfrm>
            <a:off x="7292185" y="3688522"/>
            <a:ext cx="2110735" cy="622154"/>
            <a:chOff x="1101213" y="3097162"/>
            <a:chExt cx="1750142" cy="622154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C6B5352E-FC45-965A-A9A5-1F4A76819D0C}"/>
                </a:ext>
              </a:extLst>
            </p:cNvPr>
            <p:cNvSpPr/>
            <p:nvPr/>
          </p:nvSpPr>
          <p:spPr>
            <a:xfrm>
              <a:off x="1101213" y="3097162"/>
              <a:ext cx="1750142" cy="599768"/>
            </a:xfrm>
            <a:prstGeom prst="roundRect">
              <a:avLst>
                <a:gd name="adj" fmla="val 50000"/>
              </a:avLst>
            </a:prstGeom>
            <a:solidFill>
              <a:srgbClr val="B7C3F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 Same Side Corner Rectangle 30">
              <a:extLst>
                <a:ext uri="{FF2B5EF4-FFF2-40B4-BE49-F238E27FC236}">
                  <a16:creationId xmlns:a16="http://schemas.microsoft.com/office/drawing/2014/main" id="{164A6750-4BB3-3EB2-9F77-8E831AC70BB0}"/>
                </a:ext>
              </a:extLst>
            </p:cNvPr>
            <p:cNvSpPr/>
            <p:nvPr/>
          </p:nvSpPr>
          <p:spPr>
            <a:xfrm rot="5400000">
              <a:off x="2113934" y="2959511"/>
              <a:ext cx="599769" cy="8750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7B4E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846005A-3E36-34D3-A61B-56C387AEE9F4}"/>
                </a:ext>
              </a:extLst>
            </p:cNvPr>
            <p:cNvSpPr/>
            <p:nvPr/>
          </p:nvSpPr>
          <p:spPr>
            <a:xfrm>
              <a:off x="2241754" y="3269226"/>
              <a:ext cx="245807" cy="255639"/>
            </a:xfrm>
            <a:prstGeom prst="rect">
              <a:avLst/>
            </a:prstGeom>
            <a:solidFill>
              <a:srgbClr val="EFDE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0D7B0D5-BE2E-2724-CA57-462263F6C7E8}"/>
                </a:ext>
              </a:extLst>
            </p:cNvPr>
            <p:cNvSpPr txBox="1"/>
            <p:nvPr/>
          </p:nvSpPr>
          <p:spPr>
            <a:xfrm>
              <a:off x="1155728" y="3257651"/>
              <a:ext cx="995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“CSE 390HB”</a:t>
              </a:r>
            </a:p>
            <a:p>
              <a:endParaRPr lang="en-US" sz="1200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5CCAAA5-619E-0ECB-339B-F2C958DF1250}"/>
              </a:ext>
            </a:extLst>
          </p:cNvPr>
          <p:cNvGrpSpPr/>
          <p:nvPr/>
        </p:nvGrpSpPr>
        <p:grpSpPr>
          <a:xfrm>
            <a:off x="9960446" y="4710774"/>
            <a:ext cx="1750142" cy="633729"/>
            <a:chOff x="1101213" y="3097162"/>
            <a:chExt cx="1750142" cy="63372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3919F27-EF0E-D1EF-3C11-6B8CCAA7C73C}"/>
                </a:ext>
              </a:extLst>
            </p:cNvPr>
            <p:cNvSpPr/>
            <p:nvPr/>
          </p:nvSpPr>
          <p:spPr>
            <a:xfrm>
              <a:off x="1101213" y="3097162"/>
              <a:ext cx="1750142" cy="599768"/>
            </a:xfrm>
            <a:prstGeom prst="roundRect">
              <a:avLst>
                <a:gd name="adj" fmla="val 50000"/>
              </a:avLst>
            </a:prstGeom>
            <a:solidFill>
              <a:srgbClr val="B7C3F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 Same Side Corner Rectangle 35">
              <a:extLst>
                <a:ext uri="{FF2B5EF4-FFF2-40B4-BE49-F238E27FC236}">
                  <a16:creationId xmlns:a16="http://schemas.microsoft.com/office/drawing/2014/main" id="{9EBB1467-613F-B572-D50F-480C17F89474}"/>
                </a:ext>
              </a:extLst>
            </p:cNvPr>
            <p:cNvSpPr/>
            <p:nvPr/>
          </p:nvSpPr>
          <p:spPr>
            <a:xfrm rot="5400000">
              <a:off x="2113934" y="2959511"/>
              <a:ext cx="599769" cy="8750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7B4E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F63C7E3-C091-629F-8F0D-D3516785FEDC}"/>
                </a:ext>
              </a:extLst>
            </p:cNvPr>
            <p:cNvSpPr/>
            <p:nvPr/>
          </p:nvSpPr>
          <p:spPr>
            <a:xfrm>
              <a:off x="2241754" y="3269226"/>
              <a:ext cx="245807" cy="255639"/>
            </a:xfrm>
            <a:prstGeom prst="rect">
              <a:avLst/>
            </a:prstGeom>
            <a:solidFill>
              <a:srgbClr val="EFDE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9E9AA9B-6564-DA26-982A-AD98E83DD8C3}"/>
                </a:ext>
              </a:extLst>
            </p:cNvPr>
            <p:cNvSpPr txBox="1"/>
            <p:nvPr/>
          </p:nvSpPr>
          <p:spPr>
            <a:xfrm>
              <a:off x="1150372" y="3269226"/>
              <a:ext cx="825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“CSE 122”</a:t>
              </a:r>
            </a:p>
            <a:p>
              <a:endParaRPr lang="en-US" sz="12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1517131-B57F-43DD-76E8-6B26C105ECDD}"/>
              </a:ext>
            </a:extLst>
          </p:cNvPr>
          <p:cNvGrpSpPr/>
          <p:nvPr/>
        </p:nvGrpSpPr>
        <p:grpSpPr>
          <a:xfrm>
            <a:off x="7579361" y="5016064"/>
            <a:ext cx="1750142" cy="633729"/>
            <a:chOff x="1101213" y="3097162"/>
            <a:chExt cx="1750142" cy="633729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29F374EE-E5B7-3C11-51EB-C6EBC39C1C9E}"/>
                </a:ext>
              </a:extLst>
            </p:cNvPr>
            <p:cNvSpPr/>
            <p:nvPr/>
          </p:nvSpPr>
          <p:spPr>
            <a:xfrm>
              <a:off x="1101213" y="3097162"/>
              <a:ext cx="1750142" cy="599768"/>
            </a:xfrm>
            <a:prstGeom prst="roundRect">
              <a:avLst>
                <a:gd name="adj" fmla="val 50000"/>
              </a:avLst>
            </a:prstGeom>
            <a:solidFill>
              <a:srgbClr val="B7C3F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 Same Side Corner Rectangle 40">
              <a:extLst>
                <a:ext uri="{FF2B5EF4-FFF2-40B4-BE49-F238E27FC236}">
                  <a16:creationId xmlns:a16="http://schemas.microsoft.com/office/drawing/2014/main" id="{D878AC90-D1E0-0763-65DD-949E592CC838}"/>
                </a:ext>
              </a:extLst>
            </p:cNvPr>
            <p:cNvSpPr/>
            <p:nvPr/>
          </p:nvSpPr>
          <p:spPr>
            <a:xfrm rot="5400000">
              <a:off x="2113934" y="2959511"/>
              <a:ext cx="599769" cy="8750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7B4E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8D1597C-B2CA-E4A4-2172-CAD05B24EEF2}"/>
                </a:ext>
              </a:extLst>
            </p:cNvPr>
            <p:cNvSpPr/>
            <p:nvPr/>
          </p:nvSpPr>
          <p:spPr>
            <a:xfrm>
              <a:off x="2241754" y="3269226"/>
              <a:ext cx="245807" cy="255639"/>
            </a:xfrm>
            <a:prstGeom prst="rect">
              <a:avLst/>
            </a:prstGeom>
            <a:solidFill>
              <a:srgbClr val="EFDE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402EB85-8ACB-8CDB-3E5E-0F9C03A92E8D}"/>
                </a:ext>
              </a:extLst>
            </p:cNvPr>
            <p:cNvSpPr txBox="1"/>
            <p:nvPr/>
          </p:nvSpPr>
          <p:spPr>
            <a:xfrm>
              <a:off x="1150372" y="3269226"/>
              <a:ext cx="825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“CSE 197”</a:t>
              </a:r>
            </a:p>
            <a:p>
              <a:endParaRPr lang="en-US" sz="1200" dirty="0"/>
            </a:p>
          </p:txBody>
        </p:sp>
      </p:grpSp>
      <p:sp>
        <p:nvSpPr>
          <p:cNvPr id="44" name="Arc 43">
            <a:extLst>
              <a:ext uri="{FF2B5EF4-FFF2-40B4-BE49-F238E27FC236}">
                <a16:creationId xmlns:a16="http://schemas.microsoft.com/office/drawing/2014/main" id="{70DD10D9-D177-8775-1409-448A029A41F7}"/>
              </a:ext>
            </a:extLst>
          </p:cNvPr>
          <p:cNvSpPr/>
          <p:nvPr/>
        </p:nvSpPr>
        <p:spPr>
          <a:xfrm rot="8661725">
            <a:off x="6977118" y="4806716"/>
            <a:ext cx="1942219" cy="1686152"/>
          </a:xfrm>
          <a:prstGeom prst="arc">
            <a:avLst>
              <a:gd name="adj1" fmla="val 11702948"/>
              <a:gd name="adj2" fmla="val 17290604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738118DC-B10B-36E8-FA4F-1547BF14ADB3}"/>
              </a:ext>
            </a:extLst>
          </p:cNvPr>
          <p:cNvSpPr/>
          <p:nvPr/>
        </p:nvSpPr>
        <p:spPr>
          <a:xfrm rot="18301642" flipH="1" flipV="1">
            <a:off x="7290052" y="2497044"/>
            <a:ext cx="1942219" cy="1686152"/>
          </a:xfrm>
          <a:prstGeom prst="arc">
            <a:avLst>
              <a:gd name="adj1" fmla="val 9578131"/>
              <a:gd name="adj2" fmla="val 17058296"/>
            </a:avLst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77E0C5-2AF8-4D56-05FF-B3519B715CCB}"/>
              </a:ext>
            </a:extLst>
          </p:cNvPr>
          <p:cNvSpPr txBox="1"/>
          <p:nvPr/>
        </p:nvSpPr>
        <p:spPr>
          <a:xfrm>
            <a:off x="7357932" y="2188072"/>
            <a:ext cx="1328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Miya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0970112D-3BD2-E205-A8C1-FED292CC0078}"/>
              </a:ext>
            </a:extLst>
          </p:cNvPr>
          <p:cNvSpPr/>
          <p:nvPr/>
        </p:nvSpPr>
        <p:spPr>
          <a:xfrm rot="3080487" flipH="1">
            <a:off x="9061170" y="2034325"/>
            <a:ext cx="2072999" cy="1900065"/>
          </a:xfrm>
          <a:prstGeom prst="arc">
            <a:avLst>
              <a:gd name="adj1" fmla="val 11702948"/>
              <a:gd name="adj2" fmla="val 17290604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F6BF783-94CE-6E96-A23E-195A43995D6E}"/>
              </a:ext>
            </a:extLst>
          </p:cNvPr>
          <p:cNvSpPr txBox="1"/>
          <p:nvPr/>
        </p:nvSpPr>
        <p:spPr>
          <a:xfrm>
            <a:off x="9329503" y="1749470"/>
            <a:ext cx="251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["Brett", "James"]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261C8D9-84D7-AECA-7F3D-E7126CF4939E}"/>
              </a:ext>
            </a:extLst>
          </p:cNvPr>
          <p:cNvSpPr txBox="1"/>
          <p:nvPr/>
        </p:nvSpPr>
        <p:spPr>
          <a:xfrm>
            <a:off x="9705649" y="6262679"/>
            <a:ext cx="144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Elba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61D52341-313F-96AA-CD5A-B6E80ECEDF44}"/>
              </a:ext>
            </a:extLst>
          </p:cNvPr>
          <p:cNvSpPr/>
          <p:nvPr/>
        </p:nvSpPr>
        <p:spPr>
          <a:xfrm rot="7700747">
            <a:off x="9319419" y="4665799"/>
            <a:ext cx="2072999" cy="1900065"/>
          </a:xfrm>
          <a:prstGeom prst="arc">
            <a:avLst>
              <a:gd name="adj1" fmla="val 11702948"/>
              <a:gd name="adj2" fmla="val 17290604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9C7F9A4-9978-74AD-69DF-5E9D9248748F}"/>
              </a:ext>
            </a:extLst>
          </p:cNvPr>
          <p:cNvSpPr txBox="1"/>
          <p:nvPr/>
        </p:nvSpPr>
        <p:spPr>
          <a:xfrm>
            <a:off x="5936008" y="6318223"/>
            <a:ext cx="241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Adrian","Matt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"]</a:t>
            </a:r>
          </a:p>
        </p:txBody>
      </p:sp>
    </p:spTree>
    <p:extLst>
      <p:ext uri="{BB962C8B-B14F-4D97-AF65-F5344CB8AC3E}">
        <p14:creationId xmlns:p14="http://schemas.microsoft.com/office/powerpoint/2010/main" val="283877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1" grpId="0"/>
      <p:bldP spid="21" grpId="1"/>
      <p:bldP spid="22" grpId="0"/>
      <p:bldP spid="23" grpId="0" animBg="1"/>
      <p:bldP spid="24" grpId="0" animBg="1"/>
      <p:bldP spid="25" grpId="0" animBg="1"/>
      <p:bldP spid="26" grpId="0" animBg="1"/>
      <p:bldP spid="28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144F4-DB74-64EB-A021-53F9B51D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42706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Suppose map had the following items. What would its items be after running this code?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763-F365-4EAF-3920-BE9E61AB474B}"/>
              </a:ext>
            </a:extLst>
          </p:cNvPr>
          <p:cNvSpPr txBox="1"/>
          <p:nvPr/>
        </p:nvSpPr>
        <p:spPr>
          <a:xfrm>
            <a:off x="838199" y="2699402"/>
            <a:ext cx="7212496" cy="369332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map: {"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"=[1, 2],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"=[3],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47534-978C-DA8D-08A4-7F87B4396A7C}"/>
              </a:ext>
            </a:extLst>
          </p:cNvPr>
          <p:cNvSpPr txBox="1"/>
          <p:nvPr/>
        </p:nvSpPr>
        <p:spPr>
          <a:xfrm>
            <a:off x="838199" y="3249222"/>
            <a:ext cx="7212496" cy="14773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69685-5DFD-A37E-F05E-5206C952E550}"/>
              </a:ext>
            </a:extLst>
          </p:cNvPr>
          <p:cNvSpPr txBox="1"/>
          <p:nvPr/>
        </p:nvSpPr>
        <p:spPr>
          <a:xfrm>
            <a:off x="838199" y="4969566"/>
            <a:ext cx="10687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2],   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8],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D18CF1-2E62-5FC2-5F0B-79261F3A9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479" y="302549"/>
            <a:ext cx="762634" cy="7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82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144F4-DB74-64EB-A021-53F9B51D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42708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Suppose map had the following items. What would its items be after running this code?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763-F365-4EAF-3920-BE9E61AB474B}"/>
              </a:ext>
            </a:extLst>
          </p:cNvPr>
          <p:cNvSpPr txBox="1"/>
          <p:nvPr/>
        </p:nvSpPr>
        <p:spPr>
          <a:xfrm>
            <a:off x="838199" y="2699400"/>
            <a:ext cx="7212496" cy="369332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map: {”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"=[1, 2], 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"=[3], 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47534-978C-DA8D-08A4-7F87B4396A7C}"/>
              </a:ext>
            </a:extLst>
          </p:cNvPr>
          <p:cNvSpPr txBox="1"/>
          <p:nvPr/>
        </p:nvSpPr>
        <p:spPr>
          <a:xfrm>
            <a:off x="838199" y="3249220"/>
            <a:ext cx="7212496" cy="14773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69685-5DFD-A37E-F05E-5206C952E550}"/>
              </a:ext>
            </a:extLst>
          </p:cNvPr>
          <p:cNvSpPr txBox="1"/>
          <p:nvPr/>
        </p:nvSpPr>
        <p:spPr>
          <a:xfrm>
            <a:off x="838199" y="4969566"/>
            <a:ext cx="108414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2],   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8],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EC3BC9-8DC6-CC54-0963-21C9A8BABEEF}"/>
              </a:ext>
            </a:extLst>
          </p:cNvPr>
          <p:cNvSpPr txBox="1"/>
          <p:nvPr/>
        </p:nvSpPr>
        <p:spPr>
          <a:xfrm>
            <a:off x="8809431" y="3109538"/>
            <a:ext cx="9082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KeyA</a:t>
            </a:r>
            <a:r>
              <a:rPr lang="en-US" sz="2400" dirty="0"/>
              <a:t>: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6431CCE-A15F-2088-A169-EAB6A017ACBF}"/>
              </a:ext>
            </a:extLst>
          </p:cNvPr>
          <p:cNvSpPr/>
          <p:nvPr/>
        </p:nvSpPr>
        <p:spPr>
          <a:xfrm>
            <a:off x="397981" y="3300277"/>
            <a:ext cx="376775" cy="217449"/>
          </a:xfrm>
          <a:prstGeom prst="rightArrow">
            <a:avLst/>
          </a:prstGeom>
          <a:solidFill>
            <a:srgbClr val="FF2F92"/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2F9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B5663C-D010-445F-D45C-4FFF0291BC30}"/>
              </a:ext>
            </a:extLst>
          </p:cNvPr>
          <p:cNvSpPr txBox="1"/>
          <p:nvPr/>
        </p:nvSpPr>
        <p:spPr>
          <a:xfrm>
            <a:off x="9078380" y="2407198"/>
            <a:ext cx="9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2F92"/>
                </a:solidFill>
              </a:rPr>
              <a:t>nums</a:t>
            </a:r>
            <a:r>
              <a:rPr lang="en-US" sz="2400" dirty="0">
                <a:solidFill>
                  <a:srgbClr val="FF2F92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5C52E6-D69F-A032-3C31-377763D47A9D}"/>
              </a:ext>
            </a:extLst>
          </p:cNvPr>
          <p:cNvSpPr txBox="1"/>
          <p:nvPr/>
        </p:nvSpPr>
        <p:spPr>
          <a:xfrm>
            <a:off x="8809431" y="3666054"/>
            <a:ext cx="9082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KeyB</a:t>
            </a:r>
            <a:r>
              <a:rPr lang="en-US" sz="2400" dirty="0"/>
              <a:t>: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F242B316-7EFD-B51F-B378-223AB07170CD}"/>
              </a:ext>
            </a:extLst>
          </p:cNvPr>
          <p:cNvSpPr/>
          <p:nvPr/>
        </p:nvSpPr>
        <p:spPr>
          <a:xfrm>
            <a:off x="395771" y="3597090"/>
            <a:ext cx="376775" cy="21744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662C8E96-03BC-F9A0-D978-D5E7A8C1D3F5}"/>
              </a:ext>
            </a:extLst>
          </p:cNvPr>
          <p:cNvSpPr/>
          <p:nvPr/>
        </p:nvSpPr>
        <p:spPr>
          <a:xfrm>
            <a:off x="395770" y="3860450"/>
            <a:ext cx="376775" cy="21744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5040ED1E-F35B-7F6F-34CF-9AABE3E2BAC3}"/>
              </a:ext>
            </a:extLst>
          </p:cNvPr>
          <p:cNvSpPr/>
          <p:nvPr/>
        </p:nvSpPr>
        <p:spPr>
          <a:xfrm>
            <a:off x="395769" y="4141843"/>
            <a:ext cx="376775" cy="21744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267E6161-112B-4DCB-D388-932B9D8BAA9C}"/>
              </a:ext>
            </a:extLst>
          </p:cNvPr>
          <p:cNvSpPr/>
          <p:nvPr/>
        </p:nvSpPr>
        <p:spPr>
          <a:xfrm>
            <a:off x="395768" y="4424541"/>
            <a:ext cx="376775" cy="21744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CE572B-2462-473B-644F-C674C8E5AD13}"/>
              </a:ext>
            </a:extLst>
          </p:cNvPr>
          <p:cNvSpPr txBox="1"/>
          <p:nvPr/>
        </p:nvSpPr>
        <p:spPr>
          <a:xfrm>
            <a:off x="8809431" y="4263615"/>
            <a:ext cx="9082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KeyC</a:t>
            </a:r>
            <a:r>
              <a:rPr lang="en-US" sz="2400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62A808-FE5C-4058-55CB-4000388D6372}"/>
              </a:ext>
            </a:extLst>
          </p:cNvPr>
          <p:cNvSpPr txBox="1"/>
          <p:nvPr/>
        </p:nvSpPr>
        <p:spPr>
          <a:xfrm>
            <a:off x="9717700" y="3103895"/>
            <a:ext cx="87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[1, 2]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CB8589-3B85-CD34-100F-D122CD118815}"/>
              </a:ext>
            </a:extLst>
          </p:cNvPr>
          <p:cNvSpPr txBox="1"/>
          <p:nvPr/>
        </p:nvSpPr>
        <p:spPr>
          <a:xfrm>
            <a:off x="9717700" y="4231049"/>
            <a:ext cx="1204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[4, 5, 6]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8D366-8E97-5BB9-BC45-3FF100427E9F}"/>
              </a:ext>
            </a:extLst>
          </p:cNvPr>
          <p:cNvSpPr txBox="1"/>
          <p:nvPr/>
        </p:nvSpPr>
        <p:spPr>
          <a:xfrm>
            <a:off x="9712161" y="3109270"/>
            <a:ext cx="11319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[1, 2,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2400" dirty="0"/>
              <a:t>]</a:t>
            </a:r>
            <a:endParaRPr lang="en-U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EFBEFB-41B9-6863-788A-5B6FBD84D368}"/>
              </a:ext>
            </a:extLst>
          </p:cNvPr>
          <p:cNvSpPr txBox="1"/>
          <p:nvPr/>
        </p:nvSpPr>
        <p:spPr>
          <a:xfrm>
            <a:off x="9723239" y="3103895"/>
            <a:ext cx="14510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[1, 2,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8</a:t>
            </a:r>
            <a:r>
              <a:rPr lang="en-US" sz="2400" dirty="0"/>
              <a:t>]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82DC6B-A564-9E43-0CF2-A6D0F38C7E6F}"/>
              </a:ext>
            </a:extLst>
          </p:cNvPr>
          <p:cNvSpPr txBox="1"/>
          <p:nvPr/>
        </p:nvSpPr>
        <p:spPr>
          <a:xfrm>
            <a:off x="9723239" y="3113338"/>
            <a:ext cx="17472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[1, 2,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8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9</a:t>
            </a:r>
            <a:r>
              <a:rPr lang="en-US" sz="2400" dirty="0"/>
              <a:t>]</a:t>
            </a:r>
            <a:endParaRPr lang="en-US" sz="2000" dirty="0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73B2CFFF-56A9-4DDC-F39C-DCB4C082E426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9986649" y="2638031"/>
            <a:ext cx="197507" cy="473850"/>
          </a:xfrm>
          <a:prstGeom prst="curvedConnector2">
            <a:avLst/>
          </a:prstGeom>
          <a:ln w="38100">
            <a:solidFill>
              <a:srgbClr val="FF2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C9A9A09-CC43-0F02-A5EE-5F66C71B6DAE}"/>
              </a:ext>
            </a:extLst>
          </p:cNvPr>
          <p:cNvSpPr txBox="1"/>
          <p:nvPr/>
        </p:nvSpPr>
        <p:spPr>
          <a:xfrm>
            <a:off x="9712161" y="3672193"/>
            <a:ext cx="17472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[3]</a:t>
            </a:r>
            <a:endParaRPr lang="en-US" sz="2000" dirty="0"/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13B3A867-916B-271E-438C-3399B1706194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9717700" y="3517726"/>
            <a:ext cx="553236" cy="379161"/>
          </a:xfrm>
          <a:prstGeom prst="curvedConnector3">
            <a:avLst>
              <a:gd name="adj1" fmla="val 99138"/>
            </a:avLst>
          </a:prstGeom>
          <a:ln w="38100">
            <a:solidFill>
              <a:srgbClr val="BF9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622B41F-DEC1-F9C1-323E-8DE57F5EA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479" y="302549"/>
            <a:ext cx="762634" cy="7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7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0" grpId="0" animBg="1"/>
      <p:bldP spid="21" grpId="0" animBg="1"/>
      <p:bldP spid="22" grpId="0" animBg="1"/>
      <p:bldP spid="23" grpId="0" animBg="1"/>
      <p:bldP spid="28" grpId="0" animBg="1"/>
      <p:bldP spid="30" grpId="0" animBg="1"/>
      <p:bldP spid="31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</a:t>
            </a:r>
            <a:r>
              <a:rPr lang="en-US" dirty="0" err="1"/>
              <a:t>mostFrequentStart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Practice: Social Network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831403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16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F1B5-FDA2-5CA7-1A8E-4B40ABC9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  <a:r>
              <a:rPr lang="en-US" dirty="0"/>
              <a:t>: Search Engines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0C713-E834-D8A5-123C-FEB0D057B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search engine </a:t>
            </a:r>
            <a:r>
              <a:rPr lang="en-US" dirty="0"/>
              <a:t>receives a </a:t>
            </a:r>
            <a:r>
              <a:rPr lang="en-US" b="1" dirty="0"/>
              <a:t>query </a:t>
            </a:r>
            <a:r>
              <a:rPr lang="en-US" dirty="0"/>
              <a:t>and returns a set of relevant </a:t>
            </a:r>
            <a:r>
              <a:rPr lang="en-US" b="1" dirty="0"/>
              <a:t>documents. </a:t>
            </a:r>
            <a:r>
              <a:rPr lang="en-US" dirty="0"/>
              <a:t>Examples: </a:t>
            </a:r>
            <a:r>
              <a:rPr lang="en-US" dirty="0" err="1"/>
              <a:t>Google.com</a:t>
            </a:r>
            <a:r>
              <a:rPr lang="en-US" dirty="0"/>
              <a:t>, Mac Finder, more.</a:t>
            </a:r>
          </a:p>
          <a:p>
            <a:pPr lvl="1"/>
            <a:r>
              <a:rPr lang="en-US" dirty="0"/>
              <a:t>Queries often can have more </a:t>
            </a:r>
          </a:p>
          <a:p>
            <a:r>
              <a:rPr lang="en-US" dirty="0"/>
              <a:t>A search engine involves two main components</a:t>
            </a:r>
          </a:p>
          <a:p>
            <a:pPr lvl="1"/>
            <a:r>
              <a:rPr lang="en-US" dirty="0"/>
              <a:t>An</a:t>
            </a:r>
            <a:r>
              <a:rPr lang="en-US" b="1" dirty="0"/>
              <a:t> index </a:t>
            </a:r>
            <a:r>
              <a:rPr lang="en-US" dirty="0"/>
              <a:t>to efficiently find the set of documents for a query</a:t>
            </a:r>
          </a:p>
          <a:p>
            <a:pPr lvl="2"/>
            <a:r>
              <a:rPr lang="en-US" dirty="0"/>
              <a:t>Will focus on “single word queries” for today’s example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ranking algorithm </a:t>
            </a:r>
            <a:r>
              <a:rPr lang="en-US" dirty="0"/>
              <a:t>to order the documents from most to least relevant</a:t>
            </a:r>
          </a:p>
          <a:p>
            <a:pPr lvl="2"/>
            <a:r>
              <a:rPr lang="en-US" dirty="0"/>
              <a:t>Not the focus of this example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Goal: Precompute a data structure that helps find the relevant documents for a given query</a:t>
            </a:r>
          </a:p>
        </p:txBody>
      </p:sp>
    </p:spTree>
    <p:extLst>
      <p:ext uri="{BB962C8B-B14F-4D97-AF65-F5344CB8AC3E}">
        <p14:creationId xmlns:p14="http://schemas.microsoft.com/office/powerpoint/2010/main" val="927106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298825-AF14-450E-C1E4-9E95B0E22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F43D8-DFDC-FB71-D97D-3EB7901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51A86-47B4-4AEB-27A1-8714B15E6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2018654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inverted index </a:t>
            </a:r>
            <a:r>
              <a:rPr lang="en-US" dirty="0"/>
              <a:t>is a Mapping from possible query words to the set of documents that contain that word</a:t>
            </a:r>
          </a:p>
          <a:p>
            <a:pPr lvl="1"/>
            <a:r>
              <a:rPr lang="en-US" sz="2300" dirty="0"/>
              <a:t>Answers the question:</a:t>
            </a:r>
            <a:br>
              <a:rPr lang="en-US" sz="2300" dirty="0"/>
            </a:br>
            <a:r>
              <a:rPr lang="en-US" sz="2300" dirty="0"/>
              <a:t>“What documents contain the word ‘burritos’?”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DA5EDF8-80CD-0A92-6410-C2C5462F067A}"/>
              </a:ext>
            </a:extLst>
          </p:cNvPr>
          <p:cNvSpPr/>
          <p:nvPr/>
        </p:nvSpPr>
        <p:spPr>
          <a:xfrm>
            <a:off x="4906744" y="3177633"/>
            <a:ext cx="7083707" cy="3588152"/>
          </a:xfrm>
          <a:prstGeom prst="roundRect">
            <a:avLst>
              <a:gd name="adj" fmla="val 473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3464C7-75DA-D4F9-03AF-1A6642F284B1}"/>
              </a:ext>
            </a:extLst>
          </p:cNvPr>
          <p:cNvSpPr txBox="1"/>
          <p:nvPr/>
        </p:nvSpPr>
        <p:spPr>
          <a:xfrm>
            <a:off x="7374080" y="2808301"/>
            <a:ext cx="285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Inverted Index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594A3B-BD05-DBD1-6F4B-CAF1F880DADA}"/>
              </a:ext>
            </a:extLst>
          </p:cNvPr>
          <p:cNvSpPr/>
          <p:nvPr/>
        </p:nvSpPr>
        <p:spPr>
          <a:xfrm>
            <a:off x="7383724" y="3538434"/>
            <a:ext cx="4490980" cy="48613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873F4EB-A6DA-416C-221D-95086F199D40}"/>
              </a:ext>
            </a:extLst>
          </p:cNvPr>
          <p:cNvSpPr/>
          <p:nvPr/>
        </p:nvSpPr>
        <p:spPr>
          <a:xfrm>
            <a:off x="7374080" y="4150834"/>
            <a:ext cx="4490980" cy="48613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E4CF01C-C5B0-7FDB-0ED6-EB642E8155CD}"/>
              </a:ext>
            </a:extLst>
          </p:cNvPr>
          <p:cNvSpPr/>
          <p:nvPr/>
        </p:nvSpPr>
        <p:spPr>
          <a:xfrm>
            <a:off x="7374080" y="4764358"/>
            <a:ext cx="4490980" cy="48613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542B496-8F2C-24B5-D4CB-B17D29B7F602}"/>
              </a:ext>
            </a:extLst>
          </p:cNvPr>
          <p:cNvSpPr/>
          <p:nvPr/>
        </p:nvSpPr>
        <p:spPr>
          <a:xfrm>
            <a:off x="7383724" y="5377882"/>
            <a:ext cx="4490980" cy="48613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71C78CA-BC89-5F67-2BFE-C2C76DDFEDB5}"/>
              </a:ext>
            </a:extLst>
          </p:cNvPr>
          <p:cNvSpPr/>
          <p:nvPr/>
        </p:nvSpPr>
        <p:spPr>
          <a:xfrm>
            <a:off x="7383724" y="5990282"/>
            <a:ext cx="4481336" cy="48613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A0A05B-553E-985B-9955-5019145BE22C}"/>
              </a:ext>
            </a:extLst>
          </p:cNvPr>
          <p:cNvSpPr txBox="1"/>
          <p:nvPr/>
        </p:nvSpPr>
        <p:spPr>
          <a:xfrm>
            <a:off x="5748792" y="3549545"/>
            <a:ext cx="86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04442B-114A-18B2-E12B-041AAF6AB46E}"/>
              </a:ext>
            </a:extLst>
          </p:cNvPr>
          <p:cNvSpPr txBox="1"/>
          <p:nvPr/>
        </p:nvSpPr>
        <p:spPr>
          <a:xfrm>
            <a:off x="5754586" y="4163069"/>
            <a:ext cx="86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love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997110-9E0A-EAF2-DD50-CDDC575AD059}"/>
              </a:ext>
            </a:extLst>
          </p:cNvPr>
          <p:cNvSpPr txBox="1"/>
          <p:nvPr/>
        </p:nvSpPr>
        <p:spPr>
          <a:xfrm>
            <a:off x="5748792" y="4776593"/>
            <a:ext cx="86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tacos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92F690-8163-777C-8112-BC65BD7FCA71}"/>
              </a:ext>
            </a:extLst>
          </p:cNvPr>
          <p:cNvSpPr txBox="1"/>
          <p:nvPr/>
        </p:nvSpPr>
        <p:spPr>
          <a:xfrm>
            <a:off x="5404932" y="5390117"/>
            <a:ext cx="119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burritos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0C666A-5908-994F-A11E-D1184C2C26A9}"/>
              </a:ext>
            </a:extLst>
          </p:cNvPr>
          <p:cNvSpPr txBox="1"/>
          <p:nvPr/>
        </p:nvSpPr>
        <p:spPr>
          <a:xfrm>
            <a:off x="5312335" y="6003640"/>
            <a:ext cx="1287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/>
              <a:t>tlayudas</a:t>
            </a:r>
            <a:endParaRPr lang="en-US" sz="24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082301-A318-37DF-3FDD-C32944568839}"/>
              </a:ext>
            </a:extLst>
          </p:cNvPr>
          <p:cNvCxnSpPr>
            <a:cxnSpLocks/>
            <a:stCxn id="12" idx="3"/>
            <a:endCxn id="7" idx="1"/>
          </p:cNvCxnSpPr>
          <p:nvPr/>
        </p:nvCxnSpPr>
        <p:spPr>
          <a:xfrm>
            <a:off x="6616894" y="3780378"/>
            <a:ext cx="766830" cy="11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442978-3D43-96E9-A8A3-594C6403AD34}"/>
              </a:ext>
            </a:extLst>
          </p:cNvPr>
          <p:cNvCxnSpPr>
            <a:cxnSpLocks/>
            <a:stCxn id="13" idx="3"/>
            <a:endCxn id="8" idx="1"/>
          </p:cNvCxnSpPr>
          <p:nvPr/>
        </p:nvCxnSpPr>
        <p:spPr>
          <a:xfrm>
            <a:off x="6622688" y="4393902"/>
            <a:ext cx="7513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A5CB061-4D7C-2150-4918-6141122952D5}"/>
              </a:ext>
            </a:extLst>
          </p:cNvPr>
          <p:cNvCxnSpPr>
            <a:cxnSpLocks/>
            <a:stCxn id="18" idx="3"/>
            <a:endCxn id="9" idx="1"/>
          </p:cNvCxnSpPr>
          <p:nvPr/>
        </p:nvCxnSpPr>
        <p:spPr>
          <a:xfrm>
            <a:off x="6616894" y="5007426"/>
            <a:ext cx="75718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4B4A6F6-7E25-DD9F-F4FA-C96B803EC1F0}"/>
              </a:ext>
            </a:extLst>
          </p:cNvPr>
          <p:cNvCxnSpPr>
            <a:cxnSpLocks/>
            <a:stCxn id="19" idx="3"/>
            <a:endCxn id="10" idx="1"/>
          </p:cNvCxnSpPr>
          <p:nvPr/>
        </p:nvCxnSpPr>
        <p:spPr>
          <a:xfrm>
            <a:off x="6600029" y="5620950"/>
            <a:ext cx="7836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353C610-45B1-189F-0600-CBAFE69C0A4E}"/>
              </a:ext>
            </a:extLst>
          </p:cNvPr>
          <p:cNvCxnSpPr>
            <a:cxnSpLocks/>
            <a:stCxn id="20" idx="3"/>
            <a:endCxn id="11" idx="1"/>
          </p:cNvCxnSpPr>
          <p:nvPr/>
        </p:nvCxnSpPr>
        <p:spPr>
          <a:xfrm flipV="1">
            <a:off x="6600029" y="6233350"/>
            <a:ext cx="783695" cy="11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68E1C89-8EA0-11FB-A832-CEB79EB36A11}"/>
              </a:ext>
            </a:extLst>
          </p:cNvPr>
          <p:cNvSpPr/>
          <p:nvPr/>
        </p:nvSpPr>
        <p:spPr>
          <a:xfrm>
            <a:off x="2008572" y="3773646"/>
            <a:ext cx="2010138" cy="649144"/>
          </a:xfrm>
          <a:prstGeom prst="roundRect">
            <a:avLst/>
          </a:prstGeom>
          <a:solidFill>
            <a:srgbClr val="E7B4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love tacos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4E870FA-4E5A-4063-2EC2-7BA863D95CF7}"/>
              </a:ext>
            </a:extLst>
          </p:cNvPr>
          <p:cNvSpPr/>
          <p:nvPr/>
        </p:nvSpPr>
        <p:spPr>
          <a:xfrm>
            <a:off x="1998925" y="4740801"/>
            <a:ext cx="2010138" cy="649144"/>
          </a:xfrm>
          <a:prstGeom prst="roundRect">
            <a:avLst/>
          </a:prstGeom>
          <a:solidFill>
            <a:srgbClr val="ACFCE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love burritos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65823C1-5E86-DCAB-8923-A1819B111DC6}"/>
              </a:ext>
            </a:extLst>
          </p:cNvPr>
          <p:cNvSpPr/>
          <p:nvPr/>
        </p:nvSpPr>
        <p:spPr>
          <a:xfrm>
            <a:off x="2008572" y="5707957"/>
            <a:ext cx="2010138" cy="649144"/>
          </a:xfrm>
          <a:prstGeom prst="roundRect">
            <a:avLst/>
          </a:prstGeom>
          <a:solidFill>
            <a:srgbClr val="B7C3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love </a:t>
            </a:r>
            <a:r>
              <a:rPr lang="en-US" dirty="0" err="1">
                <a:solidFill>
                  <a:schemeClr val="tx1"/>
                </a:solidFill>
              </a:rPr>
              <a:t>tlayudas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D3355A-97E7-966D-7DC2-4197BF34F31A}"/>
              </a:ext>
            </a:extLst>
          </p:cNvPr>
          <p:cNvSpPr txBox="1"/>
          <p:nvPr/>
        </p:nvSpPr>
        <p:spPr>
          <a:xfrm>
            <a:off x="1998925" y="3530994"/>
            <a:ext cx="201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Document 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A9A033-06BA-A570-E794-FD7BE72AE19E}"/>
              </a:ext>
            </a:extLst>
          </p:cNvPr>
          <p:cNvSpPr txBox="1"/>
          <p:nvPr/>
        </p:nvSpPr>
        <p:spPr>
          <a:xfrm>
            <a:off x="1994100" y="4515367"/>
            <a:ext cx="201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Document 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72FC20-8233-FD5B-1186-2CBB728F5314}"/>
              </a:ext>
            </a:extLst>
          </p:cNvPr>
          <p:cNvSpPr txBox="1"/>
          <p:nvPr/>
        </p:nvSpPr>
        <p:spPr>
          <a:xfrm>
            <a:off x="1991688" y="5476879"/>
            <a:ext cx="201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Document 3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C10F48E-8428-5956-B7FE-928019AB9718}"/>
              </a:ext>
            </a:extLst>
          </p:cNvPr>
          <p:cNvSpPr/>
          <p:nvPr/>
        </p:nvSpPr>
        <p:spPr>
          <a:xfrm>
            <a:off x="7428510" y="3586854"/>
            <a:ext cx="1402105" cy="401901"/>
          </a:xfrm>
          <a:prstGeom prst="roundRect">
            <a:avLst/>
          </a:prstGeom>
          <a:solidFill>
            <a:srgbClr val="E7B4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1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C286264-FF4B-5CAC-3C64-8613FAF04A65}"/>
              </a:ext>
            </a:extLst>
          </p:cNvPr>
          <p:cNvSpPr/>
          <p:nvPr/>
        </p:nvSpPr>
        <p:spPr>
          <a:xfrm>
            <a:off x="7424419" y="4192950"/>
            <a:ext cx="1402105" cy="401901"/>
          </a:xfrm>
          <a:prstGeom prst="roundRect">
            <a:avLst/>
          </a:prstGeom>
          <a:solidFill>
            <a:srgbClr val="E7B4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1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97B811A-6D06-965F-5473-E5CED074D010}"/>
              </a:ext>
            </a:extLst>
          </p:cNvPr>
          <p:cNvSpPr/>
          <p:nvPr/>
        </p:nvSpPr>
        <p:spPr>
          <a:xfrm>
            <a:off x="8918517" y="4806476"/>
            <a:ext cx="1402105" cy="401901"/>
          </a:xfrm>
          <a:prstGeom prst="roundRect">
            <a:avLst/>
          </a:prstGeom>
          <a:solidFill>
            <a:srgbClr val="E7B4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1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90CF7C28-C7A5-8795-AC46-3B70C9695491}"/>
              </a:ext>
            </a:extLst>
          </p:cNvPr>
          <p:cNvSpPr/>
          <p:nvPr/>
        </p:nvSpPr>
        <p:spPr>
          <a:xfrm>
            <a:off x="8922465" y="3592592"/>
            <a:ext cx="1402105" cy="401901"/>
          </a:xfrm>
          <a:prstGeom prst="roundRect">
            <a:avLst/>
          </a:prstGeom>
          <a:solidFill>
            <a:srgbClr val="ACFCE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2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C649B806-B1C6-5D88-C741-F57E56A3E9E7}"/>
              </a:ext>
            </a:extLst>
          </p:cNvPr>
          <p:cNvSpPr/>
          <p:nvPr/>
        </p:nvSpPr>
        <p:spPr>
          <a:xfrm>
            <a:off x="10416420" y="3586854"/>
            <a:ext cx="1402105" cy="401901"/>
          </a:xfrm>
          <a:prstGeom prst="roundRect">
            <a:avLst/>
          </a:prstGeom>
          <a:solidFill>
            <a:srgbClr val="B7C3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3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66956871-3D2B-3FD1-6E94-B9F7ED4D13DF}"/>
              </a:ext>
            </a:extLst>
          </p:cNvPr>
          <p:cNvSpPr/>
          <p:nvPr/>
        </p:nvSpPr>
        <p:spPr>
          <a:xfrm>
            <a:off x="8922465" y="4184373"/>
            <a:ext cx="1402105" cy="401901"/>
          </a:xfrm>
          <a:prstGeom prst="roundRect">
            <a:avLst/>
          </a:prstGeom>
          <a:solidFill>
            <a:srgbClr val="ACFCE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2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D492D81-1806-8EBF-8645-8EF5DC36CE84}"/>
              </a:ext>
            </a:extLst>
          </p:cNvPr>
          <p:cNvSpPr/>
          <p:nvPr/>
        </p:nvSpPr>
        <p:spPr>
          <a:xfrm>
            <a:off x="10416420" y="4192949"/>
            <a:ext cx="1402105" cy="401901"/>
          </a:xfrm>
          <a:prstGeom prst="roundRect">
            <a:avLst/>
          </a:prstGeom>
          <a:solidFill>
            <a:srgbClr val="B7C3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3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337D4253-CDF0-C4D3-B3EF-B8FDB48F22FC}"/>
              </a:ext>
            </a:extLst>
          </p:cNvPr>
          <p:cNvSpPr/>
          <p:nvPr/>
        </p:nvSpPr>
        <p:spPr>
          <a:xfrm>
            <a:off x="8918516" y="5432605"/>
            <a:ext cx="1402105" cy="401901"/>
          </a:xfrm>
          <a:prstGeom prst="roundRect">
            <a:avLst/>
          </a:prstGeom>
          <a:solidFill>
            <a:srgbClr val="ACFCE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2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0EFAD6E2-5A5F-C194-7F37-C6C80FEC4DFA}"/>
              </a:ext>
            </a:extLst>
          </p:cNvPr>
          <p:cNvSpPr/>
          <p:nvPr/>
        </p:nvSpPr>
        <p:spPr>
          <a:xfrm>
            <a:off x="8925693" y="6039210"/>
            <a:ext cx="1402105" cy="401901"/>
          </a:xfrm>
          <a:prstGeom prst="roundRect">
            <a:avLst/>
          </a:prstGeom>
          <a:solidFill>
            <a:srgbClr val="B7C3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Document 3</a:t>
            </a:r>
          </a:p>
        </p:txBody>
      </p:sp>
    </p:spTree>
    <p:extLst>
      <p:ext uri="{BB962C8B-B14F-4D97-AF65-F5344CB8AC3E}">
        <p14:creationId xmlns:p14="http://schemas.microsoft.com/office/powerpoint/2010/main" val="359635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Review: </a:t>
            </a:r>
            <a:r>
              <a:rPr lang="en-US" dirty="0" err="1"/>
              <a:t>mostFrequentStart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Social Network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7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3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3B6C8-637C-AE01-2AB3-17F952996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27983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is no one right way to define which documents are “most relevant” There are approximations, but make decisions about what relevance means</a:t>
            </a:r>
          </a:p>
          <a:p>
            <a:r>
              <a:rPr lang="en-US" dirty="0"/>
              <a:t>Idea 1: Documents that have more hits of the query should come first</a:t>
            </a:r>
          </a:p>
          <a:p>
            <a:pPr lvl="1"/>
            <a:r>
              <a:rPr lang="en-US" dirty="0"/>
              <a:t>Pro: Simple</a:t>
            </a:r>
          </a:p>
          <a:p>
            <a:pPr lvl="1"/>
            <a:r>
              <a:rPr lang="en-US" dirty="0"/>
              <a:t>Con: Favors longer documents (query: “the dogs” will favor long documents with lots of “</a:t>
            </a:r>
            <a:r>
              <a:rPr lang="en-US" dirty="0" err="1"/>
              <a:t>the”s</a:t>
            </a:r>
            <a:r>
              <a:rPr lang="en-US" dirty="0"/>
              <a:t>)</a:t>
            </a:r>
          </a:p>
          <a:p>
            <a:r>
              <a:rPr lang="en-US" dirty="0"/>
              <a:t>Idea 2: Weight query terms based on their “uniqueness”. Often use some sort of score for “Term Frequency – Inverse Document Frequency (</a:t>
            </a:r>
            <a:r>
              <a:rPr lang="en-US" dirty="0">
                <a:hlinkClick r:id="rId2"/>
              </a:rPr>
              <a:t>TF-IDF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Pro: Doesn’t put much weight on common words like “the”</a:t>
            </a:r>
          </a:p>
          <a:p>
            <a:pPr lvl="1"/>
            <a:r>
              <a:rPr lang="en-US" dirty="0"/>
              <a:t>Cons: Complex, many choices in how to compute that yield pretty different rankings</a:t>
            </a:r>
          </a:p>
          <a:p>
            <a:r>
              <a:rPr lang="en-US" dirty="0"/>
              <a:t>Idea 3: Much more! Most companies keep their ranking algorithms very very secret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3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6D28A-261B-BC7A-9D28-7FE79040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E56F-9710-C0B5-10FA-A866D2F66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Programming Assignment 2 (P2) was released on Friday!</a:t>
            </a:r>
          </a:p>
          <a:p>
            <a:pPr lvl="1"/>
            <a:r>
              <a:rPr lang="en-US" dirty="0"/>
              <a:t>Seriously, start early! This assignment is much more involved…</a:t>
            </a:r>
          </a:p>
          <a:p>
            <a:pPr lvl="1"/>
            <a:r>
              <a:rPr lang="en-US" dirty="0"/>
              <a:t>Due Nov 4</a:t>
            </a:r>
            <a:r>
              <a:rPr lang="en-US" baseline="30000" dirty="0"/>
              <a:t>th</a:t>
            </a:r>
            <a:r>
              <a:rPr lang="en-US" dirty="0"/>
              <a:t> by 11:59 PM</a:t>
            </a:r>
          </a:p>
          <a:p>
            <a:r>
              <a:rPr lang="en-US" dirty="0"/>
              <a:t>Quiz 1 on Nov 4</a:t>
            </a:r>
            <a:r>
              <a:rPr lang="en-US" baseline="30000" dirty="0"/>
              <a:t>th</a:t>
            </a:r>
            <a:r>
              <a:rPr lang="en-US" dirty="0"/>
              <a:t> in your registered Quiz Section</a:t>
            </a:r>
            <a:endParaRPr lang="en-US" b="1" dirty="0"/>
          </a:p>
          <a:p>
            <a:pPr lvl="1"/>
            <a:r>
              <a:rPr lang="en-US" dirty="0"/>
              <a:t>Topics: (</a:t>
            </a:r>
            <a:r>
              <a:rPr lang="en-US" b="0" i="0" u="none" strike="noStrike" dirty="0">
                <a:solidFill>
                  <a:srgbClr val="212529"/>
                </a:solidFill>
                <a:latin typeface="Inter"/>
              </a:rPr>
              <a:t>Reference Semantics), Stacks and Queues, Sets, Maps</a:t>
            </a:r>
          </a:p>
          <a:p>
            <a:pPr lvl="1"/>
            <a:r>
              <a:rPr lang="en-US" dirty="0"/>
              <a:t>Practice Quiz 1 available Friday; solutions on Sunday</a:t>
            </a:r>
          </a:p>
          <a:p>
            <a:r>
              <a:rPr lang="en-US" dirty="0">
                <a:ln w="0"/>
              </a:rPr>
              <a:t>Quiz 0 grades to be released this weekend! </a:t>
            </a:r>
          </a:p>
          <a:p>
            <a:r>
              <a:rPr lang="en-US" dirty="0">
                <a:ln w="0"/>
              </a:rPr>
              <a:t>Tomorrow</a:t>
            </a:r>
            <a:r>
              <a:rPr lang="en-US" dirty="0"/>
              <a:t>, Resubmission Cycle 3 (R3) form out, due Nov 4</a:t>
            </a:r>
            <a:r>
              <a:rPr lang="en-US" baseline="30000" dirty="0"/>
              <a:t>th</a:t>
            </a:r>
            <a:r>
              <a:rPr lang="en-US" dirty="0"/>
              <a:t> by 11:59 PM</a:t>
            </a:r>
          </a:p>
          <a:p>
            <a:pPr lvl="1"/>
            <a:r>
              <a:rPr lang="en-US" dirty="0"/>
              <a:t>Available assignments: </a:t>
            </a:r>
            <a:r>
              <a:rPr lang="en-US" b="1" dirty="0">
                <a:solidFill>
                  <a:srgbClr val="FF2F92"/>
                </a:solidFill>
              </a:rPr>
              <a:t>P0</a:t>
            </a:r>
            <a:r>
              <a:rPr lang="en-US" dirty="0"/>
              <a:t>, C1, P1</a:t>
            </a:r>
          </a:p>
          <a:p>
            <a:pPr lvl="1"/>
            <a:r>
              <a:rPr lang="en-US" dirty="0"/>
              <a:t>Reminder: to use a resubmission cycle you need to </a:t>
            </a:r>
          </a:p>
          <a:p>
            <a:pPr lvl="2"/>
            <a:r>
              <a:rPr lang="en-US" dirty="0"/>
              <a:t>(1) submit your work (big blue "Submit" button on Ed) </a:t>
            </a:r>
          </a:p>
          <a:p>
            <a:pPr lvl="2"/>
            <a:r>
              <a:rPr lang="en-US" b="1" dirty="0"/>
              <a:t> </a:t>
            </a:r>
            <a:r>
              <a:rPr lang="en-US" b="1" u="sng" dirty="0">
                <a:solidFill>
                  <a:srgbClr val="FF2F92"/>
                </a:solidFill>
              </a:rPr>
              <a:t>AND</a:t>
            </a:r>
            <a:r>
              <a:rPr lang="en-US" dirty="0"/>
              <a:t> (2) fill out the resubmission form (linked from Ed + course calendar)</a:t>
            </a:r>
          </a:p>
        </p:txBody>
      </p:sp>
    </p:spTree>
    <p:extLst>
      <p:ext uri="{BB962C8B-B14F-4D97-AF65-F5344CB8AC3E}">
        <p14:creationId xmlns:p14="http://schemas.microsoft.com/office/powerpoint/2010/main" val="346771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178B1-AE7A-C128-1C64-12D2990E5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5666-3758-02DF-1FDD-7EDDFD3CD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Mid-Quarter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EC39B-B3EE-A8E6-B2A1-9D3BC772A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609162" cy="480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en-US" sz="6600" dirty="0"/>
            </a:br>
            <a:r>
              <a:rPr lang="en-US" sz="6600" dirty="0"/>
              <a:t>Feedback coming soon. Meeting with ET&amp;L tomorrow!</a:t>
            </a:r>
          </a:p>
        </p:txBody>
      </p:sp>
    </p:spTree>
    <p:extLst>
      <p:ext uri="{BB962C8B-B14F-4D97-AF65-F5344CB8AC3E}">
        <p14:creationId xmlns:p14="http://schemas.microsoft.com/office/powerpoint/2010/main" val="34357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CADA-09A6-C4AF-45EE-A78551B1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 for quizzes…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59C9B-17D5-6C03-7863-B3C3F1BC9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4854677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Please be legible and clear on your written answers 🥴</a:t>
            </a:r>
          </a:p>
        </p:txBody>
      </p:sp>
      <p:pic>
        <p:nvPicPr>
          <p:cNvPr id="6" name="Picture 5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1279318E-59A8-397F-B92D-5F309BDDA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770" y="456565"/>
            <a:ext cx="5658426" cy="3883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5FD308-1C30-40AE-38AA-BB3EEB0BC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08" y="4491974"/>
            <a:ext cx="7390357" cy="216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3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A74E1-BCE5-7F64-87F0-1D950731D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0FAA1-6E91-8E2D-F41F-69E501D7F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 for quizzes…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A8621-68F1-B7B2-40C9-9474C7DDD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4854677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Please be legible and clear on your written answers 🥴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7578C46-607D-188C-D2E0-B23DF2E1C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406" y="551680"/>
            <a:ext cx="902600" cy="602034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EEA4411-2801-C95D-6EDB-76B93D485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734" y="551681"/>
            <a:ext cx="915288" cy="63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0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DDCE9-D7EF-F539-923E-63230727B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383A-2B86-9887-750F-AA4D8BA4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 for quizzes…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AE6B1-F0BD-DA16-A8DE-CCCB7D6AF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1"/>
            <a:ext cx="8093529" cy="762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Please write your name legibly!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A3325-495E-A7DA-9CEF-3CA06F48B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2344963"/>
            <a:ext cx="6210300" cy="1155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753D94-BE56-D43C-09AD-2E4613E94D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017"/>
          <a:stretch>
            <a:fillRect/>
          </a:stretch>
        </p:blipFill>
        <p:spPr>
          <a:xfrm>
            <a:off x="4343400" y="4056457"/>
            <a:ext cx="3842657" cy="172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57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Review: </a:t>
            </a:r>
            <a:r>
              <a:rPr lang="en-US" b="1" dirty="0" err="1">
                <a:solidFill>
                  <a:schemeClr val="accent5"/>
                </a:solidFill>
              </a:rPr>
              <a:t>mostFrequentStart</a:t>
            </a:r>
            <a:endParaRPr lang="en-US" b="1" dirty="0">
              <a:solidFill>
                <a:schemeClr val="accent5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/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Social Network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351354" y="210487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95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909C-E21D-3540-0AD8-5412A81C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ADT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C0C6EE-40EB-2C7A-B55B-AA6E0DCEA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77678"/>
          </a:xfrm>
        </p:spPr>
        <p:txBody>
          <a:bodyPr>
            <a:normAutofit/>
          </a:bodyPr>
          <a:lstStyle/>
          <a:p>
            <a:r>
              <a:rPr lang="en-US" dirty="0"/>
              <a:t>Data structure to map keys to values</a:t>
            </a:r>
          </a:p>
          <a:p>
            <a:pPr lvl="1"/>
            <a:r>
              <a:rPr lang="en-US" dirty="0"/>
              <a:t>Keys can be any* type; Keys </a:t>
            </a:r>
            <a:r>
              <a:rPr lang="en-US" u="sng" dirty="0"/>
              <a:t>must</a:t>
            </a:r>
            <a:r>
              <a:rPr lang="en-US" dirty="0"/>
              <a:t> be unique </a:t>
            </a:r>
          </a:p>
          <a:p>
            <a:pPr lvl="1"/>
            <a:r>
              <a:rPr lang="en-US" dirty="0"/>
              <a:t>Values can be any type </a:t>
            </a:r>
          </a:p>
          <a:p>
            <a:r>
              <a:rPr lang="en-US" dirty="0"/>
              <a:t>Example: Mapping ticker to stock price in P0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put(key, value)</a:t>
            </a:r>
            <a:r>
              <a:rPr lang="en-US" dirty="0"/>
              <a:t>: Associate key to value</a:t>
            </a:r>
          </a:p>
          <a:p>
            <a:pPr lvl="2"/>
            <a:r>
              <a:rPr lang="en-US" dirty="0"/>
              <a:t>Overwrites duplicate keys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get(key)</a:t>
            </a:r>
            <a:r>
              <a:rPr lang="en-US" dirty="0"/>
              <a:t>: Get value for key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remove(key)</a:t>
            </a:r>
            <a:r>
              <a:rPr lang="en-US" dirty="0"/>
              <a:t>: Remove key/value pair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Same as Python’s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dict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5" name="Picture 2" descr="https://static.us.edusercontent.com/files/lqdut9vmmq9cp9Yx20muXcSr">
            <a:extLst>
              <a:ext uri="{FF2B5EF4-FFF2-40B4-BE49-F238E27FC236}">
                <a16:creationId xmlns:a16="http://schemas.microsoft.com/office/drawing/2014/main" id="{A499E642-F351-49A7-03A0-CA714CF2D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1712" r="1463" b="3312"/>
          <a:stretch/>
        </p:blipFill>
        <p:spPr bwMode="auto">
          <a:xfrm>
            <a:off x="7656162" y="1371600"/>
            <a:ext cx="4426132" cy="43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F9107069-5512-8157-71A5-40529194ABBD}"/>
              </a:ext>
            </a:extLst>
          </p:cNvPr>
          <p:cNvSpPr/>
          <p:nvPr/>
        </p:nvSpPr>
        <p:spPr>
          <a:xfrm>
            <a:off x="8803040" y="2584875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746E868A-DDB4-5FB7-A36B-D274C5A9AEEF}"/>
              </a:ext>
            </a:extLst>
          </p:cNvPr>
          <p:cNvSpPr/>
          <p:nvPr/>
        </p:nvSpPr>
        <p:spPr>
          <a:xfrm>
            <a:off x="10557593" y="2764472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557C21B-089B-9061-9420-D1D563044D65}"/>
              </a:ext>
            </a:extLst>
          </p:cNvPr>
          <p:cNvSpPr/>
          <p:nvPr/>
        </p:nvSpPr>
        <p:spPr>
          <a:xfrm>
            <a:off x="8625439" y="3536293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CC91A6CE-32F5-9BAA-9CEF-ADFC5B08B880}"/>
              </a:ext>
            </a:extLst>
          </p:cNvPr>
          <p:cNvSpPr/>
          <p:nvPr/>
        </p:nvSpPr>
        <p:spPr>
          <a:xfrm>
            <a:off x="10414864" y="3577545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3DAFBAE3-F535-ED94-848F-779A171D9635}"/>
              </a:ext>
            </a:extLst>
          </p:cNvPr>
          <p:cNvSpPr/>
          <p:nvPr/>
        </p:nvSpPr>
        <p:spPr>
          <a:xfrm>
            <a:off x="9308056" y="1488861"/>
            <a:ext cx="334675" cy="360266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96727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20096</TotalTime>
  <Words>1505</Words>
  <Application>Microsoft Macintosh PowerPoint</Application>
  <PresentationFormat>Widescreen</PresentationFormat>
  <Paragraphs>172</Paragraphs>
  <Slides>20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Consolas</vt:lpstr>
      <vt:lpstr>Courier New</vt:lpstr>
      <vt:lpstr>Inter</vt:lpstr>
      <vt:lpstr>Montserrat</vt:lpstr>
      <vt:lpstr>Montserrat ExtraBold</vt:lpstr>
      <vt:lpstr>Montserrat SemiBold</vt:lpstr>
      <vt:lpstr>System Font Regular</vt:lpstr>
      <vt:lpstr>Wingdings</vt:lpstr>
      <vt:lpstr>CSE 373 Summer 2020</vt:lpstr>
      <vt:lpstr>Nested Collections</vt:lpstr>
      <vt:lpstr>Agenda</vt:lpstr>
      <vt:lpstr>Announcements</vt:lpstr>
      <vt:lpstr>Mid-Quarter Evaluation</vt:lpstr>
      <vt:lpstr>An aside for quizzes…</vt:lpstr>
      <vt:lpstr>An aside for quizzes…</vt:lpstr>
      <vt:lpstr>An aside for quizzes…</vt:lpstr>
      <vt:lpstr>Agenda</vt:lpstr>
      <vt:lpstr>Map ADT</vt:lpstr>
      <vt:lpstr>mostFrequentStart</vt:lpstr>
      <vt:lpstr>mostFrequentStart</vt:lpstr>
      <vt:lpstr>Agenda</vt:lpstr>
      <vt:lpstr>Nested Collections</vt:lpstr>
      <vt:lpstr>Updating Nested Collections</vt:lpstr>
      <vt:lpstr>Suppose map had the following items. What would its items be after running this code?</vt:lpstr>
      <vt:lpstr>Suppose map had the following items. What would its items be after running this code?</vt:lpstr>
      <vt:lpstr>Agenda</vt:lpstr>
      <vt:lpstr>Background: Search Engines</vt:lpstr>
      <vt:lpstr>Inverted Index</vt:lpstr>
      <vt:lpstr>Ranking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392</cp:revision>
  <cp:lastPrinted>2022-10-28T02:54:57Z</cp:lastPrinted>
  <dcterms:created xsi:type="dcterms:W3CDTF">2020-06-13T06:27:42Z</dcterms:created>
  <dcterms:modified xsi:type="dcterms:W3CDTF">2025-10-29T23:08:34Z</dcterms:modified>
</cp:coreProperties>
</file>