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324" r:id="rId4"/>
    <p:sldId id="381" r:id="rId5"/>
    <p:sldId id="342" r:id="rId6"/>
    <p:sldId id="380" r:id="rId7"/>
    <p:sldId id="352" r:id="rId8"/>
    <p:sldId id="382" r:id="rId9"/>
    <p:sldId id="358" r:id="rId10"/>
    <p:sldId id="383" r:id="rId11"/>
    <p:sldId id="356" r:id="rId12"/>
    <p:sldId id="384" r:id="rId13"/>
    <p:sldId id="312" r:id="rId14"/>
    <p:sldId id="388" r:id="rId15"/>
    <p:sldId id="389" r:id="rId16"/>
    <p:sldId id="385" r:id="rId17"/>
    <p:sldId id="386" r:id="rId18"/>
    <p:sldId id="3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381"/>
            <p14:sldId id="342"/>
            <p14:sldId id="380"/>
            <p14:sldId id="352"/>
            <p14:sldId id="382"/>
            <p14:sldId id="358"/>
            <p14:sldId id="383"/>
            <p14:sldId id="356"/>
            <p14:sldId id="384"/>
            <p14:sldId id="312"/>
            <p14:sldId id="388"/>
            <p14:sldId id="389"/>
            <p14:sldId id="385"/>
            <p14:sldId id="386"/>
            <p14:sldId id="3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9B1"/>
    <a:srgbClr val="54A0FF"/>
    <a:srgbClr val="FAFAFA"/>
    <a:srgbClr val="F5F5F5"/>
    <a:srgbClr val="EF5777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1361"/>
  </p:normalViewPr>
  <p:slideViewPr>
    <p:cSldViewPr snapToGrid="0" snapToObjects="1">
      <p:cViewPr varScale="1">
        <p:scale>
          <a:sx n="91" d="100"/>
          <a:sy n="91" d="100"/>
        </p:scale>
        <p:origin x="-24" y="171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</a:t>
            </a:r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  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9B7EA6-0FC2-4E0D-AF0A-7389D62A4C80}"/>
              </a:ext>
            </a:extLst>
          </p:cNvPr>
          <p:cNvSpPr/>
          <p:nvPr userDrawn="1"/>
        </p:nvSpPr>
        <p:spPr>
          <a:xfrm>
            <a:off x="8267254" y="4819413"/>
            <a:ext cx="2757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Miya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Natsuhara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and Joe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Spaniac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3D2D8D-2853-4994-A346-75491C81CB2C}"/>
              </a:ext>
            </a:extLst>
          </p:cNvPr>
          <p:cNvSpPr/>
          <p:nvPr userDrawn="1"/>
        </p:nvSpPr>
        <p:spPr>
          <a:xfrm>
            <a:off x="7199333" y="4819413"/>
            <a:ext cx="1067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B01311-3D27-4981-8186-AB7C55AF2AD0}"/>
              </a:ext>
            </a:extLst>
          </p:cNvPr>
          <p:cNvSpPr/>
          <p:nvPr userDrawn="1"/>
        </p:nvSpPr>
        <p:spPr>
          <a:xfrm>
            <a:off x="776879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B9DC60-00EF-432D-97D0-E2977512E0C0}"/>
              </a:ext>
            </a:extLst>
          </p:cNvPr>
          <p:cNvSpPr txBox="1"/>
          <p:nvPr userDrawn="1"/>
        </p:nvSpPr>
        <p:spPr>
          <a:xfrm>
            <a:off x="8267254" y="5106162"/>
            <a:ext cx="3852682" cy="1133830"/>
          </a:xfrm>
          <a:prstGeom prst="rect">
            <a:avLst/>
          </a:prstGeom>
          <a:noFill/>
        </p:spPr>
        <p:txBody>
          <a:bodyPr wrap="square" numCol="5"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Ailsa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Alexander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Ambika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Andy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Arkita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Atharva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Autumn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Ayush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000" b="0" dirty="0">
                <a:effectLst/>
              </a:rPr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Chaafen</a:t>
            </a: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Chloe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Claire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Colin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Colton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Connor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Elizabeth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Hannah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b="0" dirty="0">
                <a:effectLst/>
              </a:rPr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Helena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Jessie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Katharine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Kavya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Kyle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Logan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Marcus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Megana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Minh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Nicolas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Poojitha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Rohini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Ronald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Rucha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Sahej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Shivani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Smriti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Steven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Vinay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Zane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4E0404-A997-4D53-9CCD-5DD4F16F2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5739" y="5680444"/>
            <a:ext cx="1047585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1B304-5B04-4952-B277-A9AE1C7FDF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AFDCD9-DDE6-4B38-AC5F-42F1A8FE6D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08: Sets, For-Each Loops, Iterators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playlist/2r4INo1zOLu530qgrdFO60?si=32f1a45e7e6540d7&amp;pt=ada3c24cefc4f0024d10675cdfbb3ba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4wi/office_hours/#introductory-programming-lab-ip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Sets, For-Each Loops, Iterators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you eat breakfast today?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506938-BEF0-44FF-BB48-1072C1749EF8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122 24wi Lecture Tunes ❄️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7152090" y="345218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7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Data Structure: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7337" cy="4805363"/>
          </a:xfrm>
        </p:spPr>
        <p:txBody>
          <a:bodyPr anchor="t">
            <a:normAutofit/>
          </a:bodyPr>
          <a:lstStyle/>
          <a:p>
            <a:r>
              <a:rPr lang="en-US" sz="3200" dirty="0"/>
              <a:t>You got a bit of practice with this in your quiz sections on Tuesday! </a:t>
            </a:r>
          </a:p>
          <a:p>
            <a:pPr lvl="1"/>
            <a:r>
              <a:rPr lang="en-US" sz="2800" dirty="0"/>
              <a:t>Solving the same problem with an </a:t>
            </a:r>
            <a:r>
              <a:rPr lang="en-US" sz="2800" dirty="0" err="1">
                <a:latin typeface="Consolas" panose="020B0609020204030204" pitchFamily="49" charset="0"/>
              </a:rPr>
              <a:t>ArrayList</a:t>
            </a:r>
            <a:r>
              <a:rPr lang="en-US" sz="2800" dirty="0"/>
              <a:t>, a </a:t>
            </a:r>
            <a:r>
              <a:rPr lang="en-US" sz="2800" dirty="0">
                <a:latin typeface="Consolas" panose="020B0609020204030204" pitchFamily="49" charset="0"/>
              </a:rPr>
              <a:t>Stack</a:t>
            </a:r>
            <a:r>
              <a:rPr lang="en-US" sz="2800" dirty="0"/>
              <a:t>, and a </a:t>
            </a:r>
            <a:r>
              <a:rPr lang="en-US" sz="2800" dirty="0">
                <a:latin typeface="Consolas" panose="020B0609020204030204" pitchFamily="49" charset="0"/>
              </a:rPr>
              <a:t>Queue</a:t>
            </a:r>
          </a:p>
          <a:p>
            <a:pPr lvl="1"/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3200" dirty="0"/>
              <a:t>Things to consider:</a:t>
            </a:r>
          </a:p>
          <a:p>
            <a:pPr lvl="1"/>
            <a:r>
              <a:rPr lang="en-US" sz="2800" dirty="0"/>
              <a:t>Functionality</a:t>
            </a:r>
          </a:p>
          <a:p>
            <a:pPr lvl="2"/>
            <a:r>
              <a:rPr lang="en-US" sz="2400" dirty="0"/>
              <a:t>If you need duplicates or indexing, </a:t>
            </a:r>
            <a:r>
              <a:rPr lang="en-US" sz="2400" dirty="0">
                <a:latin typeface="Consolas" panose="020B0609020204030204" pitchFamily="49" charset="0"/>
              </a:rPr>
              <a:t>Set</a:t>
            </a:r>
            <a:r>
              <a:rPr lang="en-US" sz="2400" dirty="0"/>
              <a:t>s are not for you! </a:t>
            </a:r>
          </a:p>
          <a:p>
            <a:pPr lvl="1"/>
            <a:r>
              <a:rPr lang="en-US" sz="2800" dirty="0"/>
              <a:t>Efficiency</a:t>
            </a:r>
          </a:p>
          <a:p>
            <a:pPr lvl="2"/>
            <a:r>
              <a:rPr lang="en-US" sz="2400" dirty="0"/>
              <a:t>Different data structures are “good at” different things!</a:t>
            </a:r>
          </a:p>
        </p:txBody>
      </p:sp>
    </p:spTree>
    <p:extLst>
      <p:ext uri="{BB962C8B-B14F-4D97-AF65-F5344CB8AC3E}">
        <p14:creationId xmlns:p14="http://schemas.microsoft.com/office/powerpoint/2010/main" val="152631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55945" y="410611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/>
              <a:t>A new kind of loop!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Set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words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HashSet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words)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(s);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BUT, you cannot </a:t>
            </a:r>
            <a:r>
              <a:rPr lang="en-US" sz="3600" i="1" dirty="0"/>
              <a:t>modify </a:t>
            </a:r>
            <a:r>
              <a:rPr lang="en-US" sz="3600" dirty="0"/>
              <a:t>the data structure inside a for-each loop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/>
          </a:p>
          <a:p>
            <a:pPr lvl="1"/>
            <a:r>
              <a:rPr lang="en-US" sz="3200" dirty="0"/>
              <a:t>They are “read-only”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2810-B8C5-4D58-81A6-4EB95C3F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output is produced by this code?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FFCBA-0636-4A51-BA7E-9CCC2B95C558}"/>
              </a:ext>
            </a:extLst>
          </p:cNvPr>
          <p:cNvSpPr txBox="1"/>
          <p:nvPr/>
        </p:nvSpPr>
        <p:spPr>
          <a:xfrm>
            <a:off x="706819" y="2388476"/>
            <a:ext cx="60618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TreeSet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&lt;&gt;();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(n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37002-EAAF-4FC7-B78D-C01F113E1778}"/>
              </a:ext>
            </a:extLst>
          </p:cNvPr>
          <p:cNvSpPr txBox="1"/>
          <p:nvPr/>
        </p:nvSpPr>
        <p:spPr>
          <a:xfrm>
            <a:off x="6164317" y="2388476"/>
            <a:ext cx="594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3 9 3 -2 0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9 3 0 -2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ConcurrentModificationException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5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D2CC5A0-E99D-43AC-82EB-66C4058B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What output is produced by this code?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96CF6A-9DBF-411D-A0A5-1F679623F572}"/>
              </a:ext>
            </a:extLst>
          </p:cNvPr>
          <p:cNvSpPr txBox="1"/>
          <p:nvPr/>
        </p:nvSpPr>
        <p:spPr>
          <a:xfrm>
            <a:off x="706819" y="2388476"/>
            <a:ext cx="60618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TreeSet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&lt;&gt;();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(n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43131-7294-41C8-A03E-1FBC817ADFF8}"/>
              </a:ext>
            </a:extLst>
          </p:cNvPr>
          <p:cNvSpPr txBox="1"/>
          <p:nvPr/>
        </p:nvSpPr>
        <p:spPr>
          <a:xfrm>
            <a:off x="6164317" y="2388476"/>
            <a:ext cx="594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3 9 3 -2 0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9 3 0 -2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ConcurrentModificationException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8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24672" y="478221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81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 new object that has access to all of the elements of a given structure and can give them to you, one at a time.</a:t>
            </a:r>
          </a:p>
        </p:txBody>
      </p:sp>
    </p:spTree>
    <p:extLst>
      <p:ext uri="{BB962C8B-B14F-4D97-AF65-F5344CB8AC3E}">
        <p14:creationId xmlns:p14="http://schemas.microsoft.com/office/powerpoint/2010/main" val="264170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Returned by the </a:t>
            </a:r>
            <a:r>
              <a:rPr lang="en-US" sz="3200" dirty="0">
                <a:latin typeface="Consolas" panose="020B0609020204030204" pitchFamily="49" charset="0"/>
              </a:rPr>
              <a:t>iterator() </a:t>
            </a:r>
            <a:r>
              <a:rPr lang="en-US" sz="3200" dirty="0"/>
              <a:t>method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You must use the iterator’s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remove()</a:t>
            </a:r>
            <a:r>
              <a:rPr lang="en-US" sz="3200" dirty="0">
                <a:solidFill>
                  <a:srgbClr val="000000"/>
                </a:solidFill>
              </a:rPr>
              <a:t> method to remove things from what you’re iterating over – otherwise 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9A46C-D56A-4409-9E72-D0D4BB197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852186"/>
              </p:ext>
            </p:extLst>
          </p:nvPr>
        </p:nvGraphicFramePr>
        <p:xfrm>
          <a:off x="838200" y="2221498"/>
          <a:ext cx="10515600" cy="232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189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6266411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hasNext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/>
                        <a:t> if there are more elements for the iterator to return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63148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the next element in the iteration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91085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Removes and returns the element that was last returned by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0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11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Programming Assignment 1 (P1) due tomorrow! </a:t>
            </a:r>
          </a:p>
          <a:p>
            <a:pPr lvl="1"/>
            <a:r>
              <a:rPr lang="en-US" sz="2800" dirty="0"/>
              <a:t>Stacks, Queues, Exceptions</a:t>
            </a:r>
          </a:p>
          <a:p>
            <a:r>
              <a:rPr lang="en-US" sz="3200" dirty="0"/>
              <a:t>Resubmission Cycle 1 was due yesterday</a:t>
            </a:r>
          </a:p>
          <a:p>
            <a:pPr lvl="1"/>
            <a:r>
              <a:rPr lang="en-US" sz="2800" dirty="0"/>
              <a:t>Resubmission Cycle 2 will open tomorrow </a:t>
            </a:r>
          </a:p>
          <a:p>
            <a:r>
              <a:rPr lang="en-US" sz="2800" dirty="0"/>
              <a:t>Heads up: Quiz 1 scheduled for Tuesday, Feb 13 </a:t>
            </a:r>
          </a:p>
          <a:p>
            <a:pPr lvl="1"/>
            <a:r>
              <a:rPr lang="en-US" dirty="0" err="1"/>
              <a:t>ArrayLists</a:t>
            </a:r>
            <a:r>
              <a:rPr lang="en-US" dirty="0"/>
              <a:t>, Reference Semantics, Stacks and Queues, Sets, Maps</a:t>
            </a:r>
          </a:p>
          <a:p>
            <a:r>
              <a:rPr lang="en-US" dirty="0">
                <a:hlinkClick r:id="rId2"/>
              </a:rPr>
              <a:t>How to Use the IPL </a:t>
            </a:r>
            <a:endParaRPr lang="en-US" dirty="0"/>
          </a:p>
          <a:p>
            <a:r>
              <a:rPr lang="en-US" dirty="0"/>
              <a:t>Programming Assignment 2 released on Friday, Feb 2</a:t>
            </a:r>
          </a:p>
          <a:p>
            <a:pPr lvl="1"/>
            <a:r>
              <a:rPr lang="en-US" dirty="0"/>
              <a:t>Yes, two Programming Assignments in a row</a:t>
            </a:r>
          </a:p>
          <a:p>
            <a:pPr lvl="1"/>
            <a:r>
              <a:rPr lang="en-US" dirty="0"/>
              <a:t>BUT, you have </a:t>
            </a:r>
            <a:r>
              <a:rPr lang="en-US" i="1" dirty="0"/>
              <a:t>two weeks</a:t>
            </a:r>
            <a:r>
              <a:rPr lang="en-US" dirty="0"/>
              <a:t> to complete this assignment 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10126" y="210648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4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Write a program that, given a </a:t>
            </a:r>
            <a:r>
              <a:rPr lang="en-US" sz="3600" dirty="0">
                <a:latin typeface="Consolas" panose="020B0609020204030204" pitchFamily="49" charset="0"/>
              </a:rPr>
              <a:t>Scanner</a:t>
            </a:r>
            <a:r>
              <a:rPr lang="en-US" sz="3600" dirty="0"/>
              <a:t> over a large text file (e.g., </a:t>
            </a:r>
            <a:r>
              <a:rPr lang="en-US" sz="3600" i="1" dirty="0"/>
              <a:t>Moby Dick</a:t>
            </a:r>
            <a:r>
              <a:rPr lang="en-US" sz="3600" dirty="0"/>
              <a:t> or the King James Bible), counts the number of </a:t>
            </a:r>
            <a:r>
              <a:rPr lang="en-US" sz="3600" u="sng" dirty="0"/>
              <a:t>unique words</a:t>
            </a:r>
            <a:r>
              <a:rPr lang="en-US" sz="3600" i="1" dirty="0"/>
              <a:t> </a:t>
            </a:r>
            <a:r>
              <a:rPr lang="en-US" sz="3600" dirty="0"/>
              <a:t>in the text. </a:t>
            </a:r>
          </a:p>
        </p:txBody>
      </p:sp>
    </p:spTree>
    <p:extLst>
      <p:ext uri="{BB962C8B-B14F-4D97-AF65-F5344CB8AC3E}">
        <p14:creationId xmlns:p14="http://schemas.microsoft.com/office/powerpoint/2010/main" val="28724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17646" y="27604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3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Sets (ADT)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/>
              <a:t>A collection of unique values (no duplicates allowed) that can perform the following operations </a:t>
            </a:r>
            <a:r>
              <a:rPr lang="en-US" sz="3600" u="sng" dirty="0"/>
              <a:t>efficiently</a:t>
            </a:r>
            <a:r>
              <a:rPr lang="en-US" sz="3600" dirty="0"/>
              <a:t>:</a:t>
            </a:r>
          </a:p>
          <a:p>
            <a:pPr lvl="1"/>
            <a:r>
              <a:rPr lang="en-US" sz="3200" dirty="0"/>
              <a:t>add</a:t>
            </a:r>
          </a:p>
          <a:p>
            <a:pPr lvl="1"/>
            <a:r>
              <a:rPr lang="en-US" sz="3200" dirty="0"/>
              <a:t>remove</a:t>
            </a:r>
          </a:p>
          <a:p>
            <a:pPr lvl="1"/>
            <a:r>
              <a:rPr lang="en-US" sz="3200" dirty="0"/>
              <a:t>search (contains)</a:t>
            </a:r>
          </a:p>
          <a:p>
            <a:pPr lvl="1"/>
            <a:endParaRPr lang="en-US" sz="3200" dirty="0"/>
          </a:p>
          <a:p>
            <a:r>
              <a:rPr lang="en-US" sz="3600" dirty="0"/>
              <a:t>We don’t think of a set as having indices; we just add things to the set in general and don’t worry about order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607B86-DD22-4E48-BD46-1CA3EBF6E1A3}"/>
              </a:ext>
            </a:extLst>
          </p:cNvPr>
          <p:cNvSpPr/>
          <p:nvPr/>
        </p:nvSpPr>
        <p:spPr>
          <a:xfrm>
            <a:off x="7281949" y="2604655"/>
            <a:ext cx="2543695" cy="175675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3A244-8610-41F2-8C4C-3BB3AF5FBCE9}"/>
              </a:ext>
            </a:extLst>
          </p:cNvPr>
          <p:cNvSpPr txBox="1"/>
          <p:nvPr/>
        </p:nvSpPr>
        <p:spPr>
          <a:xfrm>
            <a:off x="7838902" y="2843213"/>
            <a:ext cx="71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"hi"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B2641-BA16-426E-A9F2-677DC8193E45}"/>
              </a:ext>
            </a:extLst>
          </p:cNvPr>
          <p:cNvSpPr txBox="1"/>
          <p:nvPr/>
        </p:nvSpPr>
        <p:spPr>
          <a:xfrm>
            <a:off x="8686801" y="3212545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"hello"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FAFCC-BFDC-4D7C-82EC-F88269343A94}"/>
              </a:ext>
            </a:extLst>
          </p:cNvPr>
          <p:cNvSpPr txBox="1"/>
          <p:nvPr/>
        </p:nvSpPr>
        <p:spPr>
          <a:xfrm>
            <a:off x="8553796" y="2875002"/>
            <a:ext cx="101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hola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5DF12-D23D-419B-9678-16A43E3E8D95}"/>
              </a:ext>
            </a:extLst>
          </p:cNvPr>
          <p:cNvSpPr txBox="1"/>
          <p:nvPr/>
        </p:nvSpPr>
        <p:spPr>
          <a:xfrm>
            <a:off x="7392785" y="3320285"/>
            <a:ext cx="13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"bonjour"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2A27F-5F5D-4F08-81A1-0931F9EBFD40}"/>
              </a:ext>
            </a:extLst>
          </p:cNvPr>
          <p:cNvSpPr txBox="1"/>
          <p:nvPr/>
        </p:nvSpPr>
        <p:spPr>
          <a:xfrm>
            <a:off x="7875617" y="3765568"/>
            <a:ext cx="171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konichiwa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Sets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is an interface in Java </a:t>
            </a:r>
          </a:p>
          <a:p>
            <a:pPr lvl="1"/>
            <a:r>
              <a:rPr lang="en-US" sz="3200" dirty="0"/>
              <a:t>In </a:t>
            </a:r>
            <a:r>
              <a:rPr lang="en-US" sz="3200" dirty="0" err="1">
                <a:latin typeface="Consolas" panose="020B0609020204030204" pitchFamily="49" charset="0"/>
              </a:rPr>
              <a:t>java.util</a:t>
            </a:r>
            <a:endParaRPr lang="en-US" sz="3200" dirty="0">
              <a:latin typeface="Consolas" panose="020B0609020204030204" pitchFamily="49" charset="0"/>
            </a:endParaRPr>
          </a:p>
          <a:p>
            <a:pPr lvl="1"/>
            <a:endParaRPr lang="en-US" sz="3600" dirty="0"/>
          </a:p>
          <a:p>
            <a:r>
              <a:rPr lang="en-US" sz="3600" dirty="0">
                <a:latin typeface="Consolas" panose="020B0609020204030204" pitchFamily="49" charset="0"/>
              </a:rPr>
              <a:t>HashSet</a:t>
            </a:r>
            <a:r>
              <a:rPr lang="en-US" sz="3600" dirty="0"/>
              <a:t> and </a:t>
            </a:r>
            <a:r>
              <a:rPr lang="en-US" sz="3600" dirty="0" err="1">
                <a:latin typeface="Consolas" panose="020B0609020204030204" pitchFamily="49" charset="0"/>
              </a:rPr>
              <a:t>TreeSet</a:t>
            </a:r>
            <a:r>
              <a:rPr lang="en-US" sz="3600" dirty="0"/>
              <a:t> are classes that implement the </a:t>
            </a:r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interface in Java</a:t>
            </a:r>
          </a:p>
          <a:p>
            <a:pPr lvl="1"/>
            <a:r>
              <a:rPr lang="en-US" sz="2800" dirty="0">
                <a:latin typeface="Consolas" panose="020B0609020204030204" pitchFamily="49" charset="0"/>
              </a:rPr>
              <a:t>HashSet</a:t>
            </a:r>
            <a:r>
              <a:rPr lang="en-US" sz="2800" dirty="0"/>
              <a:t>: Very fast! Implemented using a “hash table” array</a:t>
            </a:r>
          </a:p>
          <a:p>
            <a:pPr lvl="2"/>
            <a:r>
              <a:rPr lang="en-US" sz="2400" i="1" dirty="0"/>
              <a:t>Elements are stored in an unpredictable order</a:t>
            </a:r>
            <a:endParaRPr lang="en-US" sz="2400" dirty="0"/>
          </a:p>
          <a:p>
            <a:pPr lvl="1"/>
            <a:r>
              <a:rPr lang="en-US" sz="2800" dirty="0" err="1">
                <a:latin typeface="Consolas" panose="020B0609020204030204" pitchFamily="49" charset="0"/>
              </a:rPr>
              <a:t>TreeSet</a:t>
            </a:r>
            <a:r>
              <a:rPr lang="en-US" sz="2800" dirty="0"/>
              <a:t>: Pretty fast! Implemented using a “binary search tree”</a:t>
            </a:r>
          </a:p>
          <a:p>
            <a:pPr lvl="2"/>
            <a:r>
              <a:rPr lang="en-US" sz="2400" i="1" dirty="0"/>
              <a:t>Elements are stored in sorted order</a:t>
            </a:r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Methods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301144-31AD-4BF3-8974-85F3C1508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907158"/>
              </p:ext>
            </p:extLst>
          </p:nvPr>
        </p:nvGraphicFramePr>
        <p:xfrm>
          <a:off x="838199" y="1353215"/>
          <a:ext cx="11016344" cy="472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172">
                  <a:extLst>
                    <a:ext uri="{9D8B030D-6E8A-4147-A177-3AD203B41FA5}">
                      <a16:colId xmlns:a16="http://schemas.microsoft.com/office/drawing/2014/main" val="2906013631"/>
                    </a:ext>
                  </a:extLst>
                </a:gridCol>
                <a:gridCol w="5508172">
                  <a:extLst>
                    <a:ext uri="{9D8B030D-6E8A-4147-A177-3AD203B41FA5}">
                      <a16:colId xmlns:a16="http://schemas.microsoft.com/office/drawing/2014/main" val="1338416299"/>
                    </a:ext>
                  </a:extLst>
                </a:gridCol>
              </a:tblGrid>
              <a:tr h="5609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6006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add(value)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Adds the given value to the set, returns whether or not the given value was added successfully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9152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contains(value)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given value is found in this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58237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remove(value)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from the set; 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 contained the value,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if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94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clear()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Removes all elements from the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25575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6425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isEmpty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set’s size is 0;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5710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Returns a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dirty="0"/>
                        <a:t> representation of the set such as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"[3, 42, -7, 15]"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25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022095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15056</TotalTime>
  <Words>901</Words>
  <Application>Microsoft Office PowerPoint</Application>
  <PresentationFormat>Widescreen</PresentationFormat>
  <Paragraphs>175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Sets, For-Each Loops, Iterators</vt:lpstr>
      <vt:lpstr>Lecture Outline</vt:lpstr>
      <vt:lpstr>Announcements</vt:lpstr>
      <vt:lpstr>Lecture Outline</vt:lpstr>
      <vt:lpstr>Practice Problem:</vt:lpstr>
      <vt:lpstr>Lecture Outline</vt:lpstr>
      <vt:lpstr>(PCM) Sets (ADT)</vt:lpstr>
      <vt:lpstr>(PCM) Sets in Java</vt:lpstr>
      <vt:lpstr>Set Methods</vt:lpstr>
      <vt:lpstr>Lecture Outline</vt:lpstr>
      <vt:lpstr>Choosing a Data Structure: Tradeoffs</vt:lpstr>
      <vt:lpstr>Lecture Outline</vt:lpstr>
      <vt:lpstr>For-Each Loop</vt:lpstr>
      <vt:lpstr>What output is produced by this code?</vt:lpstr>
      <vt:lpstr>What output is produced by this code?</vt:lpstr>
      <vt:lpstr>Lecture Outline</vt:lpstr>
      <vt:lpstr>Iterators</vt:lpstr>
      <vt:lpstr>Iterators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292</cp:revision>
  <cp:lastPrinted>2022-09-27T21:33:44Z</cp:lastPrinted>
  <dcterms:created xsi:type="dcterms:W3CDTF">2020-06-13T06:27:42Z</dcterms:created>
  <dcterms:modified xsi:type="dcterms:W3CDTF">2024-01-31T19:09:23Z</dcterms:modified>
</cp:coreProperties>
</file>